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94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A585-0F11-4165-82D6-DAD9D6547BAC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316A-A66D-44AC-8FCE-25FAAE6812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A585-0F11-4165-82D6-DAD9D6547BAC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316A-A66D-44AC-8FCE-25FAAE6812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A585-0F11-4165-82D6-DAD9D6547BAC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316A-A66D-44AC-8FCE-25FAAE6812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A585-0F11-4165-82D6-DAD9D6547BAC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316A-A66D-44AC-8FCE-25FAAE6812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A585-0F11-4165-82D6-DAD9D6547BAC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316A-A66D-44AC-8FCE-25FAAE6812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A585-0F11-4165-82D6-DAD9D6547BAC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316A-A66D-44AC-8FCE-25FAAE6812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A585-0F11-4165-82D6-DAD9D6547BAC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316A-A66D-44AC-8FCE-25FAAE6812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A585-0F11-4165-82D6-DAD9D6547BAC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316A-A66D-44AC-8FCE-25FAAE6812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A585-0F11-4165-82D6-DAD9D6547BAC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316A-A66D-44AC-8FCE-25FAAE6812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A585-0F11-4165-82D6-DAD9D6547BAC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316A-A66D-44AC-8FCE-25FAAE6812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A585-0F11-4165-82D6-DAD9D6547BAC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316A-A66D-44AC-8FCE-25FAAE6812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1A585-0F11-4165-82D6-DAD9D6547BAC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C316A-A66D-44AC-8FCE-25FAAE6812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Elian\Downloads\Edith%20Piaf%20-%20Non,%20Je%20ne%20regrette%20rien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2556792" y="476672"/>
            <a:ext cx="141855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0" b="1" dirty="0" smtClean="0">
                <a:solidFill>
                  <a:srgbClr val="002060"/>
                </a:solidFill>
                <a:latin typeface="Edwardian Script ITC" pitchFamily="66" charset="0"/>
              </a:rPr>
              <a:t>Alan Turing, </a:t>
            </a:r>
          </a:p>
          <a:p>
            <a:pPr algn="ctr"/>
            <a:r>
              <a:rPr lang="fr-FR" sz="10000" b="1" dirty="0" smtClean="0">
                <a:solidFill>
                  <a:srgbClr val="FF0000"/>
                </a:solidFill>
                <a:latin typeface="Edwardian Script ITC" pitchFamily="66" charset="0"/>
              </a:rPr>
              <a:t>un Génie au tragique </a:t>
            </a:r>
          </a:p>
          <a:p>
            <a:pPr algn="ctr"/>
            <a:r>
              <a:rPr lang="fr-FR" sz="10000" b="1" dirty="0">
                <a:solidFill>
                  <a:schemeClr val="bg1"/>
                </a:solidFill>
                <a:latin typeface="Edwardian Script ITC" pitchFamily="66" charset="0"/>
              </a:rPr>
              <a:t>D</a:t>
            </a:r>
            <a:r>
              <a:rPr lang="fr-FR" sz="10000" b="1" dirty="0" smtClean="0">
                <a:solidFill>
                  <a:schemeClr val="bg1"/>
                </a:solidFill>
                <a:latin typeface="Edwardian Script ITC" pitchFamily="66" charset="0"/>
              </a:rPr>
              <a:t>estin méprisé </a:t>
            </a:r>
            <a:endParaRPr lang="fr-FR" sz="10000" b="1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pic>
        <p:nvPicPr>
          <p:cNvPr id="6" name="Edith Piaf - Non, Je ne regrette rie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476672" y="170080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2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476672"/>
            <a:ext cx="8136904" cy="5047536"/>
          </a:xfrm>
          <a:prstGeom prst="rect">
            <a:avLst/>
          </a:prstGeom>
          <a:solidFill>
            <a:schemeClr val="bg1"/>
          </a:solidFill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Suite à une réflexion sur les prévisions métrologiques et reprenant les travaux des </a:t>
            </a:r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Polonais </a:t>
            </a:r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et des </a:t>
            </a:r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Français </a:t>
            </a:r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d’avant la guerre, Alan Turing et son équipe </a:t>
            </a:r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permirent </a:t>
            </a:r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de réduire le temps de déchiffrage des codes </a:t>
            </a:r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d’</a:t>
            </a:r>
            <a:r>
              <a:rPr lang="fr-FR" sz="3200" b="1" dirty="0" err="1" smtClean="0">
                <a:solidFill>
                  <a:srgbClr val="002060"/>
                </a:solidFill>
                <a:latin typeface="Brush Script MT" pitchFamily="66" charset="0"/>
              </a:rPr>
              <a:t>Enigma</a:t>
            </a:r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, </a:t>
            </a:r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grâce à sa machine « bombe », à 20 minutes.</a:t>
            </a:r>
          </a:p>
          <a:p>
            <a:pPr algn="ctr"/>
            <a:endParaRPr lang="fr-FR" sz="1600" b="1" dirty="0">
              <a:solidFill>
                <a:srgbClr val="002060"/>
              </a:solidFill>
              <a:latin typeface="Brush Script MT" pitchFamily="66" charset="0"/>
            </a:endParaRPr>
          </a:p>
          <a:p>
            <a:pPr algn="ctr"/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En Juin 1941, le code des allemands tombe et la guerre est gagnée à partir de ce moment précis.</a:t>
            </a:r>
          </a:p>
          <a:p>
            <a:pPr algn="ctr"/>
            <a:endParaRPr lang="fr-FR" b="1" dirty="0">
              <a:solidFill>
                <a:srgbClr val="002060"/>
              </a:solidFill>
              <a:latin typeface="Brush Script MT" pitchFamily="66" charset="0"/>
            </a:endParaRPr>
          </a:p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rush Script MT" pitchFamily="66" charset="0"/>
              </a:rPr>
              <a:t>Ainsi Alan Turing doit choisir </a:t>
            </a:r>
            <a:r>
              <a:rPr lang="fr-FR" sz="3200" b="1" dirty="0" smtClean="0">
                <a:solidFill>
                  <a:srgbClr val="FF0000"/>
                </a:solidFill>
                <a:latin typeface="Brush Script MT" pitchFamily="66" charset="0"/>
              </a:rPr>
              <a:t>qui </a:t>
            </a:r>
            <a:r>
              <a:rPr lang="fr-FR" sz="3200" b="1" dirty="0" smtClean="0">
                <a:solidFill>
                  <a:srgbClr val="FF0000"/>
                </a:solidFill>
                <a:latin typeface="Brush Script MT" pitchFamily="66" charset="0"/>
              </a:rPr>
              <a:t>peut vivre ou mourir dans ce monde. </a:t>
            </a:r>
            <a:endParaRPr lang="fr-FR" sz="3200" b="1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332656"/>
            <a:ext cx="8568952" cy="3170099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Brush Script MT" pitchFamily="66" charset="0"/>
              </a:rPr>
              <a:t>Le 2</a:t>
            </a:r>
            <a:r>
              <a:rPr lang="fr-FR" sz="2000" b="1" baseline="30000" dirty="0" smtClean="0">
                <a:solidFill>
                  <a:srgbClr val="FF0000"/>
                </a:solidFill>
                <a:latin typeface="Brush Script MT" pitchFamily="66" charset="0"/>
              </a:rPr>
              <a:t>ème</a:t>
            </a:r>
            <a:r>
              <a:rPr lang="fr-FR" sz="2000" b="1" dirty="0" smtClean="0">
                <a:solidFill>
                  <a:srgbClr val="FF0000"/>
                </a:solidFill>
                <a:latin typeface="Brush Script MT" pitchFamily="66" charset="0"/>
              </a:rPr>
              <a:t> septembre 1945, la 2</a:t>
            </a:r>
            <a:r>
              <a:rPr lang="fr-FR" sz="2000" b="1" baseline="30000" dirty="0" smtClean="0">
                <a:solidFill>
                  <a:srgbClr val="FF0000"/>
                </a:solidFill>
                <a:latin typeface="Brush Script MT" pitchFamily="66" charset="0"/>
              </a:rPr>
              <a:t>ème</a:t>
            </a:r>
            <a:r>
              <a:rPr lang="fr-FR" sz="2000" b="1" dirty="0" smtClean="0">
                <a:solidFill>
                  <a:srgbClr val="FF0000"/>
                </a:solidFill>
                <a:latin typeface="Brush Script MT" pitchFamily="66" charset="0"/>
              </a:rPr>
              <a:t> Guerre Mondiale prend fin. Le conflit le plus meurtrier qui soit dans l’Histoire de l’Humanité, vient de trouver une fin, certes victorieuse, mais sanglante.</a:t>
            </a:r>
          </a:p>
          <a:p>
            <a:pPr algn="ctr"/>
            <a:endParaRPr lang="fr-FR" sz="2000" b="1" dirty="0">
              <a:solidFill>
                <a:srgbClr val="FF0000"/>
              </a:solidFill>
              <a:latin typeface="Brush Script MT" pitchFamily="66" charset="0"/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Brush Script MT" pitchFamily="66" charset="0"/>
              </a:rPr>
              <a:t> Six années de guerre, où quelques 40 à 60 millions d’hommes comme nous tous, ont eu leur vie brisée du jour au lendemain, pour une cause leur étant propre.</a:t>
            </a:r>
          </a:p>
          <a:p>
            <a:pPr algn="ctr"/>
            <a:endParaRPr lang="fr-FR" sz="2000" b="1" dirty="0">
              <a:solidFill>
                <a:srgbClr val="FF0000"/>
              </a:solidFill>
              <a:latin typeface="Brush Script MT" pitchFamily="66" charset="0"/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Brush Script MT" pitchFamily="66" charset="0"/>
              </a:rPr>
              <a:t>Tant de morts, tant de chagrins, tant de blessures physiques et morales, tant de destructions, mais combien de personnes lui doit la vie ? Combien de personnes auraient pu ou dû mourir, mais </a:t>
            </a:r>
            <a:r>
              <a:rPr lang="fr-FR" sz="2000" b="1" dirty="0" smtClean="0">
                <a:solidFill>
                  <a:srgbClr val="FF0000"/>
                </a:solidFill>
                <a:latin typeface="Brush Script MT" pitchFamily="66" charset="0"/>
              </a:rPr>
              <a:t>ont été </a:t>
            </a:r>
            <a:r>
              <a:rPr lang="fr-FR" sz="2000" b="1" dirty="0" err="1" smtClean="0">
                <a:solidFill>
                  <a:srgbClr val="FF0000"/>
                </a:solidFill>
                <a:latin typeface="Brush Script MT" pitchFamily="66" charset="0"/>
              </a:rPr>
              <a:t>sauveés</a:t>
            </a:r>
            <a:r>
              <a:rPr lang="fr-FR" sz="2000" b="1" dirty="0" smtClean="0">
                <a:solidFill>
                  <a:srgbClr val="FF0000"/>
                </a:solidFill>
                <a:latin typeface="Brush Script MT" pitchFamily="66" charset="0"/>
              </a:rPr>
              <a:t> grâce </a:t>
            </a:r>
            <a:r>
              <a:rPr lang="fr-FR" sz="2000" b="1" dirty="0" smtClean="0">
                <a:solidFill>
                  <a:srgbClr val="FF0000"/>
                </a:solidFill>
                <a:latin typeface="Brush Script MT" pitchFamily="66" charset="0"/>
              </a:rPr>
              <a:t>à lui ?</a:t>
            </a:r>
          </a:p>
          <a:p>
            <a:pPr algn="ctr"/>
            <a:endParaRPr lang="fr-FR" sz="2000" b="1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pic>
        <p:nvPicPr>
          <p:cNvPr id="2253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645024"/>
            <a:ext cx="3857625" cy="2952328"/>
          </a:xfrm>
          <a:prstGeom prst="rect">
            <a:avLst/>
          </a:prstGeom>
          <a:noFill/>
        </p:spPr>
      </p:pic>
      <p:pic>
        <p:nvPicPr>
          <p:cNvPr id="22532" name="Picture 4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645024"/>
            <a:ext cx="4771872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5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548680"/>
            <a:ext cx="799288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rush Script MT" pitchFamily="66" charset="0"/>
              </a:rPr>
              <a:t>Selon les historiens, Alan Turing a sauvé la vie à 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rush Script MT" pitchFamily="66" charset="0"/>
              </a:rPr>
              <a:t>14 millions de personnes , et a permis de réduire la 2</a:t>
            </a:r>
            <a:r>
              <a:rPr lang="fr-FR" sz="3200" b="1" baseline="30000" dirty="0" smtClean="0">
                <a:solidFill>
                  <a:srgbClr val="FF0000"/>
                </a:solidFill>
                <a:latin typeface="Brush Script MT" pitchFamily="66" charset="0"/>
              </a:rPr>
              <a:t>ème</a:t>
            </a:r>
            <a:r>
              <a:rPr lang="fr-FR" sz="3200" b="1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Brush Script MT" pitchFamily="66" charset="0"/>
              </a:rPr>
              <a:t>Guerre </a:t>
            </a:r>
            <a:r>
              <a:rPr lang="fr-FR" sz="3200" b="1" dirty="0" smtClean="0">
                <a:solidFill>
                  <a:srgbClr val="FF0000"/>
                </a:solidFill>
                <a:latin typeface="Brush Script MT" pitchFamily="66" charset="0"/>
              </a:rPr>
              <a:t>mondiale de 2 ans environ.</a:t>
            </a:r>
          </a:p>
          <a:p>
            <a:pPr algn="ctr"/>
            <a:endParaRPr lang="fr-FR" sz="2800" b="1" dirty="0">
              <a:solidFill>
                <a:srgbClr val="FF0000"/>
              </a:solidFill>
              <a:latin typeface="Brush Script MT" pitchFamily="66" charset="0"/>
            </a:endParaRPr>
          </a:p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rush Script MT" pitchFamily="66" charset="0"/>
              </a:rPr>
              <a:t>Combien d’entre eux auraient pu être nos </a:t>
            </a:r>
            <a:r>
              <a:rPr lang="fr-FR" sz="3200" b="1" dirty="0" err="1" smtClean="0">
                <a:solidFill>
                  <a:srgbClr val="FF0000"/>
                </a:solidFill>
                <a:latin typeface="Brush Script MT" pitchFamily="66" charset="0"/>
              </a:rPr>
              <a:t>grand-pères</a:t>
            </a:r>
            <a:r>
              <a:rPr lang="fr-FR" sz="3200" b="1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Brush Script MT" pitchFamily="66" charset="0"/>
              </a:rPr>
              <a:t>? 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rush Script MT" pitchFamily="66" charset="0"/>
              </a:rPr>
              <a:t>Combien d’enfants seraient devenus orphelins ?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rush Script MT" pitchFamily="66" charset="0"/>
              </a:rPr>
              <a:t>Combien d’enfants n’auraient pu revoir leur père ou savoir qui il était ? </a:t>
            </a:r>
          </a:p>
          <a:p>
            <a:pPr algn="ctr"/>
            <a:endParaRPr lang="fr-FR" sz="2800" b="1" dirty="0">
              <a:solidFill>
                <a:srgbClr val="FF0000"/>
              </a:solidFill>
              <a:latin typeface="Brush Script MT" pitchFamily="66" charset="0"/>
            </a:endParaRPr>
          </a:p>
          <a:p>
            <a:pPr algn="ctr"/>
            <a:r>
              <a:rPr lang="fr-FR" sz="5400" b="1" dirty="0" smtClean="0">
                <a:solidFill>
                  <a:srgbClr val="FF0000"/>
                </a:solidFill>
                <a:latin typeface="Brush Script MT" pitchFamily="66" charset="0"/>
              </a:rPr>
              <a:t>Combien ?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7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620688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B050"/>
                </a:solidFill>
                <a:latin typeface="Brush Script MT" pitchFamily="66" charset="0"/>
              </a:rPr>
              <a:t>Puis après la </a:t>
            </a:r>
            <a:r>
              <a:rPr lang="fr-FR" sz="2400" b="1" dirty="0" smtClean="0">
                <a:solidFill>
                  <a:srgbClr val="00B050"/>
                </a:solidFill>
                <a:latin typeface="Brush Script MT" pitchFamily="66" charset="0"/>
              </a:rPr>
              <a:t>Seconde </a:t>
            </a:r>
            <a:r>
              <a:rPr lang="fr-FR" sz="2400" b="1" dirty="0" smtClean="0">
                <a:solidFill>
                  <a:srgbClr val="00B050"/>
                </a:solidFill>
                <a:latin typeface="Brush Script MT" pitchFamily="66" charset="0"/>
              </a:rPr>
              <a:t>Guerre Mondiale, son génie n’a nullement cessé, avec des théories qui seront confirmées des années et des décennies plus tard. </a:t>
            </a:r>
          </a:p>
          <a:p>
            <a:pPr algn="ctr"/>
            <a:endParaRPr lang="fr-FR" sz="2400" b="1" dirty="0" smtClean="0">
              <a:solidFill>
                <a:srgbClr val="00B050"/>
              </a:solidFill>
              <a:latin typeface="Brush Script MT" pitchFamily="66" charset="0"/>
            </a:endParaRPr>
          </a:p>
          <a:p>
            <a:pPr algn="ctr"/>
            <a:r>
              <a:rPr lang="fr-FR" sz="2400" b="1" dirty="0" smtClean="0">
                <a:solidFill>
                  <a:srgbClr val="00B050"/>
                </a:solidFill>
                <a:latin typeface="Brush Script MT" pitchFamily="66" charset="0"/>
              </a:rPr>
              <a:t>Mais le plus important pour nous tous .</a:t>
            </a:r>
          </a:p>
          <a:p>
            <a:pPr algn="ctr"/>
            <a:endParaRPr lang="fr-FR" sz="2400" b="1" dirty="0" smtClean="0">
              <a:solidFill>
                <a:srgbClr val="00B050"/>
              </a:solidFill>
              <a:latin typeface="Brush Script MT" pitchFamily="66" charset="0"/>
            </a:endParaRPr>
          </a:p>
          <a:p>
            <a:pPr algn="ctr"/>
            <a:r>
              <a:rPr lang="fr-FR" sz="2400" b="1" dirty="0" smtClean="0">
                <a:solidFill>
                  <a:srgbClr val="00B050"/>
                </a:solidFill>
                <a:latin typeface="Brush Script MT" pitchFamily="66" charset="0"/>
              </a:rPr>
              <a:t>Nous vivons dans un monde ultra connecté grâce aux nouvelles technologies informatiques.</a:t>
            </a:r>
          </a:p>
          <a:p>
            <a:pPr algn="ctr"/>
            <a:r>
              <a:rPr lang="fr-FR" sz="2400" b="1" dirty="0" smtClean="0">
                <a:solidFill>
                  <a:srgbClr val="00B050"/>
                </a:solidFill>
                <a:latin typeface="Brush Script MT" pitchFamily="66" charset="0"/>
              </a:rPr>
              <a:t>Alan Turing est le père de l’informatique.</a:t>
            </a:r>
          </a:p>
          <a:p>
            <a:pPr algn="ctr"/>
            <a:r>
              <a:rPr lang="fr-FR" sz="2400" b="1" dirty="0" smtClean="0">
                <a:solidFill>
                  <a:srgbClr val="00B050"/>
                </a:solidFill>
                <a:latin typeface="Brush Script MT" pitchFamily="66" charset="0"/>
              </a:rPr>
              <a:t>Il est le père d’une chose qui a pris tant de place dans nos vies, </a:t>
            </a:r>
          </a:p>
          <a:p>
            <a:pPr algn="ctr"/>
            <a:r>
              <a:rPr lang="fr-FR" sz="2400" b="1" dirty="0" smtClean="0">
                <a:solidFill>
                  <a:srgbClr val="00B050"/>
                </a:solidFill>
                <a:latin typeface="Brush Script MT" pitchFamily="66" charset="0"/>
              </a:rPr>
              <a:t>dans notre société,…. les ordinateurs.</a:t>
            </a:r>
          </a:p>
          <a:p>
            <a:pPr algn="ctr"/>
            <a:endParaRPr lang="fr-FR" sz="2400" b="1" dirty="0">
              <a:solidFill>
                <a:srgbClr val="00B050"/>
              </a:solidFill>
              <a:latin typeface="Brush Script MT" pitchFamily="66" charset="0"/>
            </a:endParaRPr>
          </a:p>
          <a:p>
            <a:pPr algn="ctr"/>
            <a:endParaRPr lang="fr-FR" sz="2400" b="1" dirty="0" smtClean="0">
              <a:solidFill>
                <a:srgbClr val="00B050"/>
              </a:solidFill>
              <a:latin typeface="Brush Script MT" pitchFamily="66" charset="0"/>
            </a:endParaRPr>
          </a:p>
          <a:p>
            <a:pPr algn="ctr"/>
            <a:r>
              <a:rPr lang="fr-FR" sz="2400" b="1" dirty="0">
                <a:solidFill>
                  <a:srgbClr val="00B050"/>
                </a:solidFill>
                <a:latin typeface="Brush Script MT" pitchFamily="66" charset="0"/>
              </a:rPr>
              <a:t>	</a:t>
            </a:r>
          </a:p>
        </p:txBody>
      </p:sp>
      <p:sp>
        <p:nvSpPr>
          <p:cNvPr id="24580" name="AutoShape 4" descr="Résultat de recherche d'images pour &quot;app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82" name="AutoShape 6" descr="Résultat de recherche d'images pour &quot;app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4584" name="Picture 8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2304256" cy="1800200"/>
          </a:xfrm>
          <a:prstGeom prst="rect">
            <a:avLst/>
          </a:prstGeom>
          <a:noFill/>
        </p:spPr>
      </p:pic>
      <p:sp>
        <p:nvSpPr>
          <p:cNvPr id="9" name="Rectangle à coins arrondis 8"/>
          <p:cNvSpPr/>
          <p:nvPr/>
        </p:nvSpPr>
        <p:spPr>
          <a:xfrm>
            <a:off x="539552" y="2420888"/>
            <a:ext cx="8280920" cy="2016224"/>
          </a:xfrm>
          <a:prstGeom prst="roundRect">
            <a:avLst/>
          </a:prstGeom>
          <a:noFill/>
          <a:ln w="28575"/>
          <a:effectLst>
            <a:innerShdw blurRad="63500" dist="50800" dir="135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051720" y="5013176"/>
            <a:ext cx="648072" cy="21602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627784" y="4797152"/>
            <a:ext cx="504056" cy="21602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3131840" y="4581128"/>
            <a:ext cx="576064" cy="21602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052736"/>
            <a:ext cx="87129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Brush Script MT" pitchFamily="66" charset="0"/>
              </a:rPr>
              <a:t>En 1952, son homosexualité est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Brush Script MT" pitchFamily="66" charset="0"/>
              </a:rPr>
              <a:t>divulguée en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Brush Script MT" pitchFamily="66" charset="0"/>
              </a:rPr>
              <a:t>plein jour, à l’ensemble de l’opinion publique.</a:t>
            </a:r>
          </a:p>
          <a:p>
            <a:pPr algn="ctr"/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Brush Script MT" pitchFamily="66" charset="0"/>
              </a:rPr>
              <a:t>  Une affaire qui engendre un réel scandale puisque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Brush Script MT" pitchFamily="66" charset="0"/>
              </a:rPr>
              <a:t>l’homosexualité est illégale et immorale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Brush Script MT" pitchFamily="66" charset="0"/>
              </a:rPr>
              <a:t>à l’époque au Royaume Uni.</a:t>
            </a:r>
          </a:p>
          <a:p>
            <a:pPr algn="ctr"/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Brush Script MT" pitchFamily="66" charset="0"/>
              </a:rPr>
              <a:t>Du fait de son orientation sexuelle, il est donc condamné pour cela, malgré tout ce qu’il avait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Brush Script MT" pitchFamily="66" charset="0"/>
              </a:rPr>
              <a:t>fait pour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Brush Script MT" pitchFamily="66" charset="0"/>
              </a:rPr>
              <a:t>l’Humanité tout entière.</a:t>
            </a:r>
          </a:p>
          <a:p>
            <a:pPr algn="ctr"/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Brush Script MT" pitchFamily="66" charset="0"/>
              </a:rPr>
              <a:t>Mais refusant la prison, il est castré chimiquement pour le guérir de sa maladie : l’« homosexualité ».</a:t>
            </a:r>
          </a:p>
          <a:p>
            <a:pPr algn="ctr"/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Brush Script MT" pitchFamily="66" charset="0"/>
              </a:rPr>
              <a:t>Il met fin à ses jours en 1954 en avalant du cyanure avec une pomme entamée (une pomme qui sera source de légendes)</a:t>
            </a:r>
          </a:p>
          <a:p>
            <a:pPr algn="ctr"/>
            <a:endParaRPr lang="fr-FR" sz="2400" b="1" dirty="0">
              <a:solidFill>
                <a:schemeClr val="accent6">
                  <a:lumMod val="75000"/>
                </a:schemeClr>
              </a:solidFill>
              <a:latin typeface="Brush Script MT" pitchFamily="66" charset="0"/>
            </a:endParaRPr>
          </a:p>
          <a:p>
            <a:pPr algn="ctr"/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Brush Script MT" pitchFamily="66" charset="0"/>
              </a:rPr>
              <a:t> Ce traitement ignoble pour une raison si inhumaine ne s’est nullement déroulé, il y a 200 ans … mais il y a bien à peine 60 ans.</a:t>
            </a:r>
            <a:endParaRPr lang="fr-FR" sz="2400" b="1" dirty="0">
              <a:solidFill>
                <a:schemeClr val="accent6">
                  <a:lumMod val="75000"/>
                </a:schemeClr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355976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355976" y="0"/>
            <a:ext cx="478802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116632"/>
            <a:ext cx="8784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    Alan Turing a sauvé 14 millions d’hommes qui lui doivent la vie et qui ont pu profiter des évènements de la vie  pendant encore un petit moment.</a:t>
            </a:r>
          </a:p>
          <a:p>
            <a:pPr algn="ctr"/>
            <a:r>
              <a:rPr lang="fr-FR" sz="2400" b="1" dirty="0" smtClean="0"/>
              <a:t>Mais pourtant, il est condamné par ceux qu’il avait protégés,  à cause de son orientation sexuelle.  </a:t>
            </a:r>
            <a:r>
              <a:rPr lang="fr-FR" sz="2400" b="1" dirty="0" smtClean="0">
                <a:solidFill>
                  <a:srgbClr val="002060"/>
                </a:solidFill>
              </a:rPr>
              <a:t>Alan Turing a combattu pour  </a:t>
            </a:r>
          </a:p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   gagner la guerre et fit gagner presque deux années d’une guerre si meurtrière et destructrice.</a:t>
            </a:r>
          </a:p>
          <a:p>
            <a:pPr algn="ctr"/>
            <a:r>
              <a:rPr lang="fr-F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Mais </a:t>
            </a:r>
            <a:r>
              <a:rPr lang="fr-F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pourtant, </a:t>
            </a:r>
            <a:r>
              <a:rPr lang="fr-F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pour le récompenser  de cela, il est castré </a:t>
            </a:r>
            <a:r>
              <a:rPr lang="fr-F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chimiquement. </a:t>
            </a:r>
            <a:r>
              <a:rPr lang="fr-F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en perd une partie de son génie.</a:t>
            </a:r>
          </a:p>
          <a:p>
            <a:pPr algn="ctr"/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Alan Turing a inventé les </a:t>
            </a:r>
            <a:r>
              <a:rPr lang="fr-FR" sz="2400" b="1" dirty="0" smtClean="0">
                <a:solidFill>
                  <a:srgbClr val="002060"/>
                </a:solidFill>
              </a:rPr>
              <a:t> premiers </a:t>
            </a:r>
            <a:r>
              <a:rPr lang="fr-FR" sz="2400" b="1" dirty="0" smtClean="0">
                <a:solidFill>
                  <a:srgbClr val="002060"/>
                </a:solidFill>
              </a:rPr>
              <a:t>ordinateurs  dont on ne peut se passer de nos jours.</a:t>
            </a:r>
          </a:p>
          <a:p>
            <a:pPr algn="ctr"/>
            <a:r>
              <a:rPr lang="fr-F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Mais pourtant, il a fallu des décennies avant que son génie ne soit reconnu… avant qu’il ne soit gracié par la reine Elisabeth II en décembre 2013.</a:t>
            </a:r>
          </a:p>
          <a:p>
            <a:pPr algn="ctr"/>
            <a:endParaRPr lang="fr-FR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29439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79512" y="188640"/>
            <a:ext cx="878497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0" b="1" dirty="0" smtClean="0">
                <a:solidFill>
                  <a:srgbClr val="002060"/>
                </a:solidFill>
                <a:latin typeface="Edwardian Script ITC" pitchFamily="66" charset="0"/>
              </a:rPr>
              <a:t>F</a:t>
            </a:r>
            <a:r>
              <a:rPr lang="fr-FR" sz="13000" b="1" dirty="0" smtClean="0">
                <a:solidFill>
                  <a:schemeClr val="bg1"/>
                </a:solidFill>
                <a:latin typeface="Edwardian Script ITC" pitchFamily="66" charset="0"/>
              </a:rPr>
              <a:t>I </a:t>
            </a:r>
            <a:r>
              <a:rPr lang="fr-FR" sz="13000" b="1" dirty="0" smtClean="0">
                <a:solidFill>
                  <a:srgbClr val="FF0000"/>
                </a:solidFill>
                <a:latin typeface="Edwardian Script ITC" pitchFamily="66" charset="0"/>
              </a:rPr>
              <a:t>N</a:t>
            </a:r>
          </a:p>
          <a:p>
            <a:pPr algn="ctr"/>
            <a:r>
              <a:rPr lang="fr-FR" sz="10800" b="1" dirty="0" smtClean="0">
                <a:solidFill>
                  <a:srgbClr val="002060"/>
                </a:solidFill>
                <a:latin typeface="Brush Script MT" pitchFamily="66" charset="0"/>
              </a:rPr>
              <a:t>Merci pour </a:t>
            </a:r>
          </a:p>
          <a:p>
            <a:pPr algn="ctr"/>
            <a:r>
              <a:rPr lang="fr-FR" sz="10800" b="1" dirty="0" smtClean="0">
                <a:solidFill>
                  <a:srgbClr val="002060"/>
                </a:solidFill>
                <a:latin typeface="Brush Script MT" pitchFamily="66" charset="0"/>
              </a:rPr>
              <a:t>Votre </a:t>
            </a:r>
            <a:r>
              <a:rPr lang="fr-FR" sz="10800" b="1" dirty="0">
                <a:solidFill>
                  <a:srgbClr val="002060"/>
                </a:solidFill>
                <a:latin typeface="Brush Script MT" pitchFamily="66" charset="0"/>
              </a:rPr>
              <a:t>A</a:t>
            </a:r>
            <a:r>
              <a:rPr lang="fr-FR" sz="10800" b="1" dirty="0" smtClean="0">
                <a:solidFill>
                  <a:srgbClr val="002060"/>
                </a:solidFill>
                <a:latin typeface="Brush Script MT" pitchFamily="66" charset="0"/>
              </a:rPr>
              <a:t>ttention</a:t>
            </a:r>
            <a:endParaRPr lang="fr-FR" sz="10800" b="1" dirty="0">
              <a:solidFill>
                <a:srgbClr val="00206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0" y="548680"/>
            <a:ext cx="8064896" cy="1938992"/>
          </a:xfrm>
          <a:prstGeom prst="rect">
            <a:avLst/>
          </a:prstGeom>
          <a:solidFill>
            <a:schemeClr val="bg1"/>
          </a:solidFill>
          <a:ln w="82550">
            <a:noFill/>
          </a:ln>
          <a:effectLst>
            <a:reflection blurRad="6350" stA="50000" endA="300" endPos="55000" dir="5400000" sy="-100000" algn="bl" rotWithShape="0"/>
            <a:softEdge rad="1270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002060"/>
                </a:solidFill>
                <a:latin typeface="Brush Script MT" pitchFamily="66" charset="0"/>
              </a:rPr>
              <a:t> Alan Turing nait </a:t>
            </a:r>
          </a:p>
          <a:p>
            <a:pPr algn="ctr"/>
            <a:r>
              <a:rPr lang="fr-FR" sz="6000" b="1" dirty="0" smtClean="0">
                <a:solidFill>
                  <a:srgbClr val="002060"/>
                </a:solidFill>
                <a:latin typeface="Brush Script MT" pitchFamily="66" charset="0"/>
              </a:rPr>
              <a:t>le 23 juin 1912 à Londres. </a:t>
            </a:r>
            <a:endParaRPr lang="fr-FR" sz="6000" b="1" dirty="0">
              <a:solidFill>
                <a:srgbClr val="00206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pload.wikimedia.org/wikipedia/commons/a/a1/Alan_Turing_Aged_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3102220" cy="6048672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3563888" y="548680"/>
            <a:ext cx="5184576" cy="3970318"/>
          </a:xfrm>
          <a:prstGeom prst="rect">
            <a:avLst/>
          </a:prstGeom>
          <a:solidFill>
            <a:schemeClr val="bg1"/>
          </a:solidFill>
          <a:effectLst>
            <a:reflection blurRad="6350" stA="50000" endA="300" endPos="55000" dir="5400000" sy="-100000" algn="bl" rotWithShape="0"/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A l’école, il est déjà un excellent élève, qui apprend en 3 semaines à savoir lire. </a:t>
            </a:r>
          </a:p>
          <a:p>
            <a:pPr algn="ctr"/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Il passe dans les journaux locaux pour son génie et est déjà attiré pour les </a:t>
            </a:r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mathématiques </a:t>
            </a:r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et les </a:t>
            </a:r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énigmes</a:t>
            </a:r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.</a:t>
            </a:r>
            <a:endParaRPr lang="fr-FR" sz="3600" b="1" dirty="0">
              <a:solidFill>
                <a:srgbClr val="00206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4032448" cy="612068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4355976" y="404664"/>
            <a:ext cx="4536504" cy="4524315"/>
          </a:xfrm>
          <a:prstGeom prst="rect">
            <a:avLst/>
          </a:prstGeom>
          <a:solidFill>
            <a:schemeClr val="bg1"/>
          </a:solidFill>
          <a:effectLst>
            <a:reflection blurRad="6350" stA="50000" endA="300" endPos="55000" dir="5400000" sy="-100000" algn="bl" rotWithShape="0"/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2060"/>
                </a:solidFill>
                <a:latin typeface="Edwardian Script ITC" pitchFamily="66" charset="0"/>
              </a:rPr>
              <a:t> </a:t>
            </a:r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En 1927, il rentre au </a:t>
            </a:r>
            <a:r>
              <a:rPr lang="fr-FR" sz="3600" b="1" dirty="0" err="1" smtClean="0">
                <a:solidFill>
                  <a:srgbClr val="002060"/>
                </a:solidFill>
                <a:latin typeface="Brush Script MT" pitchFamily="66" charset="0"/>
              </a:rPr>
              <a:t>Sherborne</a:t>
            </a:r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 </a:t>
            </a:r>
            <a:r>
              <a:rPr lang="fr-FR" sz="3600" b="1" dirty="0" err="1" smtClean="0">
                <a:solidFill>
                  <a:srgbClr val="002060"/>
                </a:solidFill>
                <a:latin typeface="Brush Script MT" pitchFamily="66" charset="0"/>
              </a:rPr>
              <a:t>School</a:t>
            </a:r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 </a:t>
            </a:r>
          </a:p>
          <a:p>
            <a:pPr algn="ctr"/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où il rencontre  </a:t>
            </a:r>
          </a:p>
          <a:p>
            <a:pPr algn="ctr"/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Christopher </a:t>
            </a:r>
            <a:r>
              <a:rPr lang="fr-FR" sz="3600" b="1" dirty="0" err="1" smtClean="0">
                <a:solidFill>
                  <a:srgbClr val="002060"/>
                </a:solidFill>
                <a:latin typeface="Brush Script MT" pitchFamily="66" charset="0"/>
              </a:rPr>
              <a:t>Morcorm</a:t>
            </a:r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, </a:t>
            </a:r>
          </a:p>
          <a:p>
            <a:pPr algn="ctr"/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avec qui il noue </a:t>
            </a:r>
          </a:p>
          <a:p>
            <a:pPr algn="ctr"/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une relation très intime. </a:t>
            </a:r>
          </a:p>
          <a:p>
            <a:pPr algn="ctr"/>
            <a:r>
              <a:rPr lang="fr-FR" sz="3600" b="1" dirty="0" smtClean="0">
                <a:solidFill>
                  <a:srgbClr val="002060"/>
                </a:solidFill>
                <a:latin typeface="Brush Script MT" pitchFamily="66" charset="0"/>
              </a:rPr>
              <a:t>Il est passionné lui aussi de mathématiques et de sciences. </a:t>
            </a:r>
            <a:endParaRPr lang="fr-FR" sz="3600" b="1" dirty="0">
              <a:solidFill>
                <a:srgbClr val="00206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692696"/>
            <a:ext cx="7704856" cy="4247317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solidFill>
                  <a:srgbClr val="002060"/>
                </a:solidFill>
                <a:latin typeface="Brush Script MT" pitchFamily="66" charset="0"/>
              </a:rPr>
              <a:t>Mais en 1930, Christopher </a:t>
            </a:r>
            <a:r>
              <a:rPr lang="fr-FR" sz="5400" b="1" dirty="0" err="1" smtClean="0">
                <a:solidFill>
                  <a:srgbClr val="002060"/>
                </a:solidFill>
                <a:latin typeface="Brush Script MT" pitchFamily="66" charset="0"/>
              </a:rPr>
              <a:t>Morcorm</a:t>
            </a:r>
            <a:r>
              <a:rPr lang="fr-FR" sz="5400" b="1" dirty="0" smtClean="0">
                <a:solidFill>
                  <a:srgbClr val="002060"/>
                </a:solidFill>
                <a:latin typeface="Brush Script MT" pitchFamily="66" charset="0"/>
              </a:rPr>
              <a:t> meurt de la tuberculose bovine. Une mort qui est une grosse perte physique et surtout morale pour Turing.</a:t>
            </a:r>
            <a:endParaRPr lang="fr-FR" sz="5400" b="1" dirty="0">
              <a:solidFill>
                <a:srgbClr val="00206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96952"/>
            <a:ext cx="7632848" cy="338437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971600" y="692696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Brush Script MT" pitchFamily="66" charset="0"/>
              </a:rPr>
              <a:t>En 1939, Alan Turing est professeur à l’université de Cambridge</a:t>
            </a:r>
          </a:p>
          <a:p>
            <a:pPr algn="ctr"/>
            <a:endParaRPr lang="fr-FR" sz="2400" b="1" dirty="0">
              <a:solidFill>
                <a:srgbClr val="FF0000"/>
              </a:solidFill>
              <a:latin typeface="Brush Script MT" pitchFamily="66" charset="0"/>
            </a:endParaRPr>
          </a:p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Brush Script MT" pitchFamily="66" charset="0"/>
              </a:rPr>
              <a:t>Le 1</a:t>
            </a:r>
            <a:r>
              <a:rPr lang="fr-FR" sz="2400" b="1" baseline="30000" dirty="0" smtClean="0">
                <a:solidFill>
                  <a:srgbClr val="FF0000"/>
                </a:solidFill>
                <a:latin typeface="Brush Script MT" pitchFamily="66" charset="0"/>
              </a:rPr>
              <a:t>er</a:t>
            </a:r>
            <a:r>
              <a:rPr lang="fr-FR" sz="2400" b="1" dirty="0" smtClean="0">
                <a:solidFill>
                  <a:srgbClr val="FF0000"/>
                </a:solidFill>
                <a:latin typeface="Brush Script MT" pitchFamily="66" charset="0"/>
              </a:rPr>
              <a:t> septembre 1939, le </a:t>
            </a:r>
            <a:r>
              <a:rPr lang="fr-FR" sz="2400" b="1" dirty="0" smtClean="0">
                <a:solidFill>
                  <a:srgbClr val="FF0000"/>
                </a:solidFill>
              </a:rPr>
              <a:t>III</a:t>
            </a:r>
            <a:r>
              <a:rPr lang="fr-FR" sz="2400" b="1" dirty="0" smtClean="0">
                <a:solidFill>
                  <a:srgbClr val="FF0000"/>
                </a:solidFill>
                <a:latin typeface="Brush Script MT" pitchFamily="66" charset="0"/>
              </a:rPr>
              <a:t>ème Reich envahit la Pologne et la 2</a:t>
            </a:r>
            <a:r>
              <a:rPr lang="fr-FR" sz="2400" b="1" baseline="30000" dirty="0" smtClean="0">
                <a:solidFill>
                  <a:srgbClr val="FF0000"/>
                </a:solidFill>
                <a:latin typeface="Brush Script MT" pitchFamily="66" charset="0"/>
              </a:rPr>
              <a:t>ème</a:t>
            </a:r>
            <a:r>
              <a:rPr lang="fr-FR" sz="2400" b="1" dirty="0" smtClean="0">
                <a:solidFill>
                  <a:srgbClr val="FF0000"/>
                </a:solidFill>
                <a:latin typeface="Brush Script MT" pitchFamily="66" charset="0"/>
              </a:rPr>
              <a:t> Guerre Mondiale débute. Ce n’est que le début d’une longue et tragique histoire avec les conséquences que l’on connait aujourd’hui.</a:t>
            </a:r>
            <a:endParaRPr lang="fr-FR" sz="2400" b="1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lan Turing (1912-1954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3528392" cy="5832648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3995936" y="1052736"/>
            <a:ext cx="4896544" cy="3046988"/>
          </a:xfrm>
          <a:prstGeom prst="rect">
            <a:avLst/>
          </a:prstGeom>
          <a:solidFill>
            <a:schemeClr val="bg1"/>
          </a:solidFill>
          <a:effectLst>
            <a:reflection blurRad="6350" stA="50000" endA="300" endPos="55000" dir="5400000" sy="-100000" algn="bl" rotWithShape="0"/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A la déclaration de guerre de l’Empire Britannique, et suite à l’ultimatum à l’Allemagne; le 1</a:t>
            </a:r>
            <a:r>
              <a:rPr lang="fr-FR" sz="3200" b="1" baseline="30000" dirty="0" smtClean="0">
                <a:solidFill>
                  <a:srgbClr val="002060"/>
                </a:solidFill>
                <a:latin typeface="Brush Script MT" pitchFamily="66" charset="0"/>
              </a:rPr>
              <a:t>er</a:t>
            </a:r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 septembre, Alan Turing s’engage dans l’Armée anglaise, au « service du déchiffrement » .</a:t>
            </a:r>
            <a:endParaRPr lang="fr-FR" sz="3200" b="1" dirty="0">
              <a:solidFill>
                <a:srgbClr val="00206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852936"/>
            <a:ext cx="7200800" cy="3715293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395536" y="332656"/>
            <a:ext cx="8280920" cy="1569660"/>
          </a:xfrm>
          <a:prstGeom prst="rect">
            <a:avLst/>
          </a:prstGeom>
          <a:solidFill>
            <a:schemeClr val="bg1"/>
          </a:solidFill>
          <a:effectLst>
            <a:reflection blurRad="6350" stA="50000" endA="300" endPos="55000" dir="5400000" sy="-100000" algn="bl" rotWithShape="0"/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Dans ce « service du déchiffrement » de la Royal </a:t>
            </a:r>
            <a:r>
              <a:rPr lang="fr-FR" sz="3200" b="1" dirty="0" err="1" smtClean="0">
                <a:solidFill>
                  <a:srgbClr val="002060"/>
                </a:solidFill>
                <a:latin typeface="Brush Script MT" pitchFamily="66" charset="0"/>
              </a:rPr>
              <a:t>Navy</a:t>
            </a:r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, il est chargé de comprendre et d’identifier le code de l’armée allemande: </a:t>
            </a:r>
            <a:r>
              <a:rPr lang="fr-FR" sz="3200" b="1" dirty="0" err="1" smtClean="0">
                <a:solidFill>
                  <a:srgbClr val="002060"/>
                </a:solidFill>
                <a:latin typeface="Brush Script MT" pitchFamily="66" charset="0"/>
              </a:rPr>
              <a:t>Enigma</a:t>
            </a:r>
            <a:r>
              <a:rPr lang="fr-FR" sz="3200" b="1" dirty="0" smtClean="0">
                <a:solidFill>
                  <a:srgbClr val="002060"/>
                </a:solidFill>
                <a:latin typeface="Brush Script MT" pitchFamily="66" charset="0"/>
              </a:rPr>
              <a:t>. </a:t>
            </a:r>
            <a:endParaRPr lang="fr-FR" sz="3200" b="1" dirty="0">
              <a:solidFill>
                <a:srgbClr val="00206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260648"/>
            <a:ext cx="8352928" cy="2677656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 err="1" smtClean="0">
                <a:solidFill>
                  <a:srgbClr val="002060"/>
                </a:solidFill>
                <a:latin typeface="Brush Script MT" pitchFamily="66" charset="0"/>
              </a:rPr>
              <a:t>Enigma</a:t>
            </a:r>
            <a:r>
              <a:rPr lang="fr-FR" sz="2800" b="1" u="sng" dirty="0" smtClean="0">
                <a:solidFill>
                  <a:srgbClr val="002060"/>
                </a:solidFill>
                <a:latin typeface="Brush Script MT" pitchFamily="66" charset="0"/>
              </a:rPr>
              <a:t>:</a:t>
            </a:r>
          </a:p>
          <a:p>
            <a:pPr algn="ctr"/>
            <a:r>
              <a:rPr lang="fr-FR" sz="2800" b="1" dirty="0" smtClean="0">
                <a:solidFill>
                  <a:srgbClr val="002060"/>
                </a:solidFill>
                <a:latin typeface="Brush Script MT" pitchFamily="66" charset="0"/>
              </a:rPr>
              <a:t>Invention de l’allemand Arthur </a:t>
            </a:r>
            <a:r>
              <a:rPr lang="fr-FR" sz="2800" b="1" dirty="0" err="1" smtClean="0">
                <a:solidFill>
                  <a:srgbClr val="002060"/>
                </a:solidFill>
                <a:latin typeface="Brush Script MT" pitchFamily="66" charset="0"/>
              </a:rPr>
              <a:t>Scherbius</a:t>
            </a:r>
            <a:r>
              <a:rPr lang="fr-FR" sz="2800" b="1" dirty="0" smtClean="0">
                <a:solidFill>
                  <a:srgbClr val="002060"/>
                </a:solidFill>
                <a:latin typeface="Brush Script MT" pitchFamily="66" charset="0"/>
              </a:rPr>
              <a:t> reprenant un brevet de 1919.</a:t>
            </a:r>
          </a:p>
          <a:p>
            <a:pPr algn="ctr"/>
            <a:r>
              <a:rPr lang="fr-FR" sz="2800" b="1" dirty="0" smtClean="0">
                <a:solidFill>
                  <a:srgbClr val="002060"/>
                </a:solidFill>
                <a:latin typeface="Brush Script MT" pitchFamily="66" charset="0"/>
              </a:rPr>
              <a:t>Ce code est jugé inviolable par son nombre imposant de probabilités : 159 000 </a:t>
            </a:r>
            <a:r>
              <a:rPr lang="fr-FR" sz="2800" b="1" dirty="0" err="1" smtClean="0">
                <a:solidFill>
                  <a:srgbClr val="002060"/>
                </a:solidFill>
                <a:latin typeface="Brush Script MT" pitchFamily="66" charset="0"/>
              </a:rPr>
              <a:t>000</a:t>
            </a:r>
            <a:r>
              <a:rPr lang="fr-FR" sz="2800" b="1" dirty="0" smtClean="0">
                <a:solidFill>
                  <a:srgbClr val="002060"/>
                </a:solidFill>
                <a:latin typeface="Brush Script MT" pitchFamily="66" charset="0"/>
              </a:rPr>
              <a:t> </a:t>
            </a:r>
            <a:r>
              <a:rPr lang="fr-FR" sz="2800" b="1" dirty="0" err="1" smtClean="0">
                <a:solidFill>
                  <a:srgbClr val="002060"/>
                </a:solidFill>
                <a:latin typeface="Brush Script MT" pitchFamily="66" charset="0"/>
              </a:rPr>
              <a:t>000</a:t>
            </a:r>
            <a:r>
              <a:rPr lang="fr-FR" sz="2800" b="1" dirty="0" smtClean="0">
                <a:solidFill>
                  <a:srgbClr val="002060"/>
                </a:solidFill>
                <a:latin typeface="Brush Script MT" pitchFamily="66" charset="0"/>
              </a:rPr>
              <a:t> </a:t>
            </a:r>
            <a:r>
              <a:rPr lang="fr-FR" sz="2800" b="1" dirty="0" err="1" smtClean="0">
                <a:solidFill>
                  <a:srgbClr val="002060"/>
                </a:solidFill>
                <a:latin typeface="Brush Script MT" pitchFamily="66" charset="0"/>
              </a:rPr>
              <a:t>000</a:t>
            </a:r>
            <a:r>
              <a:rPr lang="fr-FR" sz="2800" b="1" dirty="0" smtClean="0">
                <a:solidFill>
                  <a:srgbClr val="002060"/>
                </a:solidFill>
                <a:latin typeface="Brush Script MT" pitchFamily="66" charset="0"/>
              </a:rPr>
              <a:t> </a:t>
            </a:r>
            <a:r>
              <a:rPr lang="fr-FR" sz="2800" b="1" dirty="0" err="1" smtClean="0">
                <a:solidFill>
                  <a:srgbClr val="002060"/>
                </a:solidFill>
                <a:latin typeface="Brush Script MT" pitchFamily="66" charset="0"/>
              </a:rPr>
              <a:t>000</a:t>
            </a:r>
            <a:r>
              <a:rPr lang="fr-FR" sz="2800" b="1" dirty="0" smtClean="0">
                <a:solidFill>
                  <a:srgbClr val="002060"/>
                </a:solidFill>
                <a:latin typeface="Brush Script MT" pitchFamily="66" charset="0"/>
              </a:rPr>
              <a:t> </a:t>
            </a:r>
            <a:r>
              <a:rPr lang="fr-FR" sz="2800" b="1" dirty="0" err="1" smtClean="0">
                <a:solidFill>
                  <a:srgbClr val="002060"/>
                </a:solidFill>
                <a:latin typeface="Brush Script MT" pitchFamily="66" charset="0"/>
              </a:rPr>
              <a:t>000</a:t>
            </a:r>
            <a:r>
              <a:rPr lang="fr-FR" sz="2800" b="1" dirty="0" smtClean="0">
                <a:solidFill>
                  <a:srgbClr val="002060"/>
                </a:solidFill>
                <a:latin typeface="Brush Script MT" pitchFamily="66" charset="0"/>
              </a:rPr>
              <a:t>. Il faudrait presque 5 milliards d’années pour toutes les tester. De plus, ce code change à minuit.</a:t>
            </a:r>
          </a:p>
          <a:p>
            <a:pPr algn="ctr"/>
            <a:r>
              <a:rPr lang="fr-FR" sz="2800" b="1" dirty="0" smtClean="0">
                <a:solidFill>
                  <a:srgbClr val="002060"/>
                </a:solidFill>
                <a:latin typeface="Brush Script MT" pitchFamily="66" charset="0"/>
              </a:rPr>
              <a:t> </a:t>
            </a:r>
            <a:endParaRPr lang="fr-FR" sz="2800" b="1" dirty="0">
              <a:solidFill>
                <a:srgbClr val="002060"/>
              </a:solidFill>
              <a:latin typeface="Brush Script MT" pitchFamily="66" charset="0"/>
            </a:endParaRPr>
          </a:p>
        </p:txBody>
      </p:sp>
      <p:pic>
        <p:nvPicPr>
          <p:cNvPr id="10244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56992"/>
            <a:ext cx="4680520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777</Words>
  <Application>Microsoft Office PowerPoint</Application>
  <PresentationFormat>Affichage à l'écran (4:3)</PresentationFormat>
  <Paragraphs>69</Paragraphs>
  <Slides>16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boutrov</cp:lastModifiedBy>
  <cp:revision>31</cp:revision>
  <dcterms:created xsi:type="dcterms:W3CDTF">2016-03-03T20:02:54Z</dcterms:created>
  <dcterms:modified xsi:type="dcterms:W3CDTF">2016-03-21T09:29:09Z</dcterms:modified>
</cp:coreProperties>
</file>