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56" r:id="rId3"/>
    <p:sldId id="258" r:id="rId4"/>
    <p:sldId id="357" r:id="rId5"/>
    <p:sldId id="260" r:id="rId6"/>
    <p:sldId id="330" r:id="rId7"/>
    <p:sldId id="280" r:id="rId8"/>
    <p:sldId id="368" r:id="rId9"/>
    <p:sldId id="366" r:id="rId10"/>
    <p:sldId id="369" r:id="rId11"/>
    <p:sldId id="345" r:id="rId12"/>
    <p:sldId id="371" r:id="rId13"/>
    <p:sldId id="365" r:id="rId14"/>
    <p:sldId id="372" r:id="rId15"/>
    <p:sldId id="373" r:id="rId16"/>
    <p:sldId id="374" r:id="rId17"/>
    <p:sldId id="370" r:id="rId18"/>
    <p:sldId id="324" r:id="rId19"/>
    <p:sldId id="375" r:id="rId20"/>
    <p:sldId id="376" r:id="rId21"/>
    <p:sldId id="380" r:id="rId22"/>
    <p:sldId id="381" r:id="rId23"/>
    <p:sldId id="382" r:id="rId24"/>
    <p:sldId id="377" r:id="rId25"/>
    <p:sldId id="384" r:id="rId26"/>
    <p:sldId id="385" r:id="rId27"/>
    <p:sldId id="386" r:id="rId28"/>
    <p:sldId id="332" r:id="rId29"/>
    <p:sldId id="341" r:id="rId30"/>
    <p:sldId id="335" r:id="rId31"/>
    <p:sldId id="333" r:id="rId32"/>
    <p:sldId id="340" r:id="rId33"/>
    <p:sldId id="355" r:id="rId34"/>
    <p:sldId id="360" r:id="rId35"/>
    <p:sldId id="354" r:id="rId36"/>
    <p:sldId id="349" r:id="rId37"/>
    <p:sldId id="350" r:id="rId38"/>
    <p:sldId id="387" r:id="rId39"/>
    <p:sldId id="351" r:id="rId40"/>
    <p:sldId id="388" r:id="rId41"/>
    <p:sldId id="361" r:id="rId42"/>
    <p:sldId id="362" r:id="rId43"/>
    <p:sldId id="363" r:id="rId44"/>
    <p:sldId id="364" r:id="rId45"/>
    <p:sldId id="261" r:id="rId4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447A"/>
    <a:srgbClr val="577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12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42B66D3-85F9-41C6-9B8D-52208B96E5A6}" type="datetimeFigureOut">
              <a:rPr lang="fr-FR" smtClean="0"/>
              <a:t>07/09/2025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53E17D-A8BA-49A5-9443-396E9EDC2822}" type="slidenum">
              <a:rPr lang="fr-FR" smtClean="0"/>
              <a:t>‹N°›</a:t>
            </a:fld>
            <a:endParaRPr lang="fr-FR"/>
          </a:p>
        </p:txBody>
      </p:sp>
    </p:spTree>
    <p:extLst>
      <p:ext uri="{BB962C8B-B14F-4D97-AF65-F5344CB8AC3E}">
        <p14:creationId xmlns:p14="http://schemas.microsoft.com/office/powerpoint/2010/main" val="229133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0AEBE11-1C3B-4628-8532-ABA630CC133B}" type="datetime1">
              <a:rPr lang="fr-FR" smtClean="0"/>
              <a:t>07/09/2025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29329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D0528C-818D-4742-BDD4-C7F6FAA12BC7}" type="datetime1">
              <a:rPr lang="fr-FR" smtClean="0"/>
              <a:t>07/09/2025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299713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11D305-7DD1-4A62-82DF-CAC07282D78E}" type="datetime1">
              <a:rPr lang="fr-FR" smtClean="0"/>
              <a:t>07/09/2025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422613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20B947-000D-4FB5-B374-35323A8C4A50}" type="datetime1">
              <a:rPr lang="fr-FR" smtClean="0"/>
              <a:t>07/09/2025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65948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D400E08-AF4A-47CC-A0E3-5C05C34C1511}" type="datetime1">
              <a:rPr lang="fr-FR" smtClean="0"/>
              <a:t>07/09/2025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212261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EE56B9F-644B-4E14-936E-A80765113C48}" type="datetime1">
              <a:rPr lang="fr-FR" smtClean="0"/>
              <a:t>07/09/2025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156728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31EBB8E-BAF2-4E45-B894-E1E37817128C}" type="datetime1">
              <a:rPr lang="fr-FR" smtClean="0"/>
              <a:t>07/09/2025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291056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9ECC54-A35F-4264-982E-9C03976A6A2F}" type="datetime1">
              <a:rPr lang="fr-FR" smtClean="0"/>
              <a:t>07/09/2025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9931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5E124-3B39-46DC-95AF-6474D5CC9F68}" type="datetime1">
              <a:rPr lang="fr-FR" smtClean="0"/>
              <a:t>07/09/2025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76003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C040BB7-0DF7-4003-86FE-C35308245BEE}" type="datetime1">
              <a:rPr lang="fr-FR" smtClean="0"/>
              <a:t>07/09/2025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6759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07977A6-8C35-4C47-9444-5F3AD108F57F}" type="datetime1">
              <a:rPr lang="fr-FR" smtClean="0"/>
              <a:t>07/09/2025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127866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9CF82-9351-4154-820D-9F7392F82187}" type="datetime1">
              <a:rPr lang="fr-FR" smtClean="0"/>
              <a:t>07/09/2025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7FD8-406D-476B-89C0-7989EEE88455}" type="slidenum">
              <a:rPr lang="fr-FR" smtClean="0"/>
              <a:t>‹N°›</a:t>
            </a:fld>
            <a:endParaRPr lang="fr-FR"/>
          </a:p>
        </p:txBody>
      </p:sp>
    </p:spTree>
    <p:extLst>
      <p:ext uri="{BB962C8B-B14F-4D97-AF65-F5344CB8AC3E}">
        <p14:creationId xmlns:p14="http://schemas.microsoft.com/office/powerpoint/2010/main" val="401720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www.education.gouv.fr/media/226941/download" TargetMode="External"/><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education.gouv.fr/media/226941/downloa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exte 5"/>
          <p:cNvSpPr txBox="1">
            <a:spLocks/>
          </p:cNvSpPr>
          <p:nvPr/>
        </p:nvSpPr>
        <p:spPr bwMode="gray">
          <a:xfrm>
            <a:off x="293324" y="2216737"/>
            <a:ext cx="8424000" cy="207720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3250" b="1" i="0" u="none" strike="noStrike" kern="1200" cap="all" spc="0" normalizeH="0" baseline="0" noProof="0" dirty="0">
                <a:ln>
                  <a:noFill/>
                </a:ln>
                <a:solidFill>
                  <a:srgbClr val="5770BE"/>
                </a:solidFill>
                <a:effectLst/>
                <a:uLnTx/>
                <a:uFillTx/>
                <a:latin typeface="Arial"/>
                <a:ea typeface="+mn-ea"/>
                <a:cs typeface="+mn-cs"/>
              </a:rPr>
              <a:t>Information </a:t>
            </a:r>
            <a:r>
              <a:rPr kumimoji="0" lang="fr-FR" sz="3250" b="1" i="0" u="none" strike="noStrike" kern="1200" cap="all" spc="0" normalizeH="0" noProof="0" dirty="0" err="1">
                <a:ln>
                  <a:noFill/>
                </a:ln>
                <a:solidFill>
                  <a:srgbClr val="5770BE"/>
                </a:solidFill>
                <a:effectLst/>
                <a:uLnTx/>
                <a:uFillTx/>
                <a:latin typeface="Arial"/>
                <a:ea typeface="+mn-ea"/>
                <a:cs typeface="+mn-cs"/>
              </a:rPr>
              <a:t>directrice.teur.S</a:t>
            </a:r>
            <a:endParaRPr kumimoji="0" lang="fr-FR" sz="3250" b="1" i="0" u="none" strike="noStrike" kern="1200" cap="all" spc="0" normalizeH="0" baseline="0" noProof="0" dirty="0">
              <a:ln>
                <a:noFill/>
              </a:ln>
              <a:solidFill>
                <a:srgbClr val="5770BE"/>
              </a:solidFill>
              <a:effectLst/>
              <a:uLnTx/>
              <a:uFillTx/>
              <a:latin typeface="Arial"/>
              <a:ea typeface="+mn-ea"/>
              <a:cs typeface="+mn-cs"/>
            </a:endParaRPr>
          </a:p>
          <a:p>
            <a:pPr marL="0" marR="0" lvl="1" indent="0" algn="l" defTabSz="914400" rtl="0" eaLnBrk="1" fontAlgn="auto" latinLnBrk="0" hangingPunct="1">
              <a:lnSpc>
                <a:spcPct val="100000"/>
              </a:lnSpc>
              <a:spcBef>
                <a:spcPts val="500"/>
              </a:spcBef>
              <a:spcAft>
                <a:spcPts val="0"/>
              </a:spcAft>
              <a:buClrTx/>
              <a:buSzTx/>
              <a:buFont typeface="Arial" pitchFamily="34" charset="0"/>
              <a:buNone/>
              <a:tabLst/>
              <a:defRPr/>
            </a:pPr>
            <a:r>
              <a:rPr lang="fr-FR" dirty="0">
                <a:solidFill>
                  <a:srgbClr val="000000"/>
                </a:solidFill>
                <a:latin typeface="Arial"/>
              </a:rPr>
              <a:t>l’autoévaluation</a:t>
            </a:r>
          </a:p>
          <a:p>
            <a:pPr marL="0" marR="0" lvl="1" indent="0" algn="l" defTabSz="914400" rtl="0" eaLnBrk="1" fontAlgn="auto" latinLnBrk="0" hangingPunct="1">
              <a:lnSpc>
                <a:spcPct val="100000"/>
              </a:lnSpc>
              <a:spcBef>
                <a:spcPts val="500"/>
              </a:spcBef>
              <a:spcAft>
                <a:spcPts val="0"/>
              </a:spcAft>
              <a:buClrTx/>
              <a:buSzTx/>
              <a:buFont typeface="Arial" pitchFamily="34" charset="0"/>
              <a:buNone/>
              <a:tabLst/>
              <a:defRPr/>
            </a:pPr>
            <a:r>
              <a:rPr lang="fr-FR" dirty="0">
                <a:solidFill>
                  <a:srgbClr val="000000"/>
                </a:solidFill>
                <a:latin typeface="Arial"/>
              </a:rPr>
              <a:t>Septembre 2025</a:t>
            </a:r>
          </a:p>
        </p:txBody>
      </p:sp>
      <p:sp>
        <p:nvSpPr>
          <p:cNvPr id="3"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sp>
        <p:nvSpPr>
          <p:cNvPr id="5" name="Espace réservé du numéro de diapositive 4"/>
          <p:cNvSpPr>
            <a:spLocks noGrp="1"/>
          </p:cNvSpPr>
          <p:nvPr>
            <p:ph type="sldNum" sz="quarter" idx="12"/>
          </p:nvPr>
        </p:nvSpPr>
        <p:spPr>
          <a:xfrm>
            <a:off x="3809640" y="6352848"/>
            <a:ext cx="2057400" cy="365125"/>
          </a:xfrm>
        </p:spPr>
        <p:txBody>
          <a:bodyPr/>
          <a:lstStyle/>
          <a:p>
            <a:pPr algn="ctr" defTabSz="914400"/>
            <a:fld id="{7CE27FD8-406D-476B-89C0-7989EEE88455}" type="slidenum">
              <a:rPr lang="fr-FR" sz="750" b="1">
                <a:solidFill>
                  <a:srgbClr val="000000"/>
                </a:solidFill>
                <a:latin typeface="Arial"/>
              </a:rPr>
              <a:pPr algn="ctr" defTabSz="914400"/>
              <a:t>1</a:t>
            </a:fld>
            <a:endParaRPr lang="fr-FR" sz="750" b="1" dirty="0">
              <a:solidFill>
                <a:srgbClr val="000000"/>
              </a:solidFill>
              <a:latin typeface="Arial"/>
            </a:endParaRPr>
          </a:p>
        </p:txBody>
      </p:sp>
      <p:sp>
        <p:nvSpPr>
          <p:cNvPr id="6" name="Espace réservé de la date 5"/>
          <p:cNvSpPr>
            <a:spLocks noGrp="1"/>
          </p:cNvSpPr>
          <p:nvPr>
            <p:ph type="dt" sz="half" idx="10"/>
          </p:nvPr>
        </p:nvSpPr>
        <p:spPr>
          <a:xfrm>
            <a:off x="6900055" y="6352848"/>
            <a:ext cx="2057400" cy="365125"/>
          </a:xfrm>
        </p:spPr>
        <p:txBody>
          <a:bodyPr/>
          <a:lstStyle/>
          <a:p>
            <a:pPr algn="r" defTabSz="914400"/>
            <a:fld id="{8ED29B71-57A5-43A8-A210-5BC5AD40E124}" type="datetime1">
              <a:rPr lang="fr-FR" sz="750" b="1">
                <a:solidFill>
                  <a:srgbClr val="000000"/>
                </a:solidFill>
                <a:latin typeface="Arial"/>
              </a:rPr>
              <a:pPr algn="r" defTabSz="914400"/>
              <a:t>07/09/2025</a:t>
            </a:fld>
            <a:endParaRPr lang="fr-FR" sz="750" b="1" dirty="0">
              <a:solidFill>
                <a:srgbClr val="000000"/>
              </a:solidFill>
              <a:latin typeface="Arial"/>
            </a:endParaRPr>
          </a:p>
        </p:txBody>
      </p:sp>
      <p:pic>
        <p:nvPicPr>
          <p:cNvPr id="7" name="Image 6"/>
          <p:cNvPicPr>
            <a:picLocks noChangeAspect="1"/>
          </p:cNvPicPr>
          <p:nvPr/>
        </p:nvPicPr>
        <p:blipFill>
          <a:blip r:embed="rId3"/>
          <a:stretch>
            <a:fillRect/>
          </a:stretch>
        </p:blipFill>
        <p:spPr>
          <a:xfrm>
            <a:off x="56672" y="6412934"/>
            <a:ext cx="473305" cy="396965"/>
          </a:xfrm>
          <a:prstGeom prst="rect">
            <a:avLst/>
          </a:prstGeom>
        </p:spPr>
      </p:pic>
    </p:spTree>
    <p:extLst>
      <p:ext uri="{BB962C8B-B14F-4D97-AF65-F5344CB8AC3E}">
        <p14:creationId xmlns:p14="http://schemas.microsoft.com/office/powerpoint/2010/main" val="3841560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D069A2E3-22A1-33FC-8208-6E5F42CB38F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88C1751-053B-D294-21E0-97819E2688B2}"/>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10</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3DB208E6-055F-E8B5-0F25-405D40F739C7}"/>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BF6C1082-7AEE-7FF0-E9A5-50262D06DA12}"/>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BF59FD43-B2D4-2E23-BA2B-07A3A62E1BC1}"/>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FAF9C98F-0E27-BB6C-2E22-EFDC726A78E6}"/>
              </a:ext>
            </a:extLst>
          </p:cNvPr>
          <p:cNvPicPr>
            <a:picLocks noChangeAspect="1"/>
          </p:cNvPicPr>
          <p:nvPr/>
        </p:nvPicPr>
        <p:blipFill>
          <a:blip r:embed="rId3"/>
          <a:stretch>
            <a:fillRect/>
          </a:stretch>
        </p:blipFill>
        <p:spPr>
          <a:xfrm>
            <a:off x="75722" y="6412934"/>
            <a:ext cx="473305" cy="396965"/>
          </a:xfrm>
          <a:prstGeom prst="rect">
            <a:avLst/>
          </a:prstGeom>
        </p:spPr>
      </p:pic>
      <p:pic>
        <p:nvPicPr>
          <p:cNvPr id="4" name="Image 3"/>
          <p:cNvPicPr>
            <a:picLocks noChangeAspect="1"/>
          </p:cNvPicPr>
          <p:nvPr/>
        </p:nvPicPr>
        <p:blipFill>
          <a:blip r:embed="rId4"/>
          <a:stretch>
            <a:fillRect/>
          </a:stretch>
        </p:blipFill>
        <p:spPr>
          <a:xfrm>
            <a:off x="1253490" y="1718310"/>
            <a:ext cx="6515100" cy="4305300"/>
          </a:xfrm>
          <a:prstGeom prst="rect">
            <a:avLst/>
          </a:prstGeom>
        </p:spPr>
      </p:pic>
    </p:spTree>
    <p:extLst>
      <p:ext uri="{BB962C8B-B14F-4D97-AF65-F5344CB8AC3E}">
        <p14:creationId xmlns:p14="http://schemas.microsoft.com/office/powerpoint/2010/main" val="38906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èche droite 6"/>
          <p:cNvSpPr/>
          <p:nvPr/>
        </p:nvSpPr>
        <p:spPr>
          <a:xfrm>
            <a:off x="1646872" y="3314700"/>
            <a:ext cx="709612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11</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5" name="ZoneTexte 4"/>
          <p:cNvSpPr txBox="1"/>
          <p:nvPr/>
        </p:nvSpPr>
        <p:spPr>
          <a:xfrm>
            <a:off x="3341370" y="918047"/>
            <a:ext cx="5286375" cy="369332"/>
          </a:xfrm>
          <a:prstGeom prst="rect">
            <a:avLst/>
          </a:prstGeom>
          <a:noFill/>
        </p:spPr>
        <p:txBody>
          <a:bodyPr wrap="square" rtlCol="0">
            <a:spAutoFit/>
          </a:bodyPr>
          <a:lstStyle/>
          <a:p>
            <a:r>
              <a:rPr lang="fr-FR" dirty="0"/>
              <a:t>La chaine évaluative : le moteur du processus</a:t>
            </a:r>
          </a:p>
        </p:txBody>
      </p:sp>
      <p:sp>
        <p:nvSpPr>
          <p:cNvPr id="6" name="Rectangle 5"/>
          <p:cNvSpPr/>
          <p:nvPr/>
        </p:nvSpPr>
        <p:spPr>
          <a:xfrm>
            <a:off x="1937385" y="3171825"/>
            <a:ext cx="142875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BESOINS</a:t>
            </a:r>
          </a:p>
        </p:txBody>
      </p:sp>
      <p:sp>
        <p:nvSpPr>
          <p:cNvPr id="12" name="Rectangle 11"/>
          <p:cNvSpPr/>
          <p:nvPr/>
        </p:nvSpPr>
        <p:spPr>
          <a:xfrm>
            <a:off x="3566160" y="3171825"/>
            <a:ext cx="1428750"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OBJECTIFS</a:t>
            </a:r>
          </a:p>
        </p:txBody>
      </p:sp>
      <p:sp>
        <p:nvSpPr>
          <p:cNvPr id="13" name="Rectangle 12"/>
          <p:cNvSpPr/>
          <p:nvPr/>
        </p:nvSpPr>
        <p:spPr>
          <a:xfrm>
            <a:off x="5194935" y="3171825"/>
            <a:ext cx="1428750" cy="5905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ACTIONS</a:t>
            </a:r>
          </a:p>
        </p:txBody>
      </p:sp>
      <p:sp>
        <p:nvSpPr>
          <p:cNvPr id="14" name="Rectangle 13"/>
          <p:cNvSpPr/>
          <p:nvPr/>
        </p:nvSpPr>
        <p:spPr>
          <a:xfrm>
            <a:off x="6823710" y="3000375"/>
            <a:ext cx="1428750" cy="8953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RÉSULTATS  EFFETS IMPACTS</a:t>
            </a:r>
          </a:p>
        </p:txBody>
      </p:sp>
      <p:pic>
        <p:nvPicPr>
          <p:cNvPr id="15" name="Image 14"/>
          <p:cNvPicPr>
            <a:picLocks noChangeAspect="1"/>
          </p:cNvPicPr>
          <p:nvPr/>
        </p:nvPicPr>
        <p:blipFill>
          <a:blip r:embed="rId3"/>
          <a:stretch>
            <a:fillRect/>
          </a:stretch>
        </p:blipFill>
        <p:spPr>
          <a:xfrm>
            <a:off x="75722" y="1528292"/>
            <a:ext cx="2356688" cy="1389448"/>
          </a:xfrm>
          <a:prstGeom prst="rect">
            <a:avLst/>
          </a:prstGeom>
        </p:spPr>
      </p:pic>
      <p:pic>
        <p:nvPicPr>
          <p:cNvPr id="16" name="Image 15"/>
          <p:cNvPicPr>
            <a:picLocks noChangeAspect="1"/>
          </p:cNvPicPr>
          <p:nvPr/>
        </p:nvPicPr>
        <p:blipFill>
          <a:blip r:embed="rId4"/>
          <a:stretch>
            <a:fillRect/>
          </a:stretch>
        </p:blipFill>
        <p:spPr>
          <a:xfrm>
            <a:off x="0" y="4089083"/>
            <a:ext cx="3514725" cy="2173799"/>
          </a:xfrm>
          <a:prstGeom prst="rect">
            <a:avLst/>
          </a:prstGeom>
        </p:spPr>
      </p:pic>
      <p:sp>
        <p:nvSpPr>
          <p:cNvPr id="22" name="Rectangle 21"/>
          <p:cNvSpPr/>
          <p:nvPr/>
        </p:nvSpPr>
        <p:spPr>
          <a:xfrm>
            <a:off x="5194935" y="3905250"/>
            <a:ext cx="1428750" cy="590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Moyens engagés</a:t>
            </a:r>
          </a:p>
        </p:txBody>
      </p:sp>
      <p:sp>
        <p:nvSpPr>
          <p:cNvPr id="23" name="Rectangle 22"/>
          <p:cNvSpPr/>
          <p:nvPr/>
        </p:nvSpPr>
        <p:spPr>
          <a:xfrm>
            <a:off x="6823710" y="4022259"/>
            <a:ext cx="1428750" cy="5905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fr-FR" dirty="0"/>
              <a:t>Indicateurs</a:t>
            </a:r>
          </a:p>
        </p:txBody>
      </p:sp>
      <p:cxnSp>
        <p:nvCxnSpPr>
          <p:cNvPr id="25" name="Connecteur en angle 24"/>
          <p:cNvCxnSpPr>
            <a:stCxn id="14" idx="0"/>
            <a:endCxn id="6" idx="0"/>
          </p:cNvCxnSpPr>
          <p:nvPr/>
        </p:nvCxnSpPr>
        <p:spPr>
          <a:xfrm rot="16200000" flipH="1" flipV="1">
            <a:off x="5009198" y="642937"/>
            <a:ext cx="171450" cy="4886325"/>
          </a:xfrm>
          <a:prstGeom prst="bentConnector3">
            <a:avLst>
              <a:gd name="adj1" fmla="val -520000"/>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26" name="Rectangle 25"/>
          <p:cNvSpPr/>
          <p:nvPr/>
        </p:nvSpPr>
        <p:spPr>
          <a:xfrm>
            <a:off x="4480559" y="1724710"/>
            <a:ext cx="1428750" cy="40100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UTILITÉ ?</a:t>
            </a:r>
          </a:p>
        </p:txBody>
      </p:sp>
      <p:cxnSp>
        <p:nvCxnSpPr>
          <p:cNvPr id="32" name="Connecteur en angle 31"/>
          <p:cNvCxnSpPr>
            <a:stCxn id="13" idx="0"/>
            <a:endCxn id="12" idx="0"/>
          </p:cNvCxnSpPr>
          <p:nvPr/>
        </p:nvCxnSpPr>
        <p:spPr>
          <a:xfrm rot="16200000" flipV="1">
            <a:off x="5094923" y="2357437"/>
            <a:ext cx="12700" cy="1628775"/>
          </a:xfrm>
          <a:prstGeom prst="bentConnector3">
            <a:avLst>
              <a:gd name="adj1" fmla="val 3900000"/>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36" name="Rectangle 35"/>
          <p:cNvSpPr/>
          <p:nvPr/>
        </p:nvSpPr>
        <p:spPr>
          <a:xfrm>
            <a:off x="4386898" y="2299499"/>
            <a:ext cx="1428750" cy="40100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EFFICACITÉ ?</a:t>
            </a:r>
          </a:p>
        </p:txBody>
      </p:sp>
      <p:grpSp>
        <p:nvGrpSpPr>
          <p:cNvPr id="42" name="Groupe 41"/>
          <p:cNvGrpSpPr/>
          <p:nvPr/>
        </p:nvGrpSpPr>
        <p:grpSpPr>
          <a:xfrm>
            <a:off x="304800" y="2917740"/>
            <a:ext cx="1196340" cy="1254210"/>
            <a:chOff x="304800" y="2917740"/>
            <a:chExt cx="1196340" cy="1254210"/>
          </a:xfrm>
        </p:grpSpPr>
        <p:sp>
          <p:nvSpPr>
            <p:cNvPr id="18" name="Rectangle 17"/>
            <p:cNvSpPr/>
            <p:nvPr/>
          </p:nvSpPr>
          <p:spPr>
            <a:xfrm>
              <a:off x="304800" y="2917740"/>
              <a:ext cx="152400" cy="1254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410915" y="3295650"/>
              <a:ext cx="109022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358775" y="3070140"/>
              <a:ext cx="91827" cy="6541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483498" y="2972497"/>
              <a:ext cx="952113" cy="1061829"/>
            </a:xfrm>
            <a:prstGeom prst="rect">
              <a:avLst/>
            </a:prstGeom>
            <a:noFill/>
          </p:spPr>
          <p:txBody>
            <a:bodyPr wrap="square" rtlCol="0">
              <a:spAutoFit/>
            </a:bodyPr>
            <a:lstStyle/>
            <a:p>
              <a:r>
                <a:rPr lang="fr-FR" sz="1050" b="1" dirty="0"/>
                <a:t>Analyse du contexte et du référentiel pour identifier les besoins</a:t>
              </a:r>
            </a:p>
          </p:txBody>
        </p:sp>
      </p:grpSp>
    </p:spTree>
    <p:extLst>
      <p:ext uri="{BB962C8B-B14F-4D97-AF65-F5344CB8AC3E}">
        <p14:creationId xmlns:p14="http://schemas.microsoft.com/office/powerpoint/2010/main" val="22539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2" grpId="0" animBg="1"/>
      <p:bldP spid="13" grpId="0" animBg="1"/>
      <p:bldP spid="14" grpId="0" animBg="1"/>
      <p:bldP spid="22" grpId="0" animBg="1"/>
      <p:bldP spid="23" grpId="0" animBg="1"/>
      <p:bldP spid="26"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5A3EB1F3-CE37-F388-BCC1-37A1A04B0106}"/>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FE7C0A9-4FBE-36F9-D1D9-AB12E78CB71A}"/>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12</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769E15E1-4541-B7CB-A31B-B3DE91A517D0}"/>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128F4F54-6D35-7D6F-2407-2EF96A768C77}"/>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C153315A-AA4C-5184-3B3D-E59EA6C796EE}"/>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86215073-8AC6-593D-CB35-C06AAF211AF2}"/>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F0C60AF0-B8A5-E0C9-8BB2-C1624E11734C}"/>
              </a:ext>
            </a:extLst>
          </p:cNvPr>
          <p:cNvPicPr>
            <a:picLocks noChangeAspect="1"/>
          </p:cNvPicPr>
          <p:nvPr/>
        </p:nvPicPr>
        <p:blipFill>
          <a:blip r:embed="rId4"/>
          <a:srcRect b="91212"/>
          <a:stretch>
            <a:fillRect/>
          </a:stretch>
        </p:blipFill>
        <p:spPr>
          <a:xfrm>
            <a:off x="627419" y="1743149"/>
            <a:ext cx="7897327" cy="360000"/>
          </a:xfrm>
          <a:prstGeom prst="rect">
            <a:avLst/>
          </a:prstGeom>
        </p:spPr>
      </p:pic>
    </p:spTree>
    <p:extLst>
      <p:ext uri="{BB962C8B-B14F-4D97-AF65-F5344CB8AC3E}">
        <p14:creationId xmlns:p14="http://schemas.microsoft.com/office/powerpoint/2010/main" val="333910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1436C8B4-C7FC-E725-A1C1-47194469795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3B2586D-E48C-846D-320D-2B57A8DCB462}"/>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13</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F6F60CA6-7B1E-1EC0-0762-301C7D0F6996}"/>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B705972A-40A9-6021-2E4B-1F17958156F7}"/>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F746629D-1E3B-956E-E3AB-45DB671986EE}"/>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327BC8F8-CF3D-F38B-6C77-E8BF17610262}"/>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B1EB79F9-3BA1-D0BB-5F7F-32D223BDB60C}"/>
              </a:ext>
            </a:extLst>
          </p:cNvPr>
          <p:cNvPicPr>
            <a:picLocks noChangeAspect="1"/>
          </p:cNvPicPr>
          <p:nvPr/>
        </p:nvPicPr>
        <p:blipFill>
          <a:blip r:embed="rId4"/>
          <a:srcRect b="70954"/>
          <a:stretch>
            <a:fillRect/>
          </a:stretch>
        </p:blipFill>
        <p:spPr>
          <a:xfrm>
            <a:off x="627419" y="1743149"/>
            <a:ext cx="7897327" cy="1189832"/>
          </a:xfrm>
          <a:prstGeom prst="rect">
            <a:avLst/>
          </a:prstGeom>
        </p:spPr>
      </p:pic>
    </p:spTree>
    <p:extLst>
      <p:ext uri="{BB962C8B-B14F-4D97-AF65-F5344CB8AC3E}">
        <p14:creationId xmlns:p14="http://schemas.microsoft.com/office/powerpoint/2010/main" val="127242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EF66702B-9D4F-EA93-7BFE-67200C017AB9}"/>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B316460-0607-55B9-1267-E1F8478158B6}"/>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14</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F7676C9F-4FD7-9A51-B752-CEC8652A52EB}"/>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AEB23FAC-49A6-13C9-909E-99D3476AE5CD}"/>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2602752E-0F4F-049E-3AD2-34D056B7758D}"/>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A89F8C49-F180-1224-509E-105FEEB17912}"/>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C7436849-1973-7A62-7E13-34E8AC8A9BF9}"/>
              </a:ext>
            </a:extLst>
          </p:cNvPr>
          <p:cNvPicPr>
            <a:picLocks noChangeAspect="1"/>
          </p:cNvPicPr>
          <p:nvPr/>
        </p:nvPicPr>
        <p:blipFill>
          <a:blip r:embed="rId4"/>
          <a:srcRect b="45262"/>
          <a:stretch>
            <a:fillRect/>
          </a:stretch>
        </p:blipFill>
        <p:spPr>
          <a:xfrm>
            <a:off x="627419" y="1743148"/>
            <a:ext cx="7897327" cy="2242255"/>
          </a:xfrm>
          <a:prstGeom prst="rect">
            <a:avLst/>
          </a:prstGeom>
        </p:spPr>
      </p:pic>
    </p:spTree>
    <p:extLst>
      <p:ext uri="{BB962C8B-B14F-4D97-AF65-F5344CB8AC3E}">
        <p14:creationId xmlns:p14="http://schemas.microsoft.com/office/powerpoint/2010/main" val="260428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1F88BE2B-3285-4EDA-1994-CD325715203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EF56024-8074-CA69-4236-6D335525707A}"/>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15</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2D9F1AC7-AD42-2214-8B8C-E93949F60D82}"/>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3E87F788-84F8-4582-DD7C-BF38EB320ABC}"/>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2945B943-8418-9FAC-C06C-8B061FF96869}"/>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E126A00F-8E69-1F0D-FDEA-254A3DEC0116}"/>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4B5A83AA-6C22-FC11-CE8F-089BE581C8F3}"/>
              </a:ext>
            </a:extLst>
          </p:cNvPr>
          <p:cNvPicPr>
            <a:picLocks noChangeAspect="1"/>
          </p:cNvPicPr>
          <p:nvPr/>
        </p:nvPicPr>
        <p:blipFill>
          <a:blip r:embed="rId4"/>
          <a:srcRect b="19359"/>
          <a:stretch>
            <a:fillRect/>
          </a:stretch>
        </p:blipFill>
        <p:spPr>
          <a:xfrm>
            <a:off x="627419" y="1743148"/>
            <a:ext cx="7897327" cy="3303305"/>
          </a:xfrm>
          <a:prstGeom prst="rect">
            <a:avLst/>
          </a:prstGeom>
        </p:spPr>
      </p:pic>
    </p:spTree>
    <p:extLst>
      <p:ext uri="{BB962C8B-B14F-4D97-AF65-F5344CB8AC3E}">
        <p14:creationId xmlns:p14="http://schemas.microsoft.com/office/powerpoint/2010/main" val="72708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12864439-2D52-F114-64B4-430874868B9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163CB52-CE8E-0263-037C-6190EFF4ECAC}"/>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16</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A96DCA9C-F4F7-0D38-3BCA-296ACCE2587C}"/>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4108D22A-E2A0-6B00-D97B-769B7DC844C7}"/>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3C7D2F26-5285-1341-9675-5964D6C16488}"/>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BA65F3DB-6DF6-E8BD-78EC-E59DDA09C3E4}"/>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0C24E8C1-29F1-DE26-6AC5-7F1A97BF0556}"/>
              </a:ext>
            </a:extLst>
          </p:cNvPr>
          <p:cNvPicPr>
            <a:picLocks noChangeAspect="1"/>
          </p:cNvPicPr>
          <p:nvPr/>
        </p:nvPicPr>
        <p:blipFill>
          <a:blip r:embed="rId4"/>
          <a:srcRect b="3143"/>
          <a:stretch>
            <a:fillRect/>
          </a:stretch>
        </p:blipFill>
        <p:spPr>
          <a:xfrm>
            <a:off x="627419" y="1743148"/>
            <a:ext cx="7897327" cy="3967539"/>
          </a:xfrm>
          <a:prstGeom prst="rect">
            <a:avLst/>
          </a:prstGeom>
        </p:spPr>
      </p:pic>
    </p:spTree>
    <p:extLst>
      <p:ext uri="{BB962C8B-B14F-4D97-AF65-F5344CB8AC3E}">
        <p14:creationId xmlns:p14="http://schemas.microsoft.com/office/powerpoint/2010/main" val="72139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1D17840B-89C3-70C9-FE3C-B7FD150E3CA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8E1810B-F050-8833-0628-101A4021975C}"/>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17</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89096599-42D7-1A81-3CED-265691ABEB95}"/>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F38962A7-273E-5AC7-5899-217FB8A1C356}"/>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3- Autoévaluation</a:t>
            </a: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8450B381-0DCA-A9E7-644D-93C44788D984}"/>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C13EFAC4-25CC-7A1D-78DA-AB552D19B9AE}"/>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04F4A56E-94EF-C81B-ED68-6459891FBC7F}"/>
              </a:ext>
            </a:extLst>
          </p:cNvPr>
          <p:cNvPicPr>
            <a:picLocks noChangeAspect="1"/>
          </p:cNvPicPr>
          <p:nvPr/>
        </p:nvPicPr>
        <p:blipFill>
          <a:blip r:embed="rId4"/>
          <a:stretch>
            <a:fillRect/>
          </a:stretch>
        </p:blipFill>
        <p:spPr>
          <a:xfrm>
            <a:off x="627419" y="1743149"/>
            <a:ext cx="7897327" cy="4096322"/>
          </a:xfrm>
          <a:prstGeom prst="rect">
            <a:avLst/>
          </a:prstGeom>
        </p:spPr>
      </p:pic>
      <p:sp>
        <p:nvSpPr>
          <p:cNvPr id="8" name="Rectangle 7">
            <a:extLst>
              <a:ext uri="{FF2B5EF4-FFF2-40B4-BE49-F238E27FC236}">
                <a16:creationId xmlns:a16="http://schemas.microsoft.com/office/drawing/2014/main" id="{34108452-E5A8-4260-BBF4-2A70094C0341}"/>
              </a:ext>
            </a:extLst>
          </p:cNvPr>
          <p:cNvSpPr/>
          <p:nvPr/>
        </p:nvSpPr>
        <p:spPr>
          <a:xfrm>
            <a:off x="549027" y="2087592"/>
            <a:ext cx="7975719" cy="7677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0DF27EC-4B1E-30EB-07DE-0AF655BC851D}"/>
              </a:ext>
            </a:extLst>
          </p:cNvPr>
          <p:cNvPicPr>
            <a:picLocks noChangeAspect="1"/>
          </p:cNvPicPr>
          <p:nvPr/>
        </p:nvPicPr>
        <p:blipFill>
          <a:blip r:embed="rId5"/>
          <a:stretch>
            <a:fillRect/>
          </a:stretch>
        </p:blipFill>
        <p:spPr>
          <a:xfrm>
            <a:off x="5119703" y="1018529"/>
            <a:ext cx="3565489" cy="552399"/>
          </a:xfrm>
          <a:prstGeom prst="rect">
            <a:avLst/>
          </a:prstGeom>
        </p:spPr>
      </p:pic>
      <p:sp>
        <p:nvSpPr>
          <p:cNvPr id="12" name="Forme libre : forme 11">
            <a:extLst>
              <a:ext uri="{FF2B5EF4-FFF2-40B4-BE49-F238E27FC236}">
                <a16:creationId xmlns:a16="http://schemas.microsoft.com/office/drawing/2014/main" id="{CA492DE4-4F33-DC14-6EC6-BA53E7552035}"/>
              </a:ext>
            </a:extLst>
          </p:cNvPr>
          <p:cNvSpPr/>
          <p:nvPr/>
        </p:nvSpPr>
        <p:spPr>
          <a:xfrm>
            <a:off x="8445260" y="1328468"/>
            <a:ext cx="457573" cy="1130060"/>
          </a:xfrm>
          <a:custGeom>
            <a:avLst/>
            <a:gdLst>
              <a:gd name="connsiteX0" fmla="*/ 77638 w 457573"/>
              <a:gd name="connsiteY0" fmla="*/ 1130060 h 1130060"/>
              <a:gd name="connsiteX1" fmla="*/ 457200 w 457573"/>
              <a:gd name="connsiteY1" fmla="*/ 526211 h 1130060"/>
              <a:gd name="connsiteX2" fmla="*/ 17253 w 457573"/>
              <a:gd name="connsiteY2" fmla="*/ 25879 h 1130060"/>
              <a:gd name="connsiteX3" fmla="*/ 17253 w 457573"/>
              <a:gd name="connsiteY3" fmla="*/ 25879 h 1130060"/>
              <a:gd name="connsiteX4" fmla="*/ 0 w 457573"/>
              <a:gd name="connsiteY4" fmla="*/ 0 h 113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73" h="1130060">
                <a:moveTo>
                  <a:pt x="77638" y="1130060"/>
                </a:moveTo>
                <a:cubicBezTo>
                  <a:pt x="272451" y="920150"/>
                  <a:pt x="467264" y="710241"/>
                  <a:pt x="457200" y="526211"/>
                </a:cubicBezTo>
                <a:cubicBezTo>
                  <a:pt x="447136" y="342181"/>
                  <a:pt x="17253" y="25879"/>
                  <a:pt x="17253" y="25879"/>
                </a:cubicBezTo>
                <a:lnTo>
                  <a:pt x="17253" y="25879"/>
                </a:lnTo>
                <a:lnTo>
                  <a:pt x="0" y="0"/>
                </a:lnTo>
              </a:path>
            </a:pathLst>
          </a:custGeom>
          <a:noFill/>
          <a:ln w="28575">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044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18</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Les incontournables</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389204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6971696A-47C4-BF30-FB30-133BC66B9A7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07168FD-BE88-C20E-638E-06F7EEF4F2D0}"/>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19</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3810C2B3-6EEC-64BC-766E-7B7F81AFCFE0}"/>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1B965E27-5926-4D0E-41E2-1766D15450EA}"/>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F034ED1B-4AE2-27B3-3E4D-9072F39745C4}"/>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EB5E3466-F8D1-7311-3F79-E473EF2F2698}"/>
              </a:ext>
            </a:extLst>
          </p:cNvPr>
          <p:cNvPicPr>
            <a:picLocks noChangeAspect="1"/>
          </p:cNvPicPr>
          <p:nvPr/>
        </p:nvPicPr>
        <p:blipFill>
          <a:blip r:embed="rId3"/>
          <a:stretch>
            <a:fillRect/>
          </a:stretch>
        </p:blipFill>
        <p:spPr>
          <a:xfrm>
            <a:off x="75722" y="6412934"/>
            <a:ext cx="473305" cy="396965"/>
          </a:xfrm>
          <a:prstGeom prst="rect">
            <a:avLst/>
          </a:prstGeom>
        </p:spPr>
      </p:pic>
      <p:sp>
        <p:nvSpPr>
          <p:cNvPr id="11" name="ZoneTexte 10">
            <a:extLst>
              <a:ext uri="{FF2B5EF4-FFF2-40B4-BE49-F238E27FC236}">
                <a16:creationId xmlns:a16="http://schemas.microsoft.com/office/drawing/2014/main" id="{D323E3C2-127D-45F0-0EC9-9B272340CADB}"/>
              </a:ext>
            </a:extLst>
          </p:cNvPr>
          <p:cNvSpPr txBox="1"/>
          <p:nvPr/>
        </p:nvSpPr>
        <p:spPr>
          <a:xfrm>
            <a:off x="312374" y="2155498"/>
            <a:ext cx="8686800" cy="2031325"/>
          </a:xfrm>
          <a:prstGeom prst="rect">
            <a:avLst/>
          </a:prstGeom>
          <a:noFill/>
        </p:spPr>
        <p:txBody>
          <a:bodyPr wrap="square">
            <a:spAutoFit/>
          </a:bodyPr>
          <a:lstStyle/>
          <a:p>
            <a:pPr algn="just"/>
            <a:r>
              <a:rPr lang="fr-FR" sz="1800" dirty="0">
                <a:latin typeface="Marianne"/>
              </a:rPr>
              <a:t>Le CEE a arrêté une liste de points devant être questionnés dans le cadre de l’évaluation interne et externe.</a:t>
            </a:r>
          </a:p>
          <a:p>
            <a:pPr algn="just"/>
            <a:r>
              <a:rPr lang="fr-FR" sz="1800" dirty="0">
                <a:latin typeface="Marianne"/>
              </a:rPr>
              <a:t>12 </a:t>
            </a:r>
            <a:r>
              <a:rPr lang="fr-FR" dirty="0">
                <a:latin typeface="Marianne"/>
              </a:rPr>
              <a:t>incontournables ont été définis pour la maternelle et 12 pour l’élémentaire. Certains sont identiques.</a:t>
            </a:r>
          </a:p>
          <a:p>
            <a:pPr algn="just"/>
            <a:endParaRPr lang="fr-FR" sz="1800" dirty="0">
              <a:latin typeface="Marianne"/>
            </a:endParaRPr>
          </a:p>
          <a:p>
            <a:pPr algn="just"/>
            <a:r>
              <a:rPr lang="fr-FR" sz="1800" dirty="0">
                <a:latin typeface="Marianne"/>
              </a:rPr>
              <a:t>Ces incontournables sont des éléments essentiels à côté desquels il ne faut pas passer pour répondre à la finalité des évaluations d’écoles qui est l’amélioration du service d’éducation.</a:t>
            </a:r>
          </a:p>
        </p:txBody>
      </p:sp>
    </p:spTree>
    <p:extLst>
      <p:ext uri="{BB962C8B-B14F-4D97-AF65-F5344CB8AC3E}">
        <p14:creationId xmlns:p14="http://schemas.microsoft.com/office/powerpoint/2010/main" val="162293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2</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0,</a:t>
            </a:r>
            <a:r>
              <a:rPr kumimoji="0" lang="fr-FR" sz="750" b="1" i="0" u="none" strike="noStrike" kern="1200" cap="none" spc="0" normalizeH="0" noProof="0" dirty="0">
                <a:ln>
                  <a:noFill/>
                </a:ln>
                <a:solidFill>
                  <a:srgbClr val="000000"/>
                </a:solidFill>
                <a:effectLst/>
                <a:uLnTx/>
                <a:uFillTx/>
                <a:latin typeface="Arial"/>
                <a:ea typeface="+mn-ea"/>
                <a:cs typeface="+mn-cs"/>
              </a:rPr>
              <a:t> Calendrier</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Rectangle 7"/>
          <p:cNvSpPr/>
          <p:nvPr/>
        </p:nvSpPr>
        <p:spPr>
          <a:xfrm>
            <a:off x="312374" y="2153736"/>
            <a:ext cx="8726311" cy="3046988"/>
          </a:xfrm>
          <a:prstGeom prst="rect">
            <a:avLst/>
          </a:prstGeom>
        </p:spPr>
        <p:txBody>
          <a:bodyPr wrap="square">
            <a:spAutoFit/>
          </a:bodyPr>
          <a:lstStyle/>
          <a:p>
            <a:r>
              <a:rPr lang="fr-FR" sz="1600" dirty="0"/>
              <a:t>Les évaluations débutent à compter de la semaine du 15 septembre.</a:t>
            </a:r>
          </a:p>
          <a:p>
            <a:endParaRPr lang="fr-FR" sz="1600" dirty="0"/>
          </a:p>
          <a:p>
            <a:r>
              <a:rPr lang="fr-FR" sz="1600" dirty="0"/>
              <a:t>Le rapport d’auto évaluation est attendu pour le 19 décembre.</a:t>
            </a:r>
          </a:p>
          <a:p>
            <a:endParaRPr lang="fr-FR" sz="1600" dirty="0"/>
          </a:p>
          <a:p>
            <a:r>
              <a:rPr lang="fr-FR" sz="1600" dirty="0"/>
              <a:t>Les évaluations externes sont conduites dans le reste de l’année.</a:t>
            </a:r>
          </a:p>
          <a:p>
            <a:endParaRPr lang="fr-FR" sz="1600" dirty="0"/>
          </a:p>
          <a:p>
            <a:r>
              <a:rPr lang="fr-FR" sz="1600" dirty="0"/>
              <a:t>Unités concernées :</a:t>
            </a:r>
          </a:p>
          <a:p>
            <a:endParaRPr lang="fr-FR" sz="1600" dirty="0"/>
          </a:p>
          <a:p>
            <a:pPr marL="285750" indent="-285750">
              <a:buFontTx/>
              <a:buChar char="-"/>
            </a:pPr>
            <a:r>
              <a:rPr lang="fr-FR" sz="1600" dirty="0"/>
              <a:t>EM Alfred de Vigny, EE Victor Hugo</a:t>
            </a:r>
          </a:p>
          <a:p>
            <a:pPr marL="285750" indent="-285750">
              <a:buFontTx/>
              <a:buChar char="-"/>
            </a:pPr>
            <a:r>
              <a:rPr lang="fr-FR" sz="1600" dirty="0"/>
              <a:t>EP Corset-Carpentier</a:t>
            </a:r>
          </a:p>
          <a:p>
            <a:pPr marL="285750" indent="-285750">
              <a:buFontTx/>
              <a:buChar char="-"/>
            </a:pPr>
            <a:r>
              <a:rPr lang="fr-FR" sz="1600" dirty="0"/>
              <a:t>EM Charles Perrault, EM Julie-Victoire Daubié, EE Jean Monnet</a:t>
            </a:r>
          </a:p>
          <a:p>
            <a:pPr algn="just"/>
            <a:endParaRPr lang="fr-FR" sz="1600" dirty="0"/>
          </a:p>
        </p:txBody>
      </p:sp>
    </p:spTree>
    <p:extLst>
      <p:ext uri="{BB962C8B-B14F-4D97-AF65-F5344CB8AC3E}">
        <p14:creationId xmlns:p14="http://schemas.microsoft.com/office/powerpoint/2010/main" val="155824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5F27A36E-D5B9-7606-125F-87D4BB1470C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0E2120F-481C-FFCA-A199-D6658C254BC4}"/>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20</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7D2F48C8-9C42-C6F6-C1C7-154ABB9CD924}"/>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25A6A076-8159-A0A3-5062-30C7F5A29DD1}"/>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9324CE96-4D41-B5C9-1FA7-F9BA37AE2E5D}"/>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F3FA80DE-649B-561C-478F-E0FAB528BD11}"/>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a:extLst>
              <a:ext uri="{FF2B5EF4-FFF2-40B4-BE49-F238E27FC236}">
                <a16:creationId xmlns:a16="http://schemas.microsoft.com/office/drawing/2014/main" id="{CFB587E9-A00D-3FF7-411E-CC2FA5FDE071}"/>
              </a:ext>
            </a:extLst>
          </p:cNvPr>
          <p:cNvPicPr>
            <a:picLocks noChangeAspect="1"/>
          </p:cNvPicPr>
          <p:nvPr/>
        </p:nvPicPr>
        <p:blipFill>
          <a:blip r:embed="rId4"/>
          <a:stretch>
            <a:fillRect/>
          </a:stretch>
        </p:blipFill>
        <p:spPr>
          <a:xfrm>
            <a:off x="362729" y="2139351"/>
            <a:ext cx="8418542" cy="2579298"/>
          </a:xfrm>
          <a:prstGeom prst="rect">
            <a:avLst/>
          </a:prstGeom>
        </p:spPr>
      </p:pic>
      <p:sp>
        <p:nvSpPr>
          <p:cNvPr id="8" name="ZoneTexte 7">
            <a:extLst>
              <a:ext uri="{FF2B5EF4-FFF2-40B4-BE49-F238E27FC236}">
                <a16:creationId xmlns:a16="http://schemas.microsoft.com/office/drawing/2014/main" id="{8A122079-9084-7B0F-549E-80E5EDE20B1C}"/>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MATERNELLE</a:t>
            </a:r>
            <a:endParaRPr lang="fr-FR" sz="2000" b="1" dirty="0"/>
          </a:p>
        </p:txBody>
      </p:sp>
    </p:spTree>
    <p:extLst>
      <p:ext uri="{BB962C8B-B14F-4D97-AF65-F5344CB8AC3E}">
        <p14:creationId xmlns:p14="http://schemas.microsoft.com/office/powerpoint/2010/main" val="277626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8DA30B91-F2DA-420A-9DCE-BF7557A29663}"/>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D5C5507-3C56-29DA-4810-AA1C264AAB25}"/>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21</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3D4120FC-999A-A41B-05D3-F754F5304567}"/>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FC9E00BD-9C52-08C2-51AB-53988D138224}"/>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E0842BDC-E341-6E3F-5820-F9FF428A4894}"/>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CFC2DD90-CD91-97A2-B3CC-83460417B02B}"/>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010BA86C-9D24-FAB8-9D33-CD4B17275BA0}"/>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MATERNELLE</a:t>
            </a:r>
            <a:endParaRPr lang="fr-FR" sz="2000" b="1" dirty="0"/>
          </a:p>
        </p:txBody>
      </p:sp>
      <p:pic>
        <p:nvPicPr>
          <p:cNvPr id="6" name="Image 5">
            <a:extLst>
              <a:ext uri="{FF2B5EF4-FFF2-40B4-BE49-F238E27FC236}">
                <a16:creationId xmlns:a16="http://schemas.microsoft.com/office/drawing/2014/main" id="{4B50E010-7FAD-6B4D-BA21-7AAAFA82DCDF}"/>
              </a:ext>
            </a:extLst>
          </p:cNvPr>
          <p:cNvPicPr>
            <a:picLocks noChangeAspect="1"/>
          </p:cNvPicPr>
          <p:nvPr/>
        </p:nvPicPr>
        <p:blipFill>
          <a:blip r:embed="rId4"/>
          <a:stretch>
            <a:fillRect/>
          </a:stretch>
        </p:blipFill>
        <p:spPr>
          <a:xfrm>
            <a:off x="327009" y="2314419"/>
            <a:ext cx="8692519" cy="2852804"/>
          </a:xfrm>
          <a:prstGeom prst="rect">
            <a:avLst/>
          </a:prstGeom>
        </p:spPr>
      </p:pic>
    </p:spTree>
    <p:extLst>
      <p:ext uri="{BB962C8B-B14F-4D97-AF65-F5344CB8AC3E}">
        <p14:creationId xmlns:p14="http://schemas.microsoft.com/office/powerpoint/2010/main" val="3562399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DEA42F21-0A58-0E84-52CC-BBA22222F772}"/>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EC7D88E-51CD-F936-18D1-4433E85AB9AF}"/>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22</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F291DB6F-ECF4-BDB2-8AA9-ADFF40E109D3}"/>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27D274DF-FF28-10E7-06B1-F5FB78FFCAEF}"/>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5667B0D2-7D94-4AA3-75DC-3D002A74ACD2}"/>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8036FE2C-9671-E221-334D-58AB6F7410E8}"/>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F69DCA60-D894-C5C4-5298-C3C76948BDC8}"/>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MATERNELLE</a:t>
            </a:r>
            <a:endParaRPr lang="fr-FR" sz="2000" b="1" dirty="0"/>
          </a:p>
        </p:txBody>
      </p:sp>
      <p:pic>
        <p:nvPicPr>
          <p:cNvPr id="7" name="Image 6">
            <a:extLst>
              <a:ext uri="{FF2B5EF4-FFF2-40B4-BE49-F238E27FC236}">
                <a16:creationId xmlns:a16="http://schemas.microsoft.com/office/drawing/2014/main" id="{52BFF0E7-1281-958A-DA8A-73C44CA7B7BF}"/>
              </a:ext>
            </a:extLst>
          </p:cNvPr>
          <p:cNvPicPr>
            <a:picLocks noChangeAspect="1"/>
          </p:cNvPicPr>
          <p:nvPr/>
        </p:nvPicPr>
        <p:blipFill>
          <a:blip r:embed="rId4"/>
          <a:stretch>
            <a:fillRect/>
          </a:stretch>
        </p:blipFill>
        <p:spPr>
          <a:xfrm>
            <a:off x="327009" y="2624024"/>
            <a:ext cx="8764296" cy="2077372"/>
          </a:xfrm>
          <a:prstGeom prst="rect">
            <a:avLst/>
          </a:prstGeom>
        </p:spPr>
      </p:pic>
    </p:spTree>
    <p:extLst>
      <p:ext uri="{BB962C8B-B14F-4D97-AF65-F5344CB8AC3E}">
        <p14:creationId xmlns:p14="http://schemas.microsoft.com/office/powerpoint/2010/main" val="266815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746CAEED-AE8E-2515-9057-7D5EF2E046B5}"/>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7852778-5C8E-C6E9-F771-AA71998034D6}"/>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23</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1B7495E7-31ED-715C-C0BE-57E62E66FC58}"/>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2C53B9FA-9650-E9C1-AC45-30471FA790BD}"/>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E1EDCEE3-430F-6045-6ED6-0E83936C08C0}"/>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D7ACD3DC-ABA0-FF34-B478-7DE9CC6D8DAA}"/>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B2B18E96-911E-A333-67DB-9B82FEB13CFC}"/>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MATERNELLE</a:t>
            </a:r>
            <a:endParaRPr lang="fr-FR" sz="2000" b="1" dirty="0"/>
          </a:p>
        </p:txBody>
      </p:sp>
      <p:pic>
        <p:nvPicPr>
          <p:cNvPr id="6" name="Image 5">
            <a:extLst>
              <a:ext uri="{FF2B5EF4-FFF2-40B4-BE49-F238E27FC236}">
                <a16:creationId xmlns:a16="http://schemas.microsoft.com/office/drawing/2014/main" id="{B612DDB9-D98A-8D25-4E81-1EA00FFE9E0C}"/>
              </a:ext>
            </a:extLst>
          </p:cNvPr>
          <p:cNvPicPr>
            <a:picLocks noChangeAspect="1"/>
          </p:cNvPicPr>
          <p:nvPr/>
        </p:nvPicPr>
        <p:blipFill>
          <a:blip r:embed="rId4"/>
          <a:stretch>
            <a:fillRect/>
          </a:stretch>
        </p:blipFill>
        <p:spPr>
          <a:xfrm>
            <a:off x="355120" y="2524557"/>
            <a:ext cx="8788880" cy="2077372"/>
          </a:xfrm>
          <a:prstGeom prst="rect">
            <a:avLst/>
          </a:prstGeom>
        </p:spPr>
      </p:pic>
    </p:spTree>
    <p:extLst>
      <p:ext uri="{BB962C8B-B14F-4D97-AF65-F5344CB8AC3E}">
        <p14:creationId xmlns:p14="http://schemas.microsoft.com/office/powerpoint/2010/main" val="63561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72F9A515-259F-9B9C-317F-340B1F6F9B8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E43B6AD-E153-30B2-F703-7A857499749C}"/>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24</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90B6D494-3376-72D2-995F-1D4C339DC610}"/>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CD78D98B-B5B5-4F51-EE9B-8BD24D1B52F3}"/>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7E136C22-C21D-D479-C760-86C00F633CEA}"/>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7A5B1E3F-3574-B025-CDCE-99D1E9093BE0}"/>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D65A9456-442B-176F-64A3-E9FCFB475DCA}"/>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ÉLÉMENTAIRE</a:t>
            </a:r>
            <a:endParaRPr lang="fr-FR" sz="2000" b="1" dirty="0"/>
          </a:p>
        </p:txBody>
      </p:sp>
      <p:pic>
        <p:nvPicPr>
          <p:cNvPr id="12" name="Image 11">
            <a:extLst>
              <a:ext uri="{FF2B5EF4-FFF2-40B4-BE49-F238E27FC236}">
                <a16:creationId xmlns:a16="http://schemas.microsoft.com/office/drawing/2014/main" id="{9D3F46E4-B9B7-9845-973D-98136BF0AE3A}"/>
              </a:ext>
            </a:extLst>
          </p:cNvPr>
          <p:cNvPicPr>
            <a:picLocks noChangeAspect="1"/>
          </p:cNvPicPr>
          <p:nvPr/>
        </p:nvPicPr>
        <p:blipFill>
          <a:blip r:embed="rId4"/>
          <a:stretch>
            <a:fillRect/>
          </a:stretch>
        </p:blipFill>
        <p:spPr>
          <a:xfrm>
            <a:off x="202472" y="2343526"/>
            <a:ext cx="8581528" cy="2579349"/>
          </a:xfrm>
          <a:prstGeom prst="rect">
            <a:avLst/>
          </a:prstGeom>
        </p:spPr>
      </p:pic>
    </p:spTree>
    <p:extLst>
      <p:ext uri="{BB962C8B-B14F-4D97-AF65-F5344CB8AC3E}">
        <p14:creationId xmlns:p14="http://schemas.microsoft.com/office/powerpoint/2010/main" val="396873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54A8C51C-4998-8133-1E4A-D0CD1393A7E0}"/>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EA3D651-E73A-F57D-72E8-03BD58E4F5FE}"/>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25</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8C395148-50CE-C9C3-9B90-0352E9FAB8A8}"/>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CB53F5F2-E684-5061-1F06-5BE43E75815C}"/>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639078DF-B544-8346-6C08-CCC3FC0C42F9}"/>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000F6B9B-D875-3D19-3E65-FA2A9B2F38A2}"/>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1D77C0FF-A016-3B49-A86A-128BF0554C6F}"/>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ÉLÉMENTAIRE</a:t>
            </a:r>
            <a:endParaRPr lang="fr-FR" sz="2000" b="1" dirty="0"/>
          </a:p>
        </p:txBody>
      </p:sp>
      <p:pic>
        <p:nvPicPr>
          <p:cNvPr id="6" name="Image 5">
            <a:extLst>
              <a:ext uri="{FF2B5EF4-FFF2-40B4-BE49-F238E27FC236}">
                <a16:creationId xmlns:a16="http://schemas.microsoft.com/office/drawing/2014/main" id="{6743253C-B721-C710-7953-02EB1BC09A06}"/>
              </a:ext>
            </a:extLst>
          </p:cNvPr>
          <p:cNvPicPr>
            <a:picLocks noChangeAspect="1"/>
          </p:cNvPicPr>
          <p:nvPr/>
        </p:nvPicPr>
        <p:blipFill>
          <a:blip r:embed="rId4"/>
          <a:stretch>
            <a:fillRect/>
          </a:stretch>
        </p:blipFill>
        <p:spPr>
          <a:xfrm>
            <a:off x="192463" y="2282988"/>
            <a:ext cx="8749065" cy="2555907"/>
          </a:xfrm>
          <a:prstGeom prst="rect">
            <a:avLst/>
          </a:prstGeom>
        </p:spPr>
      </p:pic>
    </p:spTree>
    <p:extLst>
      <p:ext uri="{BB962C8B-B14F-4D97-AF65-F5344CB8AC3E}">
        <p14:creationId xmlns:p14="http://schemas.microsoft.com/office/powerpoint/2010/main" val="3318972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F85EF14A-B9CA-BA5C-52B7-BBD98F35668F}"/>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B90D8E1-38FF-C5AC-6080-02E9D329B722}"/>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26</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A78638A3-893A-2A90-B1BE-6968AD8293A1}"/>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9CB17D7A-0013-2883-5F88-9162AB13A065}"/>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612744AB-4CB8-7955-D3FD-8FAD7CF490D7}"/>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4BC9C6E8-3832-FF6C-1582-4228B6C55561}"/>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80E4D93D-507A-450F-4D80-B24E4C21F4CF}"/>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ÉLÉMENTAIRE</a:t>
            </a:r>
            <a:endParaRPr lang="fr-FR" sz="2000" b="1" dirty="0"/>
          </a:p>
        </p:txBody>
      </p:sp>
      <p:pic>
        <p:nvPicPr>
          <p:cNvPr id="7" name="Image 6">
            <a:extLst>
              <a:ext uri="{FF2B5EF4-FFF2-40B4-BE49-F238E27FC236}">
                <a16:creationId xmlns:a16="http://schemas.microsoft.com/office/drawing/2014/main" id="{4F2B8327-BCFB-5C9B-A255-BB3B77A512F1}"/>
              </a:ext>
            </a:extLst>
          </p:cNvPr>
          <p:cNvPicPr>
            <a:picLocks noChangeAspect="1"/>
          </p:cNvPicPr>
          <p:nvPr/>
        </p:nvPicPr>
        <p:blipFill>
          <a:blip r:embed="rId4"/>
          <a:stretch>
            <a:fillRect/>
          </a:stretch>
        </p:blipFill>
        <p:spPr>
          <a:xfrm>
            <a:off x="190146" y="2379149"/>
            <a:ext cx="8763707" cy="2295844"/>
          </a:xfrm>
          <a:prstGeom prst="rect">
            <a:avLst/>
          </a:prstGeom>
        </p:spPr>
      </p:pic>
    </p:spTree>
    <p:extLst>
      <p:ext uri="{BB962C8B-B14F-4D97-AF65-F5344CB8AC3E}">
        <p14:creationId xmlns:p14="http://schemas.microsoft.com/office/powerpoint/2010/main" val="153106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FC31EE69-9689-1545-2104-24E9089F050B}"/>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6E2B009-8541-F339-CE8B-AE1685BA80F9}"/>
              </a:ext>
            </a:extLst>
          </p:cNvPr>
          <p:cNvSpPr>
            <a:spLocks noGrp="1"/>
          </p:cNvSpPr>
          <p:nvPr>
            <p:ph type="sldNum" sz="quarter" idx="12"/>
          </p:nvPr>
        </p:nvSpPr>
        <p:spPr>
          <a:xfrm>
            <a:off x="3409200" y="6290841"/>
            <a:ext cx="2057400" cy="365125"/>
          </a:xfrm>
        </p:spPr>
        <p:txBody>
          <a:bodyPr/>
          <a:lstStyle/>
          <a:p>
            <a:pPr algn="ctr" defTabSz="914400"/>
            <a:fld id="{7CE27FD8-406D-476B-89C0-7989EEE88455}" type="slidenum">
              <a:rPr lang="fr-FR" sz="750" b="1">
                <a:solidFill>
                  <a:srgbClr val="000000"/>
                </a:solidFill>
                <a:latin typeface="Arial"/>
              </a:rPr>
              <a:pPr algn="ctr" defTabSz="914400"/>
              <a:t>27</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8BD55320-8A8E-C0FE-4F20-4371E715B547}"/>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9CEA2BAF-0DDD-0791-501A-C7AA9A4FE6D1}"/>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4. Les incontournables</a:t>
            </a:r>
          </a:p>
          <a:p>
            <a:pPr marL="0" lvl="0" indent="0">
              <a:buNone/>
              <a:defRPr/>
            </a:pPr>
            <a:endParaRPr lang="fr-FR" sz="100" dirty="0">
              <a:solidFill>
                <a:srgbClr val="000000"/>
              </a:solidFill>
              <a:latin typeface="Arial"/>
            </a:endParaRPr>
          </a:p>
        </p:txBody>
      </p:sp>
      <p:sp>
        <p:nvSpPr>
          <p:cNvPr id="9" name="Espace réservé du pied de page 7">
            <a:extLst>
              <a:ext uri="{FF2B5EF4-FFF2-40B4-BE49-F238E27FC236}">
                <a16:creationId xmlns:a16="http://schemas.microsoft.com/office/drawing/2014/main" id="{8A718DC9-1FC2-5083-D5AC-725471E0B272}"/>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CD80FE07-2953-E324-0B04-685EEC174E8D}"/>
              </a:ext>
            </a:extLst>
          </p:cNvPr>
          <p:cNvPicPr>
            <a:picLocks noChangeAspect="1"/>
          </p:cNvPicPr>
          <p:nvPr/>
        </p:nvPicPr>
        <p:blipFill>
          <a:blip r:embed="rId3"/>
          <a:stretch>
            <a:fillRect/>
          </a:stretch>
        </p:blipFill>
        <p:spPr>
          <a:xfrm>
            <a:off x="75722" y="6412934"/>
            <a:ext cx="473305" cy="396965"/>
          </a:xfrm>
          <a:prstGeom prst="rect">
            <a:avLst/>
          </a:prstGeom>
        </p:spPr>
      </p:pic>
      <p:sp>
        <p:nvSpPr>
          <p:cNvPr id="8" name="ZoneTexte 7">
            <a:extLst>
              <a:ext uri="{FF2B5EF4-FFF2-40B4-BE49-F238E27FC236}">
                <a16:creationId xmlns:a16="http://schemas.microsoft.com/office/drawing/2014/main" id="{F708B844-B82F-EEFB-218C-7BD312CB972F}"/>
              </a:ext>
            </a:extLst>
          </p:cNvPr>
          <p:cNvSpPr txBox="1"/>
          <p:nvPr/>
        </p:nvSpPr>
        <p:spPr>
          <a:xfrm>
            <a:off x="370936" y="1535016"/>
            <a:ext cx="8522898" cy="400110"/>
          </a:xfrm>
          <a:prstGeom prst="rect">
            <a:avLst/>
          </a:prstGeom>
          <a:noFill/>
        </p:spPr>
        <p:txBody>
          <a:bodyPr wrap="square">
            <a:spAutoFit/>
          </a:bodyPr>
          <a:lstStyle/>
          <a:p>
            <a:pPr algn="ctr"/>
            <a:r>
              <a:rPr lang="fr-FR" sz="2000" b="1" dirty="0">
                <a:latin typeface="Marianne"/>
              </a:rPr>
              <a:t>ÉLÉMENTAIRE</a:t>
            </a:r>
            <a:endParaRPr lang="fr-FR" sz="2000" b="1" dirty="0"/>
          </a:p>
        </p:txBody>
      </p:sp>
      <p:pic>
        <p:nvPicPr>
          <p:cNvPr id="6" name="Image 5">
            <a:extLst>
              <a:ext uri="{FF2B5EF4-FFF2-40B4-BE49-F238E27FC236}">
                <a16:creationId xmlns:a16="http://schemas.microsoft.com/office/drawing/2014/main" id="{320CDF86-C105-E1DD-F68F-BB3A7694FFAD}"/>
              </a:ext>
            </a:extLst>
          </p:cNvPr>
          <p:cNvPicPr>
            <a:picLocks noChangeAspect="1"/>
          </p:cNvPicPr>
          <p:nvPr/>
        </p:nvPicPr>
        <p:blipFill>
          <a:blip r:embed="rId4"/>
          <a:stretch>
            <a:fillRect/>
          </a:stretch>
        </p:blipFill>
        <p:spPr>
          <a:xfrm>
            <a:off x="208735" y="2403516"/>
            <a:ext cx="8652899" cy="2050968"/>
          </a:xfrm>
          <a:prstGeom prst="rect">
            <a:avLst/>
          </a:prstGeom>
        </p:spPr>
      </p:pic>
    </p:spTree>
    <p:extLst>
      <p:ext uri="{BB962C8B-B14F-4D97-AF65-F5344CB8AC3E}">
        <p14:creationId xmlns:p14="http://schemas.microsoft.com/office/powerpoint/2010/main" val="3089027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28</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ORGANISATION</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3438270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29</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4. Organisation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pic>
        <p:nvPicPr>
          <p:cNvPr id="7" name="Image 6"/>
          <p:cNvPicPr>
            <a:picLocks noChangeAspect="1"/>
          </p:cNvPicPr>
          <p:nvPr/>
        </p:nvPicPr>
        <p:blipFill>
          <a:blip r:embed="rId4"/>
          <a:stretch>
            <a:fillRect/>
          </a:stretch>
        </p:blipFill>
        <p:spPr>
          <a:xfrm>
            <a:off x="6760561" y="3020054"/>
            <a:ext cx="1580618" cy="2190726"/>
          </a:xfrm>
          <a:prstGeom prst="rect">
            <a:avLst/>
          </a:prstGeom>
        </p:spPr>
      </p:pic>
      <p:pic>
        <p:nvPicPr>
          <p:cNvPr id="8" name="Image 7"/>
          <p:cNvPicPr>
            <a:picLocks noChangeAspect="1"/>
          </p:cNvPicPr>
          <p:nvPr/>
        </p:nvPicPr>
        <p:blipFill>
          <a:blip r:embed="rId5"/>
          <a:stretch>
            <a:fillRect/>
          </a:stretch>
        </p:blipFill>
        <p:spPr>
          <a:xfrm>
            <a:off x="3312000" y="1906020"/>
            <a:ext cx="2688442" cy="1735135"/>
          </a:xfrm>
          <a:prstGeom prst="rect">
            <a:avLst/>
          </a:prstGeom>
        </p:spPr>
      </p:pic>
      <p:pic>
        <p:nvPicPr>
          <p:cNvPr id="12" name="Image 11"/>
          <p:cNvPicPr>
            <a:picLocks noChangeAspect="1"/>
          </p:cNvPicPr>
          <p:nvPr/>
        </p:nvPicPr>
        <p:blipFill>
          <a:blip r:embed="rId6"/>
          <a:stretch>
            <a:fillRect/>
          </a:stretch>
        </p:blipFill>
        <p:spPr>
          <a:xfrm>
            <a:off x="3084393" y="4005565"/>
            <a:ext cx="2531404" cy="1628651"/>
          </a:xfrm>
          <a:prstGeom prst="rect">
            <a:avLst/>
          </a:prstGeom>
        </p:spPr>
      </p:pic>
      <p:pic>
        <p:nvPicPr>
          <p:cNvPr id="13" name="Image 12"/>
          <p:cNvPicPr>
            <a:picLocks noChangeAspect="1"/>
          </p:cNvPicPr>
          <p:nvPr/>
        </p:nvPicPr>
        <p:blipFill>
          <a:blip r:embed="rId6"/>
          <a:stretch>
            <a:fillRect/>
          </a:stretch>
        </p:blipFill>
        <p:spPr>
          <a:xfrm>
            <a:off x="3236793" y="3953415"/>
            <a:ext cx="2531404" cy="1628651"/>
          </a:xfrm>
          <a:prstGeom prst="rect">
            <a:avLst/>
          </a:prstGeom>
        </p:spPr>
      </p:pic>
      <p:pic>
        <p:nvPicPr>
          <p:cNvPr id="14" name="Image 13"/>
          <p:cNvPicPr>
            <a:picLocks noChangeAspect="1"/>
          </p:cNvPicPr>
          <p:nvPr/>
        </p:nvPicPr>
        <p:blipFill>
          <a:blip r:embed="rId6"/>
          <a:stretch>
            <a:fillRect/>
          </a:stretch>
        </p:blipFill>
        <p:spPr>
          <a:xfrm>
            <a:off x="3465930" y="3841266"/>
            <a:ext cx="2531404" cy="1628651"/>
          </a:xfrm>
          <a:prstGeom prst="rect">
            <a:avLst/>
          </a:prstGeom>
        </p:spPr>
      </p:pic>
      <p:pic>
        <p:nvPicPr>
          <p:cNvPr id="15" name="Image 14"/>
          <p:cNvPicPr>
            <a:picLocks noChangeAspect="1"/>
          </p:cNvPicPr>
          <p:nvPr/>
        </p:nvPicPr>
        <p:blipFill>
          <a:blip r:embed="rId7"/>
          <a:stretch>
            <a:fillRect/>
          </a:stretch>
        </p:blipFill>
        <p:spPr>
          <a:xfrm>
            <a:off x="6839595" y="762049"/>
            <a:ext cx="1422550" cy="1986520"/>
          </a:xfrm>
          <a:prstGeom prst="rect">
            <a:avLst/>
          </a:prstGeom>
        </p:spPr>
      </p:pic>
      <p:pic>
        <p:nvPicPr>
          <p:cNvPr id="6" name="Image 5">
            <a:hlinkClick r:id="rId8"/>
            <a:extLst>
              <a:ext uri="{FF2B5EF4-FFF2-40B4-BE49-F238E27FC236}">
                <a16:creationId xmlns:a16="http://schemas.microsoft.com/office/drawing/2014/main" id="{3296A92C-2ACD-312C-BF0E-7DB258B16B76}"/>
              </a:ext>
            </a:extLst>
          </p:cNvPr>
          <p:cNvPicPr>
            <a:picLocks noChangeAspect="1"/>
          </p:cNvPicPr>
          <p:nvPr/>
        </p:nvPicPr>
        <p:blipFill>
          <a:blip r:embed="rId9"/>
          <a:stretch>
            <a:fillRect/>
          </a:stretch>
        </p:blipFill>
        <p:spPr>
          <a:xfrm>
            <a:off x="241169" y="1863697"/>
            <a:ext cx="2689217" cy="3900200"/>
          </a:xfrm>
          <a:prstGeom prst="rect">
            <a:avLst/>
          </a:prstGeom>
        </p:spPr>
      </p:pic>
    </p:spTree>
    <p:extLst>
      <p:ext uri="{BB962C8B-B14F-4D97-AF65-F5344CB8AC3E}">
        <p14:creationId xmlns:p14="http://schemas.microsoft.com/office/powerpoint/2010/main" val="340751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3</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Cadre général</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2274937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30</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4. Organisation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sp>
        <p:nvSpPr>
          <p:cNvPr id="7" name="Rectangle 6"/>
          <p:cNvSpPr/>
          <p:nvPr/>
        </p:nvSpPr>
        <p:spPr>
          <a:xfrm>
            <a:off x="388189" y="1982631"/>
            <a:ext cx="8557403" cy="3416320"/>
          </a:xfrm>
          <a:prstGeom prst="rect">
            <a:avLst/>
          </a:prstGeom>
        </p:spPr>
        <p:txBody>
          <a:bodyPr wrap="square">
            <a:spAutoFit/>
          </a:bodyPr>
          <a:lstStyle/>
          <a:p>
            <a:r>
              <a:rPr lang="fr-FR" dirty="0"/>
              <a:t>Chaque école du regroupement conduit son auto-évaluation en fonction de son contexte propre et des objectifs et résultats de son précédent projet d’école. Elle la complète si possible d’éléments communs au regroupement d’écoles constitué.</a:t>
            </a:r>
          </a:p>
          <a:p>
            <a:endParaRPr lang="fr-FR" dirty="0"/>
          </a:p>
          <a:p>
            <a:r>
              <a:rPr lang="fr-FR" dirty="0"/>
              <a:t>L’équipe d’évaluateurs externes, commune aux écoles du regroupement, analyse</a:t>
            </a:r>
          </a:p>
          <a:p>
            <a:r>
              <a:rPr lang="fr-FR" dirty="0"/>
              <a:t>l’ensemble des dossiers d’évaluation et arrête les modalités les plus adaptées à l’évaluation du regroupement : réunion commune des directeurs d’écoles, de</a:t>
            </a:r>
          </a:p>
          <a:p>
            <a:r>
              <a:rPr lang="fr-FR" dirty="0"/>
              <a:t>représentants des parties prenantes, visite d’une partie ou de la totalité des écoles,</a:t>
            </a:r>
          </a:p>
          <a:p>
            <a:r>
              <a:rPr lang="fr-FR" dirty="0"/>
              <a:t>sur une durée adaptée.</a:t>
            </a:r>
          </a:p>
          <a:p>
            <a:endParaRPr lang="fr-FR" dirty="0"/>
          </a:p>
          <a:p>
            <a:r>
              <a:rPr lang="fr-FR" dirty="0"/>
              <a:t>Chaque école s’approprie ensuite le résultat de l’évaluation pour élaborer son propre projet d’école.</a:t>
            </a:r>
          </a:p>
        </p:txBody>
      </p:sp>
    </p:spTree>
    <p:extLst>
      <p:ext uri="{BB962C8B-B14F-4D97-AF65-F5344CB8AC3E}">
        <p14:creationId xmlns:p14="http://schemas.microsoft.com/office/powerpoint/2010/main" val="1621360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31</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4. Organisation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pic>
        <p:nvPicPr>
          <p:cNvPr id="4" name="Image 3"/>
          <p:cNvPicPr>
            <a:picLocks noChangeAspect="1"/>
          </p:cNvPicPr>
          <p:nvPr/>
        </p:nvPicPr>
        <p:blipFill>
          <a:blip r:embed="rId4"/>
          <a:stretch>
            <a:fillRect/>
          </a:stretch>
        </p:blipFill>
        <p:spPr>
          <a:xfrm>
            <a:off x="75722" y="2194344"/>
            <a:ext cx="9011189" cy="3283429"/>
          </a:xfrm>
          <a:prstGeom prst="rect">
            <a:avLst/>
          </a:prstGeom>
        </p:spPr>
      </p:pic>
    </p:spTree>
    <p:extLst>
      <p:ext uri="{BB962C8B-B14F-4D97-AF65-F5344CB8AC3E}">
        <p14:creationId xmlns:p14="http://schemas.microsoft.com/office/powerpoint/2010/main" val="1558921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32</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4. Organisation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pic>
        <p:nvPicPr>
          <p:cNvPr id="6" name="Image 5"/>
          <p:cNvPicPr>
            <a:picLocks noChangeAspect="1"/>
          </p:cNvPicPr>
          <p:nvPr/>
        </p:nvPicPr>
        <p:blipFill>
          <a:blip r:embed="rId4"/>
          <a:stretch>
            <a:fillRect/>
          </a:stretch>
        </p:blipFill>
        <p:spPr>
          <a:xfrm>
            <a:off x="75722" y="1678918"/>
            <a:ext cx="9013273" cy="4556005"/>
          </a:xfrm>
          <a:prstGeom prst="rect">
            <a:avLst/>
          </a:prstGeom>
        </p:spPr>
      </p:pic>
    </p:spTree>
    <p:extLst>
      <p:ext uri="{BB962C8B-B14F-4D97-AF65-F5344CB8AC3E}">
        <p14:creationId xmlns:p14="http://schemas.microsoft.com/office/powerpoint/2010/main" val="328778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33</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4. Organisation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pic>
        <p:nvPicPr>
          <p:cNvPr id="4" name="Image 3"/>
          <p:cNvPicPr>
            <a:picLocks noChangeAspect="1"/>
          </p:cNvPicPr>
          <p:nvPr/>
        </p:nvPicPr>
        <p:blipFill>
          <a:blip r:embed="rId4"/>
          <a:stretch>
            <a:fillRect/>
          </a:stretch>
        </p:blipFill>
        <p:spPr>
          <a:xfrm>
            <a:off x="227329" y="1534687"/>
            <a:ext cx="6169342" cy="3832759"/>
          </a:xfrm>
          <a:prstGeom prst="rect">
            <a:avLst/>
          </a:prstGeom>
        </p:spPr>
      </p:pic>
      <p:pic>
        <p:nvPicPr>
          <p:cNvPr id="7" name="Image 6"/>
          <p:cNvPicPr>
            <a:picLocks noChangeAspect="1"/>
          </p:cNvPicPr>
          <p:nvPr/>
        </p:nvPicPr>
        <p:blipFill>
          <a:blip r:embed="rId5"/>
          <a:stretch>
            <a:fillRect/>
          </a:stretch>
        </p:blipFill>
        <p:spPr>
          <a:xfrm>
            <a:off x="1284764" y="1797534"/>
            <a:ext cx="6446074" cy="3636080"/>
          </a:xfrm>
          <a:prstGeom prst="rect">
            <a:avLst/>
          </a:prstGeom>
        </p:spPr>
      </p:pic>
      <p:pic>
        <p:nvPicPr>
          <p:cNvPr id="8" name="Image 7"/>
          <p:cNvPicPr>
            <a:picLocks noChangeAspect="1"/>
          </p:cNvPicPr>
          <p:nvPr/>
        </p:nvPicPr>
        <p:blipFill>
          <a:blip r:embed="rId6"/>
          <a:stretch>
            <a:fillRect/>
          </a:stretch>
        </p:blipFill>
        <p:spPr>
          <a:xfrm>
            <a:off x="2768138" y="2258269"/>
            <a:ext cx="6390149" cy="4147293"/>
          </a:xfrm>
          <a:prstGeom prst="rect">
            <a:avLst/>
          </a:prstGeom>
        </p:spPr>
      </p:pic>
      <p:sp>
        <p:nvSpPr>
          <p:cNvPr id="11" name="ZoneTexte 10">
            <a:extLst>
              <a:ext uri="{FF2B5EF4-FFF2-40B4-BE49-F238E27FC236}">
                <a16:creationId xmlns:a16="http://schemas.microsoft.com/office/drawing/2014/main" id="{9B992215-57D5-F8AB-BBF2-DF027B9AF218}"/>
              </a:ext>
            </a:extLst>
          </p:cNvPr>
          <p:cNvSpPr txBox="1"/>
          <p:nvPr/>
        </p:nvSpPr>
        <p:spPr>
          <a:xfrm>
            <a:off x="3657057" y="869014"/>
            <a:ext cx="5604671" cy="646331"/>
          </a:xfrm>
          <a:prstGeom prst="rect">
            <a:avLst/>
          </a:prstGeom>
          <a:noFill/>
        </p:spPr>
        <p:txBody>
          <a:bodyPr wrap="square">
            <a:spAutoFit/>
          </a:bodyPr>
          <a:lstStyle/>
          <a:p>
            <a:r>
              <a:rPr lang="fr-FR" dirty="0"/>
              <a:t>Demandez la version numérique à votre CPC numérique. Elle facilite la diffusion et le traitement des réponses.</a:t>
            </a:r>
          </a:p>
        </p:txBody>
      </p:sp>
    </p:spTree>
    <p:extLst>
      <p:ext uri="{BB962C8B-B14F-4D97-AF65-F5344CB8AC3E}">
        <p14:creationId xmlns:p14="http://schemas.microsoft.com/office/powerpoint/2010/main" val="406206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34</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4. Organisation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sp>
        <p:nvSpPr>
          <p:cNvPr id="6" name="ZoneTexte 5"/>
          <p:cNvSpPr txBox="1"/>
          <p:nvPr/>
        </p:nvSpPr>
        <p:spPr>
          <a:xfrm>
            <a:off x="864523" y="1454727"/>
            <a:ext cx="8071658" cy="3939540"/>
          </a:xfrm>
          <a:prstGeom prst="rect">
            <a:avLst/>
          </a:prstGeom>
          <a:noFill/>
        </p:spPr>
        <p:txBody>
          <a:bodyPr wrap="square" rtlCol="0">
            <a:spAutoFit/>
          </a:bodyPr>
          <a:lstStyle/>
          <a:p>
            <a:r>
              <a:rPr lang="fr-FR" dirty="0"/>
              <a:t>1- Informer les partenaires : 	Parents, agents, autres… (réunion de rentrée, CE)</a:t>
            </a:r>
          </a:p>
          <a:p>
            <a:r>
              <a:rPr lang="fr-FR" dirty="0"/>
              <a:t>						La mairie par l’IEN</a:t>
            </a:r>
          </a:p>
          <a:p>
            <a:endParaRPr lang="fr-FR" dirty="0"/>
          </a:p>
          <a:p>
            <a:r>
              <a:rPr lang="fr-FR" dirty="0"/>
              <a:t>2- Fixer l’organisation de l’unité : ce qui est commun, ce qui ne l’est pas.</a:t>
            </a:r>
          </a:p>
          <a:p>
            <a:r>
              <a:rPr lang="fr-FR" dirty="0"/>
              <a:t>3- Constituer un comité de pilotage pour l’unité ou l’école.</a:t>
            </a:r>
          </a:p>
          <a:p>
            <a:r>
              <a:rPr lang="fr-FR" dirty="0"/>
              <a:t>4- Questionner les acteurs, analyser les données pour </a:t>
            </a:r>
            <a:r>
              <a:rPr lang="fr-FR" u="sng" dirty="0"/>
              <a:t>identifier les priorités</a:t>
            </a:r>
            <a:r>
              <a:rPr lang="fr-FR" dirty="0"/>
              <a:t>. </a:t>
            </a:r>
            <a:r>
              <a:rPr lang="fr-FR" sz="1600" i="1" dirty="0"/>
              <a:t>Prévoir au moins un axe pédagogique et un axe sur le traitement de la difficulté scolaire</a:t>
            </a:r>
            <a:r>
              <a:rPr lang="fr-FR" sz="1600" dirty="0"/>
              <a:t>.</a:t>
            </a:r>
          </a:p>
          <a:p>
            <a:r>
              <a:rPr lang="fr-FR" dirty="0"/>
              <a:t>	- Constituer les groupes de travail (qui ? Dates ? Livrable?), soit par priorité, soit par domaine, soit par catégorie de personnes.</a:t>
            </a:r>
          </a:p>
          <a:p>
            <a:r>
              <a:rPr lang="fr-FR" dirty="0"/>
              <a:t>	- Si les groupes sont constitués par domaines, fournir à chacun les outils de travail (les résultats des questionnaires, les données et résultats aux évaluations (pas de nom!), le projet d’école en cours…)</a:t>
            </a:r>
          </a:p>
          <a:p>
            <a:r>
              <a:rPr lang="fr-FR" dirty="0"/>
              <a:t>5- Production des synthèses par groupe (livrable) et rédaction du rapport final.</a:t>
            </a:r>
          </a:p>
          <a:p>
            <a:endParaRPr lang="fr-FR" dirty="0"/>
          </a:p>
        </p:txBody>
      </p:sp>
    </p:spTree>
    <p:extLst>
      <p:ext uri="{BB962C8B-B14F-4D97-AF65-F5344CB8AC3E}">
        <p14:creationId xmlns:p14="http://schemas.microsoft.com/office/powerpoint/2010/main" val="707305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35</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Le rapport d’autoévaluation</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410068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36</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5. </a:t>
            </a:r>
            <a:r>
              <a:rPr lang="fr-FR" dirty="0">
                <a:solidFill>
                  <a:srgbClr val="000000"/>
                </a:solidFill>
                <a:latin typeface="Arial"/>
              </a:rPr>
              <a:t>Le Rapport d’autoévaluation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pic>
        <p:nvPicPr>
          <p:cNvPr id="11" name="Image 10"/>
          <p:cNvPicPr>
            <a:picLocks noChangeAspect="1"/>
          </p:cNvPicPr>
          <p:nvPr/>
        </p:nvPicPr>
        <p:blipFill>
          <a:blip r:embed="rId3"/>
          <a:stretch>
            <a:fillRect/>
          </a:stretch>
        </p:blipFill>
        <p:spPr>
          <a:xfrm>
            <a:off x="232229" y="1416352"/>
            <a:ext cx="8869931" cy="4113591"/>
          </a:xfrm>
          <a:prstGeom prst="rect">
            <a:avLst/>
          </a:prstGeom>
        </p:spPr>
      </p:pic>
    </p:spTree>
    <p:extLst>
      <p:ext uri="{BB962C8B-B14F-4D97-AF65-F5344CB8AC3E}">
        <p14:creationId xmlns:p14="http://schemas.microsoft.com/office/powerpoint/2010/main" val="2373180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37</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dirty="0">
                <a:solidFill>
                  <a:srgbClr val="000000"/>
                </a:solidFill>
                <a:latin typeface="Arial"/>
              </a:rPr>
              <a:t>5. </a:t>
            </a:r>
            <a:r>
              <a:rPr lang="fr-FR" sz="100" dirty="0">
                <a:solidFill>
                  <a:srgbClr val="000000"/>
                </a:solidFill>
                <a:latin typeface="Arial"/>
              </a:rPr>
              <a:t>5. </a:t>
            </a:r>
            <a:r>
              <a:rPr lang="fr-FR" dirty="0">
                <a:solidFill>
                  <a:srgbClr val="000000"/>
                </a:solidFill>
                <a:latin typeface="Arial"/>
              </a:rPr>
              <a:t>Le Rapport d’autoévaluation</a:t>
            </a:r>
            <a:endParaRPr lang="fr-FR" sz="100" dirty="0">
              <a:solidFill>
                <a:srgbClr val="000000"/>
              </a:solidFill>
              <a:latin typeface="Arial"/>
            </a:endParaRPr>
          </a:p>
          <a:p>
            <a:pPr marL="0" indent="0">
              <a:buNone/>
              <a:defRPr/>
            </a:pPr>
            <a:endParaRPr lang="fr-FR" dirty="0">
              <a:solidFill>
                <a:srgbClr val="000000"/>
              </a:solidFill>
              <a:latin typeface="Arial"/>
            </a:endParaRPr>
          </a:p>
          <a:p>
            <a:pPr marL="0" marR="0" lvl="0" indent="0" algn="r" defTabSz="914400" rtl="0" eaLnBrk="1" fontAlgn="auto" latinLnBrk="0" hangingPunct="1">
              <a:lnSpc>
                <a:spcPct val="100000"/>
              </a:lnSpc>
              <a:spcBef>
                <a:spcPts val="0"/>
              </a:spcBef>
              <a:spcAft>
                <a:spcPts val="0"/>
              </a:spcAft>
              <a:buClrTx/>
              <a:buSzTx/>
              <a:buNone/>
              <a:tabLst/>
              <a:defRPr/>
            </a:pP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2" name="ZoneTexte 11"/>
          <p:cNvSpPr txBox="1"/>
          <p:nvPr/>
        </p:nvSpPr>
        <p:spPr>
          <a:xfrm>
            <a:off x="1242357" y="339282"/>
            <a:ext cx="6512943" cy="1354217"/>
          </a:xfrm>
          <a:prstGeom prst="rect">
            <a:avLst/>
          </a:prstGeom>
          <a:noFill/>
        </p:spPr>
        <p:txBody>
          <a:bodyPr wrap="square" rtlCol="0">
            <a:spAutoFit/>
          </a:bodyPr>
          <a:lstStyle/>
          <a:p>
            <a:r>
              <a:rPr lang="fr-FR" u="sng" dirty="0"/>
              <a:t>Le rapport d’auto-évaluation</a:t>
            </a:r>
          </a:p>
          <a:p>
            <a:r>
              <a:rPr lang="fr-FR" sz="1600" dirty="0"/>
              <a:t>Notre académie propose une trame. Elle n’a aucun caractère obligatoire, elle peut être modifiée et des équipes peuvent produire une autre forme de support. </a:t>
            </a:r>
          </a:p>
          <a:p>
            <a:r>
              <a:rPr lang="fr-FR" sz="1600" dirty="0"/>
              <a:t>Pensez à effacer les parties jaunes !</a:t>
            </a:r>
          </a:p>
        </p:txBody>
      </p:sp>
      <p:pic>
        <p:nvPicPr>
          <p:cNvPr id="14" name="Image 13">
            <a:extLst>
              <a:ext uri="{FF2B5EF4-FFF2-40B4-BE49-F238E27FC236}">
                <a16:creationId xmlns:a16="http://schemas.microsoft.com/office/drawing/2014/main" id="{7C372C9E-941B-DAA0-21BC-FE09D91431A5}"/>
              </a:ext>
            </a:extLst>
          </p:cNvPr>
          <p:cNvPicPr>
            <a:picLocks noChangeAspect="1"/>
          </p:cNvPicPr>
          <p:nvPr/>
        </p:nvPicPr>
        <p:blipFill>
          <a:blip r:embed="rId3"/>
          <a:stretch>
            <a:fillRect/>
          </a:stretch>
        </p:blipFill>
        <p:spPr>
          <a:xfrm>
            <a:off x="1181428" y="1693499"/>
            <a:ext cx="6763694" cy="4696480"/>
          </a:xfrm>
          <a:prstGeom prst="rect">
            <a:avLst/>
          </a:prstGeom>
        </p:spPr>
      </p:pic>
    </p:spTree>
    <p:extLst>
      <p:ext uri="{BB962C8B-B14F-4D97-AF65-F5344CB8AC3E}">
        <p14:creationId xmlns:p14="http://schemas.microsoft.com/office/powerpoint/2010/main" val="665893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67898-0378-95D1-8CC7-E3CA56F84E44}"/>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4885665-3C68-1FBF-0EBA-952617DA6BBC}"/>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38</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9946784E-707E-EEA4-A6E3-292BA0A395C1}"/>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a:extLst>
              <a:ext uri="{FF2B5EF4-FFF2-40B4-BE49-F238E27FC236}">
                <a16:creationId xmlns:a16="http://schemas.microsoft.com/office/drawing/2014/main" id="{9883B5BA-B87D-79C2-F931-D7AA6ED6AE0F}"/>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68EA6067-4EE6-A21F-873A-18496BD08AA5}"/>
              </a:ext>
            </a:extLst>
          </p:cNvPr>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a:extLst>
              <a:ext uri="{FF2B5EF4-FFF2-40B4-BE49-F238E27FC236}">
                <a16:creationId xmlns:a16="http://schemas.microsoft.com/office/drawing/2014/main" id="{716341DC-65BB-4B17-5D8B-EF6F13EADC1F}"/>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dirty="0">
                <a:solidFill>
                  <a:srgbClr val="000000"/>
                </a:solidFill>
                <a:latin typeface="Arial"/>
              </a:rPr>
              <a:t>5. </a:t>
            </a:r>
            <a:r>
              <a:rPr lang="fr-FR" sz="100" dirty="0">
                <a:solidFill>
                  <a:srgbClr val="000000"/>
                </a:solidFill>
                <a:latin typeface="Arial"/>
              </a:rPr>
              <a:t>5. </a:t>
            </a:r>
            <a:r>
              <a:rPr lang="fr-FR" dirty="0">
                <a:solidFill>
                  <a:srgbClr val="000000"/>
                </a:solidFill>
                <a:latin typeface="Arial"/>
              </a:rPr>
              <a:t>Le Rapport d’autoévaluation</a:t>
            </a:r>
            <a:endParaRPr lang="fr-FR" sz="100" dirty="0">
              <a:solidFill>
                <a:srgbClr val="000000"/>
              </a:solidFill>
              <a:latin typeface="Arial"/>
            </a:endParaRPr>
          </a:p>
          <a:p>
            <a:pPr marL="0" indent="0">
              <a:buNone/>
              <a:defRPr/>
            </a:pPr>
            <a:endParaRPr lang="fr-FR" dirty="0">
              <a:solidFill>
                <a:srgbClr val="000000"/>
              </a:solidFill>
              <a:latin typeface="Arial"/>
            </a:endParaRPr>
          </a:p>
          <a:p>
            <a:pPr marL="0" marR="0" lvl="0" indent="0" algn="r" defTabSz="914400" rtl="0" eaLnBrk="1" fontAlgn="auto" latinLnBrk="0" hangingPunct="1">
              <a:lnSpc>
                <a:spcPct val="100000"/>
              </a:lnSpc>
              <a:spcBef>
                <a:spcPts val="0"/>
              </a:spcBef>
              <a:spcAft>
                <a:spcPts val="0"/>
              </a:spcAft>
              <a:buClrTx/>
              <a:buSzTx/>
              <a:buNone/>
              <a:tabLst/>
              <a:defRPr/>
            </a:pP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12" name="ZoneTexte 11">
            <a:extLst>
              <a:ext uri="{FF2B5EF4-FFF2-40B4-BE49-F238E27FC236}">
                <a16:creationId xmlns:a16="http://schemas.microsoft.com/office/drawing/2014/main" id="{6FB5C12E-6AE4-2EF7-C0E0-0820F93F40F7}"/>
              </a:ext>
            </a:extLst>
          </p:cNvPr>
          <p:cNvSpPr txBox="1"/>
          <p:nvPr/>
        </p:nvSpPr>
        <p:spPr>
          <a:xfrm>
            <a:off x="1966823" y="1279818"/>
            <a:ext cx="6512943" cy="369332"/>
          </a:xfrm>
          <a:prstGeom prst="rect">
            <a:avLst/>
          </a:prstGeom>
          <a:noFill/>
        </p:spPr>
        <p:txBody>
          <a:bodyPr wrap="square" rtlCol="0">
            <a:spAutoFit/>
          </a:bodyPr>
          <a:lstStyle/>
          <a:p>
            <a:r>
              <a:rPr lang="fr-FR" dirty="0"/>
              <a:t>Le rapport d’auto-évaluation</a:t>
            </a:r>
          </a:p>
        </p:txBody>
      </p:sp>
      <p:pic>
        <p:nvPicPr>
          <p:cNvPr id="7" name="Image 6">
            <a:extLst>
              <a:ext uri="{FF2B5EF4-FFF2-40B4-BE49-F238E27FC236}">
                <a16:creationId xmlns:a16="http://schemas.microsoft.com/office/drawing/2014/main" id="{79B52578-B6CD-3A67-F2A9-065659D12DA9}"/>
              </a:ext>
            </a:extLst>
          </p:cNvPr>
          <p:cNvPicPr>
            <a:picLocks noChangeAspect="1"/>
          </p:cNvPicPr>
          <p:nvPr/>
        </p:nvPicPr>
        <p:blipFill>
          <a:blip r:embed="rId3"/>
          <a:stretch>
            <a:fillRect/>
          </a:stretch>
        </p:blipFill>
        <p:spPr>
          <a:xfrm>
            <a:off x="1113942" y="1361786"/>
            <a:ext cx="6916115" cy="4134427"/>
          </a:xfrm>
          <a:prstGeom prst="rect">
            <a:avLst/>
          </a:prstGeom>
        </p:spPr>
      </p:pic>
    </p:spTree>
    <p:extLst>
      <p:ext uri="{BB962C8B-B14F-4D97-AF65-F5344CB8AC3E}">
        <p14:creationId xmlns:p14="http://schemas.microsoft.com/office/powerpoint/2010/main" val="3343297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39</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dirty="0">
                <a:solidFill>
                  <a:srgbClr val="000000"/>
                </a:solidFill>
                <a:latin typeface="Arial"/>
              </a:rPr>
              <a:t>5. </a:t>
            </a:r>
            <a:r>
              <a:rPr lang="fr-FR" sz="100" dirty="0">
                <a:solidFill>
                  <a:srgbClr val="000000"/>
                </a:solidFill>
                <a:latin typeface="Arial"/>
              </a:rPr>
              <a:t>5. </a:t>
            </a:r>
            <a:r>
              <a:rPr lang="fr-FR" dirty="0">
                <a:solidFill>
                  <a:srgbClr val="000000"/>
                </a:solidFill>
                <a:latin typeface="Arial"/>
              </a:rPr>
              <a:t>Le Rapport d’autoévaluation</a:t>
            </a:r>
            <a:endParaRPr lang="fr-FR" sz="100" dirty="0">
              <a:solidFill>
                <a:srgbClr val="000000"/>
              </a:solidFill>
              <a:latin typeface="Arial"/>
            </a:endParaRPr>
          </a:p>
          <a:p>
            <a:pPr marL="0" indent="0">
              <a:buNone/>
              <a:defRPr/>
            </a:pPr>
            <a:endParaRPr lang="fr-FR" dirty="0">
              <a:solidFill>
                <a:srgbClr val="000000"/>
              </a:solidFill>
              <a:latin typeface="Arial"/>
            </a:endParaRPr>
          </a:p>
          <a:p>
            <a:pPr marL="0" lvl="0" indent="0">
              <a:buNone/>
              <a:defRPr/>
            </a:pPr>
            <a:endParaRPr lang="fr-FR" dirty="0">
              <a:solidFill>
                <a:srgbClr val="000000"/>
              </a:solidFill>
              <a:latin typeface="Arial"/>
            </a:endParaRPr>
          </a:p>
        </p:txBody>
      </p:sp>
      <p:pic>
        <p:nvPicPr>
          <p:cNvPr id="6" name="Image 5">
            <a:extLst>
              <a:ext uri="{FF2B5EF4-FFF2-40B4-BE49-F238E27FC236}">
                <a16:creationId xmlns:a16="http://schemas.microsoft.com/office/drawing/2014/main" id="{6C7F498C-F811-B317-FB2B-04E69123F48A}"/>
              </a:ext>
            </a:extLst>
          </p:cNvPr>
          <p:cNvPicPr>
            <a:picLocks noChangeAspect="1"/>
          </p:cNvPicPr>
          <p:nvPr/>
        </p:nvPicPr>
        <p:blipFill>
          <a:blip r:embed="rId3"/>
          <a:stretch>
            <a:fillRect/>
          </a:stretch>
        </p:blipFill>
        <p:spPr>
          <a:xfrm>
            <a:off x="2003331" y="301924"/>
            <a:ext cx="5273743" cy="6420209"/>
          </a:xfrm>
          <a:prstGeom prst="rect">
            <a:avLst/>
          </a:prstGeom>
        </p:spPr>
      </p:pic>
    </p:spTree>
    <p:extLst>
      <p:ext uri="{BB962C8B-B14F-4D97-AF65-F5344CB8AC3E}">
        <p14:creationId xmlns:p14="http://schemas.microsoft.com/office/powerpoint/2010/main" val="344085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r" defTabSz="914400" rtl="0" eaLnBrk="1" fontAlgn="auto" latinLnBrk="0" hangingPunct="1">
              <a:lnSpc>
                <a:spcPct val="100000"/>
              </a:lnSpc>
              <a:spcBef>
                <a:spcPts val="0"/>
              </a:spcBef>
              <a:spcAft>
                <a:spcPts val="0"/>
              </a:spcAft>
              <a:buClrTx/>
              <a:buSzTx/>
              <a:buFont typeface="+mj-lt"/>
              <a:buAutoNum type="arabicPeriod"/>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Rappel du cadre</a:t>
            </a: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Rectangle 7"/>
          <p:cNvSpPr/>
          <p:nvPr/>
        </p:nvSpPr>
        <p:spPr>
          <a:xfrm>
            <a:off x="312374" y="479501"/>
            <a:ext cx="8726311" cy="5755422"/>
          </a:xfrm>
          <a:prstGeom prst="rect">
            <a:avLst/>
          </a:prstGeom>
        </p:spPr>
        <p:txBody>
          <a:bodyPr wrap="square">
            <a:spAutoFit/>
          </a:bodyPr>
          <a:lstStyle/>
          <a:p>
            <a:pPr algn="just"/>
            <a:r>
              <a:rPr lang="fr-FR" sz="1600" dirty="0">
                <a:latin typeface="Marianne"/>
              </a:rPr>
              <a:t>La loi du 26 juillet 2019 « pour une école de la confiance » instaure le principe d’une évaluation régulière de tous les établissements publics et privés sous contrat. Elle confie au Conseil d’Évaluation de l’École (CEE) le soin d’organiser ces évaluations tous les 5 ans.</a:t>
            </a:r>
          </a:p>
          <a:p>
            <a:pPr algn="just"/>
            <a:endParaRPr lang="fr-FR" sz="1600" dirty="0">
              <a:latin typeface="Marianne"/>
            </a:endParaRPr>
          </a:p>
          <a:p>
            <a:pPr algn="just"/>
            <a:r>
              <a:rPr lang="fr-FR" sz="1600" dirty="0">
                <a:latin typeface="Marianne"/>
              </a:rPr>
              <a:t>Le CEE a choisi une modalité d’évaluation participative et ayant pour finalité la rédaction du projet d’école. Il fixe ces choix dans un document de cadrage qui a été réactualisé en Juin 2025.</a:t>
            </a:r>
          </a:p>
          <a:p>
            <a:pPr algn="just"/>
            <a:r>
              <a:rPr lang="fr-FR" sz="1600" dirty="0">
                <a:latin typeface="Marianne"/>
              </a:rPr>
              <a:t>L’évaluation comporte deux temps qui se succèdent. L’autoévaluation, ou évaluation interne, qui est produite par les acteurs de l’école et l’évaluation externe qui a pour fonction d’aider les équipes à prolonger leur réflexion.</a:t>
            </a:r>
          </a:p>
          <a:p>
            <a:pPr algn="just"/>
            <a:endParaRPr lang="fr-FR" sz="1600" dirty="0">
              <a:latin typeface="Marianne"/>
            </a:endParaRPr>
          </a:p>
          <a:p>
            <a:pPr algn="just"/>
            <a:r>
              <a:rPr lang="fr-FR" sz="1600" dirty="0">
                <a:latin typeface="Marianne"/>
              </a:rPr>
              <a:t>Des choix académiques : </a:t>
            </a:r>
          </a:p>
          <a:p>
            <a:pPr algn="just"/>
            <a:r>
              <a:rPr lang="fr-FR" sz="1600" dirty="0">
                <a:latin typeface="Marianne"/>
              </a:rPr>
              <a:t>-Libération d’une partie des AP pour les équipes engagées.</a:t>
            </a:r>
          </a:p>
          <a:p>
            <a:pPr algn="just"/>
            <a:r>
              <a:rPr lang="fr-FR" sz="1600" dirty="0">
                <a:latin typeface="Marianne"/>
              </a:rPr>
              <a:t>-Phasage entre évaluation et rédaction des PE.</a:t>
            </a:r>
          </a:p>
          <a:p>
            <a:pPr algn="just"/>
            <a:r>
              <a:rPr lang="fr-FR" sz="1600" dirty="0">
                <a:latin typeface="Marianne"/>
              </a:rPr>
              <a:t>-Un support de rédaction du PE cohérent avec l’évaluation.</a:t>
            </a:r>
          </a:p>
          <a:p>
            <a:pPr algn="just"/>
            <a:r>
              <a:rPr lang="fr-FR" sz="1600" dirty="0">
                <a:latin typeface="Marianne"/>
              </a:rPr>
              <a:t>-Identification des regroupements d’écoles en unités selon 4 critères :</a:t>
            </a:r>
          </a:p>
          <a:p>
            <a:pPr marL="360363" algn="just"/>
            <a:r>
              <a:rPr lang="fr-FR" sz="1600" dirty="0">
                <a:latin typeface="Marianne"/>
              </a:rPr>
              <a:t>- La cohérence</a:t>
            </a:r>
          </a:p>
          <a:p>
            <a:pPr marL="360363" algn="just"/>
            <a:r>
              <a:rPr lang="fr-FR" sz="1600" dirty="0">
                <a:latin typeface="Marianne"/>
              </a:rPr>
              <a:t>- La taille (inférieure à 4 écoles)</a:t>
            </a:r>
          </a:p>
          <a:p>
            <a:pPr marL="360363" algn="just"/>
            <a:r>
              <a:rPr lang="fr-FR" sz="1600" dirty="0">
                <a:latin typeface="Marianne"/>
              </a:rPr>
              <a:t>- Le nombre d'unités par circonscription</a:t>
            </a:r>
          </a:p>
          <a:p>
            <a:pPr marL="360363" algn="just"/>
            <a:r>
              <a:rPr lang="fr-FR" sz="1600" dirty="0">
                <a:latin typeface="Marianne"/>
              </a:rPr>
              <a:t>- La programmation des plans français, maths, </a:t>
            </a:r>
            <a:r>
              <a:rPr lang="fr-FR" sz="1600" dirty="0" err="1">
                <a:latin typeface="Marianne"/>
              </a:rPr>
              <a:t>pHARe</a:t>
            </a:r>
            <a:r>
              <a:rPr lang="fr-FR" sz="1600" dirty="0">
                <a:latin typeface="Marianne"/>
              </a:rPr>
              <a:t> et laïcité</a:t>
            </a:r>
          </a:p>
          <a:p>
            <a:pPr algn="just"/>
            <a:endParaRPr lang="fr-FR" sz="1600" dirty="0">
              <a:latin typeface="Marianne"/>
            </a:endParaRPr>
          </a:p>
          <a:p>
            <a:pPr algn="just"/>
            <a:r>
              <a:rPr lang="fr-FR" sz="1600" dirty="0">
                <a:latin typeface="Marianne"/>
              </a:rPr>
              <a:t>Après une première expérimentation en 2021-22, tous les ans 20 % des écoles publiques et privées sous contrat de l’académie doivent produire l’évaluation de leur action.</a:t>
            </a:r>
          </a:p>
          <a:p>
            <a:pPr algn="just"/>
            <a:endParaRPr lang="fr-FR" sz="1600" dirty="0"/>
          </a:p>
        </p:txBody>
      </p:sp>
    </p:spTree>
    <p:extLst>
      <p:ext uri="{BB962C8B-B14F-4D97-AF65-F5344CB8AC3E}">
        <p14:creationId xmlns:p14="http://schemas.microsoft.com/office/powerpoint/2010/main" val="27237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2003F-DFC4-3ED4-3426-9751F9648AA7}"/>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BF83697-317D-93A1-2CD0-B3460C9235A9}"/>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40</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4423C9A8-DA0D-64D2-A02D-889127936FFF}"/>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a:extLst>
              <a:ext uri="{FF2B5EF4-FFF2-40B4-BE49-F238E27FC236}">
                <a16:creationId xmlns:a16="http://schemas.microsoft.com/office/drawing/2014/main" id="{16B62D08-2E1B-48BC-18E2-5A38CFE6E161}"/>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F28A913C-0189-B7CA-79A7-9BC6E2B2B3CB}"/>
              </a:ext>
            </a:extLst>
          </p:cNvPr>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a:extLst>
              <a:ext uri="{FF2B5EF4-FFF2-40B4-BE49-F238E27FC236}">
                <a16:creationId xmlns:a16="http://schemas.microsoft.com/office/drawing/2014/main" id="{C3F3CD26-D6B7-6B22-1DA2-3F37780032CB}"/>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fr-FR" dirty="0">
                <a:solidFill>
                  <a:srgbClr val="000000"/>
                </a:solidFill>
                <a:latin typeface="Arial"/>
              </a:rPr>
              <a:t>5. </a:t>
            </a:r>
            <a:r>
              <a:rPr lang="fr-FR" sz="100" dirty="0">
                <a:solidFill>
                  <a:srgbClr val="000000"/>
                </a:solidFill>
                <a:latin typeface="Arial"/>
              </a:rPr>
              <a:t>5. </a:t>
            </a:r>
            <a:r>
              <a:rPr lang="fr-FR" dirty="0">
                <a:solidFill>
                  <a:srgbClr val="000000"/>
                </a:solidFill>
                <a:latin typeface="Arial"/>
              </a:rPr>
              <a:t>Le Rapport d’autoévaluation</a:t>
            </a:r>
            <a:endParaRPr lang="fr-FR" sz="100" dirty="0">
              <a:solidFill>
                <a:srgbClr val="000000"/>
              </a:solidFill>
              <a:latin typeface="Arial"/>
            </a:endParaRPr>
          </a:p>
          <a:p>
            <a:pPr marL="0" indent="0">
              <a:buNone/>
              <a:defRPr/>
            </a:pPr>
            <a:endParaRPr lang="fr-FR" dirty="0">
              <a:solidFill>
                <a:srgbClr val="000000"/>
              </a:solidFill>
              <a:latin typeface="Arial"/>
            </a:endParaRPr>
          </a:p>
          <a:p>
            <a:pPr marL="0" lvl="0" indent="0">
              <a:buNone/>
              <a:defRPr/>
            </a:pPr>
            <a:endParaRPr lang="fr-FR" dirty="0">
              <a:solidFill>
                <a:srgbClr val="000000"/>
              </a:solidFill>
              <a:latin typeface="Arial"/>
            </a:endParaRPr>
          </a:p>
        </p:txBody>
      </p:sp>
      <p:pic>
        <p:nvPicPr>
          <p:cNvPr id="5" name="Image 4">
            <a:extLst>
              <a:ext uri="{FF2B5EF4-FFF2-40B4-BE49-F238E27FC236}">
                <a16:creationId xmlns:a16="http://schemas.microsoft.com/office/drawing/2014/main" id="{7BBBFF41-C137-B074-A3E9-156B39DB42A7}"/>
              </a:ext>
            </a:extLst>
          </p:cNvPr>
          <p:cNvPicPr>
            <a:picLocks noChangeAspect="1"/>
          </p:cNvPicPr>
          <p:nvPr/>
        </p:nvPicPr>
        <p:blipFill>
          <a:blip r:embed="rId3"/>
          <a:stretch>
            <a:fillRect/>
          </a:stretch>
        </p:blipFill>
        <p:spPr>
          <a:xfrm>
            <a:off x="793630" y="1182690"/>
            <a:ext cx="7384212" cy="4390047"/>
          </a:xfrm>
          <a:prstGeom prst="rect">
            <a:avLst/>
          </a:prstGeom>
        </p:spPr>
      </p:pic>
    </p:spTree>
    <p:extLst>
      <p:ext uri="{BB962C8B-B14F-4D97-AF65-F5344CB8AC3E}">
        <p14:creationId xmlns:p14="http://schemas.microsoft.com/office/powerpoint/2010/main" val="129516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41</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Les écueils à éviter</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2893293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42</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6</a:t>
            </a:r>
            <a:r>
              <a:rPr kumimoji="0" lang="fr-FR" sz="750" b="1" i="0" u="none" strike="noStrike" kern="1200" cap="none" spc="0" normalizeH="0" baseline="0" noProof="0" dirty="0">
                <a:ln>
                  <a:noFill/>
                </a:ln>
                <a:solidFill>
                  <a:srgbClr val="000000"/>
                </a:solidFill>
                <a:effectLst/>
                <a:uLnTx/>
                <a:uFillTx/>
                <a:latin typeface="Arial"/>
                <a:ea typeface="+mn-ea"/>
                <a:cs typeface="+mn-cs"/>
              </a:rPr>
              <a:t>. Quelques conseils</a:t>
            </a:r>
          </a:p>
        </p:txBody>
      </p:sp>
      <p:sp>
        <p:nvSpPr>
          <p:cNvPr id="12" name="Rectangle 11"/>
          <p:cNvSpPr/>
          <p:nvPr/>
        </p:nvSpPr>
        <p:spPr>
          <a:xfrm>
            <a:off x="312374" y="513223"/>
            <a:ext cx="8557403" cy="5078313"/>
          </a:xfrm>
          <a:prstGeom prst="rect">
            <a:avLst/>
          </a:prstGeom>
        </p:spPr>
        <p:txBody>
          <a:bodyPr wrap="square">
            <a:spAutoFit/>
          </a:bodyPr>
          <a:lstStyle/>
          <a:p>
            <a:r>
              <a:rPr lang="fr-FR" dirty="0"/>
              <a:t>Ces conseils ne sont que des indications, assez personnelles, qui visent à vous aider avant de commencer.</a:t>
            </a:r>
          </a:p>
          <a:p>
            <a:endParaRPr lang="fr-FR" dirty="0"/>
          </a:p>
          <a:p>
            <a:r>
              <a:rPr lang="fr-FR" dirty="0"/>
              <a:t>Bien garder à l’esprit que le processus doit servir aux élèves et aux usagers. Il a pour finalité de se doter d’un projet d’école fondé sur des besoins identifiés.</a:t>
            </a:r>
          </a:p>
          <a:p>
            <a:endParaRPr lang="fr-FR" dirty="0"/>
          </a:p>
          <a:p>
            <a:r>
              <a:rPr lang="fr-FR" dirty="0"/>
              <a:t>L’évaluation des écoles est ce qu’on en fait. </a:t>
            </a:r>
          </a:p>
          <a:p>
            <a:r>
              <a:rPr lang="fr-FR" dirty="0"/>
              <a:t>		- Définir les caractéristiques sociales du public accueilli (Archipel)</a:t>
            </a:r>
          </a:p>
          <a:p>
            <a:r>
              <a:rPr lang="fr-FR" dirty="0"/>
              <a:t>		- Partir du bilan des actions du précédent projet d’école et pointer de façon explicite les raisons pour lesquelles certaines actions n’ont pas fonctionné ou au contraire pourquoi elles ont aidé les élèves.</a:t>
            </a:r>
          </a:p>
          <a:p>
            <a:r>
              <a:rPr lang="fr-FR" dirty="0"/>
              <a:t>		- Les choix pédagogiques de l’équipe doivent apparaitre, non pas pour être critiqués, mais pour être questionnés. Ce qui est important c’est de se demander ce qui a fonctionné ou pas et de comprendre pourquoi.</a:t>
            </a:r>
          </a:p>
          <a:p>
            <a:r>
              <a:rPr lang="fr-FR" dirty="0"/>
              <a:t>		- Chaque action proposée doit viser un effet attendu.</a:t>
            </a:r>
          </a:p>
          <a:p>
            <a:endParaRPr lang="fr-FR" dirty="0"/>
          </a:p>
          <a:p>
            <a:r>
              <a:rPr lang="fr-FR" dirty="0"/>
              <a:t>Ce qu’on analyse, ce sont les choix de l’équipe. S’ils n’apparaissent pas, l’évaluation finale pourra paraitre peu spécifique et donc peu utile.</a:t>
            </a:r>
          </a:p>
        </p:txBody>
      </p:sp>
    </p:spTree>
    <p:extLst>
      <p:ext uri="{BB962C8B-B14F-4D97-AF65-F5344CB8AC3E}">
        <p14:creationId xmlns:p14="http://schemas.microsoft.com/office/powerpoint/2010/main" val="3173137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43</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6. Quelques conseils</a:t>
            </a:r>
          </a:p>
        </p:txBody>
      </p:sp>
      <p:sp>
        <p:nvSpPr>
          <p:cNvPr id="12" name="Rectangle 11"/>
          <p:cNvSpPr/>
          <p:nvPr/>
        </p:nvSpPr>
        <p:spPr>
          <a:xfrm>
            <a:off x="312374" y="474782"/>
            <a:ext cx="8557403" cy="5909310"/>
          </a:xfrm>
          <a:prstGeom prst="rect">
            <a:avLst/>
          </a:prstGeom>
        </p:spPr>
        <p:txBody>
          <a:bodyPr wrap="square">
            <a:spAutoFit/>
          </a:bodyPr>
          <a:lstStyle/>
          <a:p>
            <a:r>
              <a:rPr lang="fr-FR" dirty="0"/>
              <a:t>Attention aux boites à outils !</a:t>
            </a:r>
          </a:p>
          <a:p>
            <a:r>
              <a:rPr lang="fr-FR" dirty="0"/>
              <a:t>Elles sont très structurantes et donnent de nombreuses indications, mais il ne faut pas les utiliser avant d’avoir identifié des priorités. Si on explore de façon exhaustive toutes les entrées, le travail n’aboutira pas.</a:t>
            </a:r>
          </a:p>
          <a:p>
            <a:endParaRPr lang="fr-FR" dirty="0"/>
          </a:p>
          <a:p>
            <a:r>
              <a:rPr lang="fr-FR" dirty="0"/>
              <a:t>Ne pas oublier que l’école a déjà de nombreux points d’appui : </a:t>
            </a:r>
            <a:r>
              <a:rPr lang="fr-FR" dirty="0" err="1"/>
              <a:t>pHARe</a:t>
            </a:r>
            <a:r>
              <a:rPr lang="fr-FR" dirty="0"/>
              <a:t>, enquête élèves Harcèlement, auto positionnement climat scolaire, projet d’école précédent, NEFLE, Cap Ecole inclusive… Tous ces éléments peuvent être utilisés tels quels.</a:t>
            </a:r>
          </a:p>
          <a:p>
            <a:endParaRPr lang="fr-FR" dirty="0"/>
          </a:p>
          <a:p>
            <a:r>
              <a:rPr lang="fr-FR" dirty="0"/>
              <a:t>La constitution des groupes est importante. Le choix de faire des groupes par domaines n’est pas forcément le meilleur. On peut regrouper des personnes de même catégorie, mais qui vont étudier toutes les entrées. Leurs réponses orienteront ensuite le travail de l’équipe pédagogique.</a:t>
            </a:r>
          </a:p>
          <a:p>
            <a:endParaRPr lang="fr-FR" dirty="0"/>
          </a:p>
          <a:p>
            <a:r>
              <a:rPr lang="fr-FR" dirty="0"/>
              <a:t>Si on constitue des groupes pluri catégoriels, il est important de ne pas mobiliser un partenaire dans un champ qui lui est trop étranger. Par exemple, certaines questions relèvent du collectif enseignant et ne nécessitent pas de mobiliser les parents. On préfèrera recueillir, leur avis par voie de questionnaire.</a:t>
            </a:r>
          </a:p>
          <a:p>
            <a:endParaRPr lang="fr-FR" dirty="0"/>
          </a:p>
          <a:p>
            <a:r>
              <a:rPr lang="fr-FR" dirty="0"/>
              <a:t>Tenir informé le collectif de l’avancée du processus dans le cadre du calendrier. Il faut garder la maitrise du processus.</a:t>
            </a:r>
          </a:p>
        </p:txBody>
      </p:sp>
    </p:spTree>
    <p:extLst>
      <p:ext uri="{BB962C8B-B14F-4D97-AF65-F5344CB8AC3E}">
        <p14:creationId xmlns:p14="http://schemas.microsoft.com/office/powerpoint/2010/main" val="1764550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44</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9" name="Espace réservé du pied de page 7"/>
          <p:cNvSpPr txBox="1">
            <a:spLocks/>
          </p:cNvSpPr>
          <p:nvPr/>
        </p:nvSpPr>
        <p:spPr bwMode="gray">
          <a:xfrm>
            <a:off x="627419" y="62329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2"/>
          <a:stretch>
            <a:fillRect/>
          </a:stretch>
        </p:blipFill>
        <p:spPr>
          <a:xfrm>
            <a:off x="75722" y="6412934"/>
            <a:ext cx="473305" cy="396965"/>
          </a:xfrm>
          <a:prstGeom prst="rect">
            <a:avLst/>
          </a:prstGeom>
        </p:spPr>
      </p:pic>
      <p:sp>
        <p:nvSpPr>
          <p:cNvPr id="8"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fr-FR" dirty="0">
                <a:solidFill>
                  <a:srgbClr val="000000"/>
                </a:solidFill>
                <a:latin typeface="Arial"/>
              </a:rPr>
              <a:t>6. Quelques conseils</a:t>
            </a:r>
          </a:p>
        </p:txBody>
      </p:sp>
      <p:sp>
        <p:nvSpPr>
          <p:cNvPr id="12" name="Rectangle 11"/>
          <p:cNvSpPr/>
          <p:nvPr/>
        </p:nvSpPr>
        <p:spPr>
          <a:xfrm>
            <a:off x="312374" y="1650123"/>
            <a:ext cx="8557403" cy="2862322"/>
          </a:xfrm>
          <a:prstGeom prst="rect">
            <a:avLst/>
          </a:prstGeom>
        </p:spPr>
        <p:txBody>
          <a:bodyPr wrap="square">
            <a:spAutoFit/>
          </a:bodyPr>
          <a:lstStyle/>
          <a:p>
            <a:r>
              <a:rPr lang="fr-FR" dirty="0"/>
              <a:t>Distinguer l’action du projet. Le projet répond à un besoin identifié, il a donc un ou des objectifs et des effets attendus. L’action est un moyen de répondre à ces objectifs. Par ailleurs, une thématique de travail collective n’est pas une systématiquement action, encore moins un projet. Donc, attention, un « projet cirque », n’est pas forcément un projet, ni même une action.</a:t>
            </a:r>
          </a:p>
          <a:p>
            <a:endParaRPr lang="fr-FR" dirty="0"/>
          </a:p>
          <a:p>
            <a:r>
              <a:rPr lang="fr-FR" dirty="0"/>
              <a:t>Deux dates de travail avec l’IEN : le … et le … octobre. Au programme, point sur l’avancement, principes de l’analyse des évaluations, aide pour le pilotage des travaux.</a:t>
            </a:r>
          </a:p>
          <a:p>
            <a:endParaRPr lang="fr-FR" dirty="0"/>
          </a:p>
          <a:p>
            <a:endParaRPr lang="fr-FR" dirty="0"/>
          </a:p>
        </p:txBody>
      </p:sp>
    </p:spTree>
    <p:extLst>
      <p:ext uri="{BB962C8B-B14F-4D97-AF65-F5344CB8AC3E}">
        <p14:creationId xmlns:p14="http://schemas.microsoft.com/office/powerpoint/2010/main" val="3053903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25E124-3B39-46DC-95AF-6474D5CC9F68}" type="datetime1">
              <a:rPr lang="fr-FR" smtClean="0"/>
              <a:t>07/09/2025</a:t>
            </a:fld>
            <a:endParaRPr lang="fr-FR" dirty="0"/>
          </a:p>
        </p:txBody>
      </p:sp>
      <p:sp>
        <p:nvSpPr>
          <p:cNvPr id="3" name="Espace réservé du numéro de diapositive 2"/>
          <p:cNvSpPr>
            <a:spLocks noGrp="1"/>
          </p:cNvSpPr>
          <p:nvPr>
            <p:ph type="sldNum" sz="quarter" idx="12"/>
          </p:nvPr>
        </p:nvSpPr>
        <p:spPr/>
        <p:txBody>
          <a:bodyPr/>
          <a:lstStyle/>
          <a:p>
            <a:fld id="{7CE27FD8-406D-476B-89C0-7989EEE88455}" type="slidenum">
              <a:rPr lang="fr-FR" smtClean="0"/>
              <a:t>45</a:t>
            </a:fld>
            <a:endParaRPr lang="fr-FR"/>
          </a:p>
        </p:txBody>
      </p:sp>
    </p:spTree>
    <p:extLst>
      <p:ext uri="{BB962C8B-B14F-4D97-AF65-F5344CB8AC3E}">
        <p14:creationId xmlns:p14="http://schemas.microsoft.com/office/powerpoint/2010/main" val="256701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r" defTabSz="914400" rtl="0" eaLnBrk="1" fontAlgn="auto" latinLnBrk="0" hangingPunct="1">
              <a:lnSpc>
                <a:spcPct val="100000"/>
              </a:lnSpc>
              <a:spcBef>
                <a:spcPts val="0"/>
              </a:spcBef>
              <a:spcAft>
                <a:spcPts val="0"/>
              </a:spcAft>
              <a:buClrTx/>
              <a:buSzTx/>
              <a:buFont typeface="+mj-lt"/>
              <a:buAutoNum type="arabicPeriod"/>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Rappel du cadre</a:t>
            </a: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pic>
        <p:nvPicPr>
          <p:cNvPr id="7" name="Image 6">
            <a:hlinkClick r:id="rId4"/>
            <a:extLst>
              <a:ext uri="{FF2B5EF4-FFF2-40B4-BE49-F238E27FC236}">
                <a16:creationId xmlns:a16="http://schemas.microsoft.com/office/drawing/2014/main" id="{E51ED5AF-AE6C-4663-B5A0-64D394709BAA}"/>
              </a:ext>
            </a:extLst>
          </p:cNvPr>
          <p:cNvPicPr>
            <a:picLocks noChangeAspect="1"/>
          </p:cNvPicPr>
          <p:nvPr/>
        </p:nvPicPr>
        <p:blipFill>
          <a:blip r:embed="rId5"/>
          <a:stretch>
            <a:fillRect/>
          </a:stretch>
        </p:blipFill>
        <p:spPr>
          <a:xfrm>
            <a:off x="3049946" y="963676"/>
            <a:ext cx="3676654" cy="5332290"/>
          </a:xfrm>
          <a:prstGeom prst="rect">
            <a:avLst/>
          </a:prstGeom>
        </p:spPr>
      </p:pic>
    </p:spTree>
    <p:extLst>
      <p:ext uri="{BB962C8B-B14F-4D97-AF65-F5344CB8AC3E}">
        <p14:creationId xmlns:p14="http://schemas.microsoft.com/office/powerpoint/2010/main" val="345760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6</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DÉROULÉ</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412171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07/09/2025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Espace réservé du texte 22"/>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kumimoji="0" lang="fr-FR" sz="750" b="0" i="0" u="none" strike="noStrike" kern="1200" cap="none" spc="0" normalizeH="0" baseline="0" noProof="0" dirty="0">
                <a:ln>
                  <a:noFill/>
                </a:ln>
                <a:solidFill>
                  <a:srgbClr val="000000"/>
                </a:solidFill>
                <a:effectLst/>
                <a:uLnTx/>
                <a:uFillTx/>
                <a:latin typeface="Arial"/>
                <a:ea typeface="+mn-ea"/>
                <a:cs typeface="+mn-cs"/>
              </a:rPr>
              <a:t>2.</a:t>
            </a:r>
            <a:r>
              <a:rPr kumimoji="0" lang="fr-FR" sz="750" b="0" i="0" u="none" strike="noStrike" kern="1200" cap="none" spc="0" normalizeH="0" noProof="0" dirty="0">
                <a:ln>
                  <a:noFill/>
                </a:ln>
                <a:solidFill>
                  <a:srgbClr val="000000"/>
                </a:solidFill>
                <a:effectLst/>
                <a:uLnTx/>
                <a:uFillTx/>
                <a:latin typeface="Arial"/>
                <a:ea typeface="+mn-ea"/>
                <a:cs typeface="+mn-cs"/>
              </a:rPr>
              <a:t> </a:t>
            </a:r>
            <a:r>
              <a:rPr kumimoji="0" lang="fr-FR" sz="750" b="0" i="0" u="none" strike="noStrike" kern="1200" cap="none" spc="0" normalizeH="0" baseline="0" noProof="0" dirty="0">
                <a:ln>
                  <a:noFill/>
                </a:ln>
                <a:solidFill>
                  <a:srgbClr val="000000"/>
                </a:solidFill>
                <a:effectLst/>
                <a:uLnTx/>
                <a:uFillTx/>
                <a:latin typeface="Arial"/>
                <a:ea typeface="+mn-ea"/>
                <a:cs typeface="+mn-cs"/>
              </a:rPr>
              <a:t>Déroulé</a:t>
            </a:r>
          </a:p>
        </p:txBody>
      </p:sp>
      <p:sp>
        <p:nvSpPr>
          <p:cNvPr id="9"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Circonscription Angoulême-EST</a:t>
            </a:r>
          </a:p>
        </p:txBody>
      </p:sp>
      <p:pic>
        <p:nvPicPr>
          <p:cNvPr id="10" name="Image 9"/>
          <p:cNvPicPr>
            <a:picLocks noChangeAspect="1"/>
          </p:cNvPicPr>
          <p:nvPr/>
        </p:nvPicPr>
        <p:blipFill>
          <a:blip r:embed="rId3"/>
          <a:stretch>
            <a:fillRect/>
          </a:stretch>
        </p:blipFill>
        <p:spPr>
          <a:xfrm>
            <a:off x="75722" y="6412934"/>
            <a:ext cx="473305" cy="396965"/>
          </a:xfrm>
          <a:prstGeom prst="rect">
            <a:avLst/>
          </a:prstGeom>
        </p:spPr>
      </p:pic>
      <p:sp>
        <p:nvSpPr>
          <p:cNvPr id="7" name="Pentagone 6"/>
          <p:cNvSpPr/>
          <p:nvPr/>
        </p:nvSpPr>
        <p:spPr>
          <a:xfrm>
            <a:off x="284729" y="2488709"/>
            <a:ext cx="2847949" cy="1214651"/>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dirty="0">
                <a:solidFill>
                  <a:prstClr val="white"/>
                </a:solidFill>
                <a:latin typeface="Calibri" panose="020F0502020204030204"/>
              </a:rPr>
              <a:t>É</a:t>
            </a:r>
            <a:r>
              <a:rPr kumimoji="0" lang="fr-FR" sz="1400" b="0" i="0" u="none" strike="noStrike" kern="1200" cap="none" spc="0" normalizeH="0" baseline="0" noProof="0" dirty="0">
                <a:ln>
                  <a:noFill/>
                </a:ln>
                <a:solidFill>
                  <a:prstClr val="white"/>
                </a:solidFill>
                <a:effectLst/>
                <a:uLnTx/>
                <a:uFillTx/>
                <a:latin typeface="Calibri" panose="020F0502020204030204"/>
              </a:rPr>
              <a:t>VALUATION INTERNE</a:t>
            </a:r>
          </a:p>
        </p:txBody>
      </p:sp>
      <p:sp>
        <p:nvSpPr>
          <p:cNvPr id="8" name="Chevron 7"/>
          <p:cNvSpPr/>
          <p:nvPr/>
        </p:nvSpPr>
        <p:spPr>
          <a:xfrm>
            <a:off x="2595364" y="2481692"/>
            <a:ext cx="3147181" cy="1214651"/>
          </a:xfrm>
          <a:prstGeom prst="chevr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solidFill>
                  <a:prstClr val="white"/>
                </a:solidFill>
                <a:latin typeface="Calibri" panose="020F0502020204030204"/>
              </a:rPr>
              <a:t>É</a:t>
            </a:r>
            <a:r>
              <a:rPr kumimoji="0" lang="fr-FR" sz="1600" b="0" i="0" u="none" strike="noStrike" kern="1200" cap="none" spc="0" normalizeH="0" baseline="0" noProof="0" dirty="0">
                <a:ln>
                  <a:noFill/>
                </a:ln>
                <a:solidFill>
                  <a:prstClr val="white"/>
                </a:solidFill>
                <a:effectLst/>
                <a:uLnTx/>
                <a:uFillTx/>
                <a:latin typeface="Calibri" panose="020F0502020204030204"/>
              </a:rPr>
              <a:t>VALUATION EXTERNE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ZoneTexte 10"/>
          <p:cNvSpPr txBox="1"/>
          <p:nvPr/>
        </p:nvSpPr>
        <p:spPr>
          <a:xfrm>
            <a:off x="607740" y="2127071"/>
            <a:ext cx="166461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lang="fr-FR" dirty="0">
                <a:solidFill>
                  <a:prstClr val="black"/>
                </a:solidFill>
                <a:latin typeface="Calibri" panose="020F0502020204030204"/>
              </a:rPr>
              <a:t>0</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semaines</a:t>
            </a:r>
          </a:p>
        </p:txBody>
      </p:sp>
      <p:sp>
        <p:nvSpPr>
          <p:cNvPr id="13" name="ZoneTexte 12"/>
          <p:cNvSpPr txBox="1"/>
          <p:nvPr/>
        </p:nvSpPr>
        <p:spPr>
          <a:xfrm>
            <a:off x="489303" y="3686313"/>
            <a:ext cx="2062315"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Consultations des acteurs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Groupes de travail</a:t>
            </a:r>
          </a:p>
        </p:txBody>
      </p:sp>
      <p:sp>
        <p:nvSpPr>
          <p:cNvPr id="14" name="ZoneTexte 13"/>
          <p:cNvSpPr txBox="1"/>
          <p:nvPr/>
        </p:nvSpPr>
        <p:spPr>
          <a:xfrm>
            <a:off x="5234293" y="774873"/>
            <a:ext cx="342071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Tous les 5 ans</a:t>
            </a:r>
            <a:r>
              <a:rPr lang="fr-FR" dirty="0">
                <a:solidFill>
                  <a:prstClr val="black"/>
                </a:solidFill>
                <a:latin typeface="Calibri" panose="020F0502020204030204"/>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black"/>
                </a:solidFill>
                <a:latin typeface="Calibri" panose="020F0502020204030204"/>
              </a:rPr>
              <a:t>Pour rédiger le projet d’école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prstClr val="black"/>
                </a:solidFill>
                <a:latin typeface="Calibri" panose="020F0502020204030204"/>
              </a:rPr>
              <a:t>Un processus à deux temps.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ZoneTexte 17"/>
          <p:cNvSpPr txBox="1"/>
          <p:nvPr/>
        </p:nvSpPr>
        <p:spPr>
          <a:xfrm>
            <a:off x="166256" y="5354252"/>
            <a:ext cx="2385362"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IEN CIRCO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Non consulté,</a:t>
            </a:r>
            <a:r>
              <a:rPr kumimoji="0" lang="fr-FR" sz="1800" b="0" i="0" u="none" strike="noStrike" kern="1200" cap="none" spc="0" normalizeH="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i</a:t>
            </a: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 accompagne </a:t>
            </a:r>
          </a:p>
        </p:txBody>
      </p:sp>
      <p:sp>
        <p:nvSpPr>
          <p:cNvPr id="15" name="ZoneTexte 14"/>
          <p:cNvSpPr txBox="1"/>
          <p:nvPr/>
        </p:nvSpPr>
        <p:spPr>
          <a:xfrm>
            <a:off x="75722" y="4501922"/>
            <a:ext cx="146031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Avis mairie</a:t>
            </a:r>
          </a:p>
        </p:txBody>
      </p:sp>
      <p:cxnSp>
        <p:nvCxnSpPr>
          <p:cNvPr id="17" name="Connecteur droit avec flèche 16"/>
          <p:cNvCxnSpPr/>
          <p:nvPr/>
        </p:nvCxnSpPr>
        <p:spPr>
          <a:xfrm flipH="1" flipV="1">
            <a:off x="341509" y="3768814"/>
            <a:ext cx="285910" cy="7331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9" name="Image 18" descr="File:Attention 256.png - COD Modding &amp; Mapping Wik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84" y="5003642"/>
            <a:ext cx="593683" cy="593683"/>
          </a:xfrm>
          <a:prstGeom prst="rect">
            <a:avLst/>
          </a:prstGeom>
        </p:spPr>
      </p:pic>
      <p:pic>
        <p:nvPicPr>
          <p:cNvPr id="24" name="Imag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2031" y="2504956"/>
            <a:ext cx="1139472" cy="1139472"/>
          </a:xfrm>
          <a:prstGeom prst="rect">
            <a:avLst/>
          </a:prstGeom>
        </p:spPr>
      </p:pic>
      <p:sp>
        <p:nvSpPr>
          <p:cNvPr id="27" name="ZoneTexte 26"/>
          <p:cNvSpPr txBox="1"/>
          <p:nvPr/>
        </p:nvSpPr>
        <p:spPr>
          <a:xfrm>
            <a:off x="2595364" y="5346501"/>
            <a:ext cx="2594897"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defRPr/>
            </a:pPr>
            <a:r>
              <a:rPr lang="fr-FR" dirty="0">
                <a:ln w="0"/>
                <a:solidFill>
                  <a:prstClr val="black"/>
                </a:solidFill>
                <a:effectLst>
                  <a:outerShdw blurRad="38100" dist="19050" dir="2700000" algn="tl" rotWithShape="0">
                    <a:prstClr val="black">
                      <a:alpha val="40000"/>
                    </a:prstClr>
                  </a:outerShdw>
                </a:effectLst>
                <a:latin typeface="Calibri" panose="020F0502020204030204"/>
              </a:rPr>
              <a:t>EVALUATEURS EXT</a:t>
            </a:r>
          </a:p>
          <a:p>
            <a:pPr algn="ctr">
              <a:defRPr/>
            </a:pPr>
            <a:r>
              <a:rPr lang="fr-FR" dirty="0">
                <a:ln w="0"/>
                <a:solidFill>
                  <a:prstClr val="black"/>
                </a:solidFill>
                <a:effectLst>
                  <a:outerShdw blurRad="38100" dist="19050" dir="2700000" algn="tl" rotWithShape="0">
                    <a:prstClr val="black">
                      <a:alpha val="40000"/>
                    </a:prstClr>
                  </a:outerShdw>
                </a:effectLst>
                <a:latin typeface="Calibri" panose="020F0502020204030204"/>
              </a:rPr>
              <a:t>Visite, pré rapport, rapport final</a:t>
            </a:r>
          </a:p>
        </p:txBody>
      </p:sp>
      <p:sp>
        <p:nvSpPr>
          <p:cNvPr id="22" name="ZoneTexte 21"/>
          <p:cNvSpPr txBox="1"/>
          <p:nvPr/>
        </p:nvSpPr>
        <p:spPr>
          <a:xfrm>
            <a:off x="2091336" y="4284000"/>
            <a:ext cx="137127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Rapport interne</a:t>
            </a:r>
          </a:p>
        </p:txBody>
      </p:sp>
      <p:cxnSp>
        <p:nvCxnSpPr>
          <p:cNvPr id="25" name="Connecteur droit avec flèche 24"/>
          <p:cNvCxnSpPr>
            <a:cxnSpLocks/>
            <a:stCxn id="22" idx="0"/>
          </p:cNvCxnSpPr>
          <p:nvPr/>
        </p:nvCxnSpPr>
        <p:spPr>
          <a:xfrm flipV="1">
            <a:off x="2776972" y="3487034"/>
            <a:ext cx="125652" cy="79696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3863021" y="4242296"/>
            <a:ext cx="137127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Visite</a:t>
            </a:r>
          </a:p>
        </p:txBody>
      </p:sp>
      <p:sp>
        <p:nvSpPr>
          <p:cNvPr id="31" name="ZoneTexte 30"/>
          <p:cNvSpPr txBox="1"/>
          <p:nvPr/>
        </p:nvSpPr>
        <p:spPr>
          <a:xfrm>
            <a:off x="4142931" y="3796200"/>
            <a:ext cx="137127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libri" panose="020F0502020204030204"/>
              </a:rPr>
              <a:t>Restitution</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Imag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8285" y="2834544"/>
            <a:ext cx="741976" cy="837396"/>
          </a:xfrm>
          <a:prstGeom prst="rect">
            <a:avLst/>
          </a:prstGeom>
        </p:spPr>
      </p:pic>
      <p:pic>
        <p:nvPicPr>
          <p:cNvPr id="33" name="Imag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06423" y="2989380"/>
            <a:ext cx="562680" cy="608759"/>
          </a:xfrm>
          <a:prstGeom prst="rect">
            <a:avLst/>
          </a:prstGeom>
        </p:spPr>
      </p:pic>
      <p:pic>
        <p:nvPicPr>
          <p:cNvPr id="36" name="Imag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7055" y="2990691"/>
            <a:ext cx="305381" cy="587910"/>
          </a:xfrm>
          <a:prstGeom prst="rect">
            <a:avLst/>
          </a:prstGeom>
        </p:spPr>
      </p:pic>
      <p:sp>
        <p:nvSpPr>
          <p:cNvPr id="37" name="Accolade fermante 36"/>
          <p:cNvSpPr/>
          <p:nvPr/>
        </p:nvSpPr>
        <p:spPr>
          <a:xfrm rot="5400000">
            <a:off x="3887126" y="3233884"/>
            <a:ext cx="85995" cy="108419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38" name="ZoneTexte 37"/>
          <p:cNvSpPr txBox="1"/>
          <p:nvPr/>
        </p:nvSpPr>
        <p:spPr>
          <a:xfrm>
            <a:off x="3237254" y="3807737"/>
            <a:ext cx="137127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Préparation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de la visite</a:t>
            </a:r>
          </a:p>
        </p:txBody>
      </p:sp>
      <p:cxnSp>
        <p:nvCxnSpPr>
          <p:cNvPr id="39" name="Connecteur droit avec flèche 38"/>
          <p:cNvCxnSpPr>
            <a:cxnSpLocks/>
          </p:cNvCxnSpPr>
          <p:nvPr/>
        </p:nvCxnSpPr>
        <p:spPr>
          <a:xfrm flipH="1" flipV="1">
            <a:off x="4067055" y="3487034"/>
            <a:ext cx="369660" cy="7823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906825" y="4113251"/>
            <a:ext cx="137127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Rapport final</a:t>
            </a:r>
          </a:p>
        </p:txBody>
      </p:sp>
      <p:sp>
        <p:nvSpPr>
          <p:cNvPr id="23" name="Chevron 7">
            <a:extLst>
              <a:ext uri="{FF2B5EF4-FFF2-40B4-BE49-F238E27FC236}">
                <a16:creationId xmlns:a16="http://schemas.microsoft.com/office/drawing/2014/main" id="{1573A7AC-38B4-E6D2-2973-51A504B5A429}"/>
              </a:ext>
            </a:extLst>
          </p:cNvPr>
          <p:cNvSpPr/>
          <p:nvPr/>
        </p:nvSpPr>
        <p:spPr>
          <a:xfrm>
            <a:off x="5206943" y="2479169"/>
            <a:ext cx="3147181" cy="1214651"/>
          </a:xfrm>
          <a:prstGeom prst="chevr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solidFill>
                  <a:prstClr val="white"/>
                </a:solidFill>
                <a:latin typeface="Calibri" panose="020F0502020204030204"/>
              </a:rPr>
              <a:t>RÉDACTION DU PROJET D’ÉCOLE</a:t>
            </a:r>
            <a:endParaRPr kumimoji="0" lang="fr-FR" sz="1600" b="0" i="0" u="none" strike="noStrike" kern="1200" cap="none" spc="0" normalizeH="0" baseline="0" noProof="0" dirty="0">
              <a:ln>
                <a:noFill/>
              </a:ln>
              <a:solidFill>
                <a:prstClr val="white"/>
              </a:solidFill>
              <a:effectLst/>
              <a:uLnTx/>
              <a:uFillTx/>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2400"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Imag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448" y="2488709"/>
            <a:ext cx="1197649" cy="1197649"/>
          </a:xfrm>
          <a:prstGeom prst="rect">
            <a:avLst/>
          </a:prstGeom>
        </p:spPr>
      </p:pic>
      <p:cxnSp>
        <p:nvCxnSpPr>
          <p:cNvPr id="35" name="Connecteur droit avec flèche 34"/>
          <p:cNvCxnSpPr/>
          <p:nvPr/>
        </p:nvCxnSpPr>
        <p:spPr>
          <a:xfrm flipV="1">
            <a:off x="5679272" y="3400067"/>
            <a:ext cx="0" cy="7518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CC9AC2EB-C1B7-95A3-F3AA-1D9289B631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55299" y="2492771"/>
            <a:ext cx="1197649" cy="1197649"/>
          </a:xfrm>
          <a:prstGeom prst="rect">
            <a:avLst/>
          </a:prstGeom>
        </p:spPr>
      </p:pic>
      <p:sp>
        <p:nvSpPr>
          <p:cNvPr id="40" name="ZoneTexte 39">
            <a:extLst>
              <a:ext uri="{FF2B5EF4-FFF2-40B4-BE49-F238E27FC236}">
                <a16:creationId xmlns:a16="http://schemas.microsoft.com/office/drawing/2014/main" id="{45406AAB-6D08-78A5-8218-DF4F44478D82}"/>
              </a:ext>
            </a:extLst>
          </p:cNvPr>
          <p:cNvSpPr txBox="1"/>
          <p:nvPr/>
        </p:nvSpPr>
        <p:spPr>
          <a:xfrm>
            <a:off x="7608106" y="4155538"/>
            <a:ext cx="137127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Projet d’école</a:t>
            </a:r>
          </a:p>
        </p:txBody>
      </p:sp>
      <p:cxnSp>
        <p:nvCxnSpPr>
          <p:cNvPr id="41" name="Connecteur droit avec flèche 40">
            <a:extLst>
              <a:ext uri="{FF2B5EF4-FFF2-40B4-BE49-F238E27FC236}">
                <a16:creationId xmlns:a16="http://schemas.microsoft.com/office/drawing/2014/main" id="{D92D361C-9573-2352-4B04-D4695B3FDB1E}"/>
              </a:ext>
            </a:extLst>
          </p:cNvPr>
          <p:cNvCxnSpPr/>
          <p:nvPr/>
        </p:nvCxnSpPr>
        <p:spPr>
          <a:xfrm flipV="1">
            <a:off x="8380553" y="3442354"/>
            <a:ext cx="0" cy="7518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6D3FD201-E701-F47A-7213-41D47EF3E861}"/>
              </a:ext>
            </a:extLst>
          </p:cNvPr>
          <p:cNvSpPr txBox="1"/>
          <p:nvPr/>
        </p:nvSpPr>
        <p:spPr>
          <a:xfrm>
            <a:off x="5234007" y="5346020"/>
            <a:ext cx="3120117" cy="9233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CIRCONSCRIPTION</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ln w="0"/>
                <a:solidFill>
                  <a:prstClr val="black"/>
                </a:solidFill>
                <a:effectLst>
                  <a:outerShdw blurRad="38100" dist="19050" dir="2700000" algn="tl" rotWithShape="0">
                    <a:prstClr val="black">
                      <a:alpha val="40000"/>
                    </a:prstClr>
                  </a:outerShdw>
                </a:effectLst>
                <a:latin typeface="Calibri" panose="020F0502020204030204"/>
              </a:rPr>
              <a:t>Formations et accompagnement</a:t>
            </a:r>
            <a:endParaRPr kumimoji="0" lang="fr-FR"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48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3" grpId="0"/>
      <p:bldP spid="14" grpId="0"/>
      <p:bldP spid="18" grpId="0" animBg="1"/>
      <p:bldP spid="15" grpId="0"/>
      <p:bldP spid="27" grpId="0" animBg="1"/>
      <p:bldP spid="22" grpId="0"/>
      <p:bldP spid="30" grpId="0"/>
      <p:bldP spid="31" grpId="0"/>
      <p:bldP spid="37" grpId="0" animBg="1"/>
      <p:bldP spid="38" grpId="0"/>
      <p:bldP spid="34" grpId="0"/>
      <p:bldP spid="23" grpId="0" animBg="1"/>
      <p:bldP spid="40" grpId="0"/>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9A0F0D59-7FBF-5942-78CB-BD3FFB45823E}"/>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A5B861C-FCAB-DC2F-D008-DEE2AC139BBC}"/>
              </a:ext>
            </a:extLst>
          </p:cNvPr>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8</a:t>
            </a:fld>
            <a:endParaRPr lang="fr-FR" sz="750" b="1" dirty="0">
              <a:solidFill>
                <a:schemeClr val="bg1"/>
              </a:solidFill>
              <a:latin typeface="Arial"/>
            </a:endParaRPr>
          </a:p>
        </p:txBody>
      </p:sp>
      <p:sp>
        <p:nvSpPr>
          <p:cNvPr id="5" name="Rectangle 4">
            <a:extLst>
              <a:ext uri="{FF2B5EF4-FFF2-40B4-BE49-F238E27FC236}">
                <a16:creationId xmlns:a16="http://schemas.microsoft.com/office/drawing/2014/main" id="{7EB22227-7E5B-D670-6D6E-17FF8BF3FB03}"/>
              </a:ext>
            </a:extLst>
          </p:cNvPr>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L’auto-évaluation</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a:extLst>
              <a:ext uri="{FF2B5EF4-FFF2-40B4-BE49-F238E27FC236}">
                <a16:creationId xmlns:a16="http://schemas.microsoft.com/office/drawing/2014/main" id="{2B66382A-B066-3818-B42F-8DB9BBA88451}"/>
              </a:ext>
            </a:extLst>
          </p:cNvPr>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Circonscription Angoulême-EST</a:t>
            </a:r>
          </a:p>
        </p:txBody>
      </p:sp>
      <p:sp>
        <p:nvSpPr>
          <p:cNvPr id="7" name="Espace réservé de la date 2">
            <a:extLst>
              <a:ext uri="{FF2B5EF4-FFF2-40B4-BE49-F238E27FC236}">
                <a16:creationId xmlns:a16="http://schemas.microsoft.com/office/drawing/2014/main" id="{0E936E52-46AD-F225-0FBA-3EB073A2B5CB}"/>
              </a:ext>
            </a:extLst>
          </p:cNvPr>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07/09/2025</a:t>
            </a:fld>
            <a:endParaRPr lang="fr-FR" sz="750" b="1" dirty="0">
              <a:solidFill>
                <a:schemeClr val="bg1"/>
              </a:solidFill>
              <a:latin typeface="Arial"/>
            </a:endParaRPr>
          </a:p>
        </p:txBody>
      </p:sp>
      <p:pic>
        <p:nvPicPr>
          <p:cNvPr id="10" name="Image 9">
            <a:extLst>
              <a:ext uri="{FF2B5EF4-FFF2-40B4-BE49-F238E27FC236}">
                <a16:creationId xmlns:a16="http://schemas.microsoft.com/office/drawing/2014/main" id="{6C17B46F-26EE-CE56-8641-935893E94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124" y="6383547"/>
            <a:ext cx="457201" cy="387097"/>
          </a:xfrm>
          <a:prstGeom prst="rect">
            <a:avLst/>
          </a:prstGeom>
        </p:spPr>
      </p:pic>
    </p:spTree>
    <p:extLst>
      <p:ext uri="{BB962C8B-B14F-4D97-AF65-F5344CB8AC3E}">
        <p14:creationId xmlns:p14="http://schemas.microsoft.com/office/powerpoint/2010/main" val="243718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a:extLst>
            <a:ext uri="{FF2B5EF4-FFF2-40B4-BE49-F238E27FC236}">
              <a16:creationId xmlns:a16="http://schemas.microsoft.com/office/drawing/2014/main" id="{E1C0B79C-5218-C130-3061-9B3611B33351}"/>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4ED2C06-8BCB-4B59-8520-34A702F3AF79}"/>
              </a:ext>
            </a:extLst>
          </p:cNvPr>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9</a:t>
            </a:fld>
            <a:endParaRPr lang="fr-FR" sz="750" b="1" dirty="0">
              <a:solidFill>
                <a:srgbClr val="000000"/>
              </a:solidFill>
              <a:latin typeface="Arial"/>
            </a:endParaRPr>
          </a:p>
        </p:txBody>
      </p:sp>
      <p:sp>
        <p:nvSpPr>
          <p:cNvPr id="3" name="Espace réservé de la date 2">
            <a:extLst>
              <a:ext uri="{FF2B5EF4-FFF2-40B4-BE49-F238E27FC236}">
                <a16:creationId xmlns:a16="http://schemas.microsoft.com/office/drawing/2014/main" id="{3B5886C4-A9DC-39D8-A1B1-19516A9CACDB}"/>
              </a:ext>
            </a:extLst>
          </p:cNvPr>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07/09/2025</a:t>
            </a:fld>
            <a:endParaRPr lang="fr-FR" sz="750" b="1" dirty="0">
              <a:solidFill>
                <a:srgbClr val="000000"/>
              </a:solidFill>
              <a:latin typeface="Arial"/>
            </a:endParaRPr>
          </a:p>
        </p:txBody>
      </p:sp>
      <p:sp>
        <p:nvSpPr>
          <p:cNvPr id="5" name="Espace réservé du texte 22">
            <a:extLst>
              <a:ext uri="{FF2B5EF4-FFF2-40B4-BE49-F238E27FC236}">
                <a16:creationId xmlns:a16="http://schemas.microsoft.com/office/drawing/2014/main" id="{6ED3523E-30BD-8FC7-9135-7E05093B0C19}"/>
              </a:ext>
            </a:extLst>
          </p:cNvPr>
          <p:cNvSpPr txBox="1">
            <a:spLocks/>
          </p:cNvSpPr>
          <p:nvPr/>
        </p:nvSpPr>
        <p:spPr bwMode="gray">
          <a:xfrm>
            <a:off x="3312000" y="180000"/>
            <a:ext cx="5472000" cy="360000"/>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None/>
              <a:tabLst/>
              <a:defRPr/>
            </a:pPr>
            <a:r>
              <a:rPr lang="fr-FR" dirty="0">
                <a:solidFill>
                  <a:srgbClr val="000000"/>
                </a:solidFill>
                <a:latin typeface="Arial"/>
              </a:rPr>
              <a:t>3- Autoévaluation</a:t>
            </a:r>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Espace réservé du pied de page 7">
            <a:extLst>
              <a:ext uri="{FF2B5EF4-FFF2-40B4-BE49-F238E27FC236}">
                <a16:creationId xmlns:a16="http://schemas.microsoft.com/office/drawing/2014/main" id="{0C54971C-F7EB-7F41-EFE3-75EA73074253}"/>
              </a:ext>
            </a:extLst>
          </p:cNvPr>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Circonscription Angoulême-EST</a:t>
            </a:r>
          </a:p>
        </p:txBody>
      </p:sp>
      <p:pic>
        <p:nvPicPr>
          <p:cNvPr id="10" name="Image 9">
            <a:extLst>
              <a:ext uri="{FF2B5EF4-FFF2-40B4-BE49-F238E27FC236}">
                <a16:creationId xmlns:a16="http://schemas.microsoft.com/office/drawing/2014/main" id="{90954128-57B7-AD71-27AD-F26B65328EC6}"/>
              </a:ext>
            </a:extLst>
          </p:cNvPr>
          <p:cNvPicPr>
            <a:picLocks noChangeAspect="1"/>
          </p:cNvPicPr>
          <p:nvPr/>
        </p:nvPicPr>
        <p:blipFill>
          <a:blip r:embed="rId3"/>
          <a:stretch>
            <a:fillRect/>
          </a:stretch>
        </p:blipFill>
        <p:spPr>
          <a:xfrm>
            <a:off x="75722" y="6412934"/>
            <a:ext cx="473305" cy="396965"/>
          </a:xfrm>
          <a:prstGeom prst="rect">
            <a:avLst/>
          </a:prstGeom>
        </p:spPr>
      </p:pic>
      <p:pic>
        <p:nvPicPr>
          <p:cNvPr id="6" name="Image 5"/>
          <p:cNvPicPr>
            <a:picLocks noChangeAspect="1"/>
          </p:cNvPicPr>
          <p:nvPr/>
        </p:nvPicPr>
        <p:blipFill>
          <a:blip r:embed="rId4"/>
          <a:stretch>
            <a:fillRect/>
          </a:stretch>
        </p:blipFill>
        <p:spPr>
          <a:xfrm>
            <a:off x="1321291" y="1740826"/>
            <a:ext cx="6429375" cy="533400"/>
          </a:xfrm>
          <a:prstGeom prst="rect">
            <a:avLst/>
          </a:prstGeom>
        </p:spPr>
      </p:pic>
      <p:pic>
        <p:nvPicPr>
          <p:cNvPr id="7" name="Image 6"/>
          <p:cNvPicPr>
            <a:picLocks noChangeAspect="1"/>
          </p:cNvPicPr>
          <p:nvPr/>
        </p:nvPicPr>
        <p:blipFill>
          <a:blip r:embed="rId5"/>
          <a:stretch>
            <a:fillRect/>
          </a:stretch>
        </p:blipFill>
        <p:spPr>
          <a:xfrm>
            <a:off x="1312195" y="2296742"/>
            <a:ext cx="6419850" cy="361950"/>
          </a:xfrm>
          <a:prstGeom prst="rect">
            <a:avLst/>
          </a:prstGeom>
        </p:spPr>
      </p:pic>
      <p:pic>
        <p:nvPicPr>
          <p:cNvPr id="4" name="Image 3"/>
          <p:cNvPicPr>
            <a:picLocks noChangeAspect="1"/>
          </p:cNvPicPr>
          <p:nvPr/>
        </p:nvPicPr>
        <p:blipFill>
          <a:blip r:embed="rId6"/>
          <a:stretch>
            <a:fillRect/>
          </a:stretch>
        </p:blipFill>
        <p:spPr>
          <a:xfrm>
            <a:off x="1329604" y="2653104"/>
            <a:ext cx="6419850" cy="352425"/>
          </a:xfrm>
          <a:prstGeom prst="rect">
            <a:avLst/>
          </a:prstGeom>
        </p:spPr>
      </p:pic>
      <p:pic>
        <p:nvPicPr>
          <p:cNvPr id="11" name="Image 10"/>
          <p:cNvPicPr>
            <a:picLocks noChangeAspect="1"/>
          </p:cNvPicPr>
          <p:nvPr/>
        </p:nvPicPr>
        <p:blipFill>
          <a:blip r:embed="rId7"/>
          <a:stretch>
            <a:fillRect/>
          </a:stretch>
        </p:blipFill>
        <p:spPr>
          <a:xfrm>
            <a:off x="1334841" y="2980590"/>
            <a:ext cx="6410325" cy="400050"/>
          </a:xfrm>
          <a:prstGeom prst="rect">
            <a:avLst/>
          </a:prstGeom>
        </p:spPr>
      </p:pic>
      <p:pic>
        <p:nvPicPr>
          <p:cNvPr id="12" name="Image 11"/>
          <p:cNvPicPr>
            <a:picLocks noChangeAspect="1"/>
          </p:cNvPicPr>
          <p:nvPr/>
        </p:nvPicPr>
        <p:blipFill>
          <a:blip r:embed="rId8"/>
          <a:stretch>
            <a:fillRect/>
          </a:stretch>
        </p:blipFill>
        <p:spPr>
          <a:xfrm>
            <a:off x="1321291" y="3352104"/>
            <a:ext cx="6429375" cy="409575"/>
          </a:xfrm>
          <a:prstGeom prst="rect">
            <a:avLst/>
          </a:prstGeom>
        </p:spPr>
      </p:pic>
      <p:pic>
        <p:nvPicPr>
          <p:cNvPr id="13" name="Image 12"/>
          <p:cNvPicPr>
            <a:picLocks noChangeAspect="1"/>
          </p:cNvPicPr>
          <p:nvPr/>
        </p:nvPicPr>
        <p:blipFill>
          <a:blip r:embed="rId9"/>
          <a:stretch>
            <a:fillRect/>
          </a:stretch>
        </p:blipFill>
        <p:spPr>
          <a:xfrm>
            <a:off x="1287216" y="3753196"/>
            <a:ext cx="6457950" cy="457200"/>
          </a:xfrm>
          <a:prstGeom prst="rect">
            <a:avLst/>
          </a:prstGeom>
        </p:spPr>
      </p:pic>
      <p:pic>
        <p:nvPicPr>
          <p:cNvPr id="14" name="Image 13"/>
          <p:cNvPicPr>
            <a:picLocks noChangeAspect="1"/>
          </p:cNvPicPr>
          <p:nvPr/>
        </p:nvPicPr>
        <p:blipFill>
          <a:blip r:embed="rId10"/>
          <a:stretch>
            <a:fillRect/>
          </a:stretch>
        </p:blipFill>
        <p:spPr>
          <a:xfrm>
            <a:off x="1308453" y="4202083"/>
            <a:ext cx="6448425" cy="904875"/>
          </a:xfrm>
          <a:prstGeom prst="rect">
            <a:avLst/>
          </a:prstGeom>
        </p:spPr>
      </p:pic>
    </p:spTree>
    <p:extLst>
      <p:ext uri="{BB962C8B-B14F-4D97-AF65-F5344CB8AC3E}">
        <p14:creationId xmlns:p14="http://schemas.microsoft.com/office/powerpoint/2010/main" val="6304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1692</TotalTime>
  <Words>1624</Words>
  <Application>Microsoft Office PowerPoint</Application>
  <PresentationFormat>Affichage à l'écran (4:3)</PresentationFormat>
  <Paragraphs>297</Paragraphs>
  <Slides>45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45</vt:i4>
      </vt:variant>
    </vt:vector>
  </HeadingPairs>
  <TitlesOfParts>
    <vt:vector size="50" baseType="lpstr">
      <vt:lpstr>Arial</vt:lpstr>
      <vt:lpstr>Calibri</vt:lpstr>
      <vt:lpstr>Calibri Light</vt:lpstr>
      <vt:lpstr>Marianne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yde-souza</dc:creator>
  <cp:lastModifiedBy>hporte@ad.in.ac-poitiers.fr</cp:lastModifiedBy>
  <cp:revision>132</cp:revision>
  <cp:lastPrinted>2021-11-25T20:01:38Z</cp:lastPrinted>
  <dcterms:created xsi:type="dcterms:W3CDTF">2020-09-02T14:36:03Z</dcterms:created>
  <dcterms:modified xsi:type="dcterms:W3CDTF">2025-09-07T22:01:03Z</dcterms:modified>
</cp:coreProperties>
</file>