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41" r:id="rId3"/>
    <p:sldId id="257" r:id="rId4"/>
    <p:sldId id="335" r:id="rId5"/>
    <p:sldId id="258" r:id="rId6"/>
    <p:sldId id="296" r:id="rId7"/>
    <p:sldId id="345" r:id="rId8"/>
    <p:sldId id="288" r:id="rId9"/>
    <p:sldId id="313" r:id="rId10"/>
    <p:sldId id="297" r:id="rId11"/>
    <p:sldId id="342" r:id="rId12"/>
    <p:sldId id="343" r:id="rId13"/>
    <p:sldId id="344" r:id="rId14"/>
    <p:sldId id="259" r:id="rId15"/>
    <p:sldId id="337" r:id="rId16"/>
    <p:sldId id="265" r:id="rId17"/>
    <p:sldId id="308" r:id="rId18"/>
    <p:sldId id="346" r:id="rId19"/>
    <p:sldId id="281" r:id="rId20"/>
    <p:sldId id="282" r:id="rId21"/>
    <p:sldId id="283" r:id="rId22"/>
    <p:sldId id="314" r:id="rId23"/>
    <p:sldId id="309" r:id="rId24"/>
    <p:sldId id="340" r:id="rId25"/>
    <p:sldId id="336" r:id="rId26"/>
    <p:sldId id="315" r:id="rId27"/>
    <p:sldId id="305" r:id="rId28"/>
    <p:sldId id="324" r:id="rId29"/>
    <p:sldId id="325" r:id="rId30"/>
    <p:sldId id="326" r:id="rId31"/>
    <p:sldId id="327" r:id="rId32"/>
    <p:sldId id="328" r:id="rId33"/>
    <p:sldId id="329" r:id="rId34"/>
    <p:sldId id="330" r:id="rId35"/>
    <p:sldId id="338" r:id="rId36"/>
    <p:sldId id="260" r:id="rId37"/>
    <p:sldId id="307" r:id="rId38"/>
    <p:sldId id="312" r:id="rId39"/>
    <p:sldId id="317" r:id="rId40"/>
    <p:sldId id="332" r:id="rId41"/>
    <p:sldId id="318" r:id="rId42"/>
    <p:sldId id="347" r:id="rId43"/>
    <p:sldId id="333" r:id="rId44"/>
    <p:sldId id="334"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viot-coster@ad.in.ac-poitiers.fr" initials="mcp" lastIdx="1" clrIdx="0">
    <p:extLst>
      <p:ext uri="{19B8F6BF-5375-455C-9EA6-DF929625EA0E}">
        <p15:presenceInfo xmlns:p15="http://schemas.microsoft.com/office/powerpoint/2012/main" userId="S-1-5-21-1915158440-1091754340-232457400-19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B882"/>
    <a:srgbClr val="54D09E"/>
    <a:srgbClr val="CDACE6"/>
    <a:srgbClr val="B482DA"/>
    <a:srgbClr val="BEE395"/>
    <a:srgbClr val="EA5F50"/>
    <a:srgbClr val="92D050"/>
    <a:srgbClr val="00FF00"/>
    <a:srgbClr val="FFFF8B"/>
    <a:srgbClr val="8D41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EEC6D-5012-4944-9160-EAAC9CE237D4}" type="doc">
      <dgm:prSet loTypeId="urn:microsoft.com/office/officeart/2005/8/layout/process1" loCatId="process" qsTypeId="urn:microsoft.com/office/officeart/2005/8/quickstyle/simple1" qsCatId="simple" csTypeId="urn:microsoft.com/office/officeart/2005/8/colors/colorful5" csCatId="colorful" phldr="1"/>
      <dgm:spPr/>
    </dgm:pt>
    <dgm:pt modelId="{717B0B48-92AB-4D85-8FFB-85AF428CCE7D}">
      <dgm:prSet phldrT="[Texte]" custT="1"/>
      <dgm:spPr>
        <a:noFill/>
        <a:ln w="38100">
          <a:solidFill>
            <a:srgbClr val="32B882"/>
          </a:solidFill>
        </a:ln>
      </dgm:spPr>
      <dgm:t>
        <a:bodyPr/>
        <a:lstStyle/>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Identifier la démarche d’enseignement préconisée dans les programmes, organisée en 3 ou 4 étapes selon les cycles et autour de mots clés : </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Installer des univers de référence</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Rencontrer</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Structurer et catégoriser</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Faire mémoriser</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Réemployer en production autonome</a:t>
          </a:r>
        </a:p>
        <a:p>
          <a:pPr marL="0" lvl="0" algn="ctr" defTabSz="488950">
            <a:lnSpc>
              <a:spcPct val="90000"/>
            </a:lnSpc>
            <a:spcBef>
              <a:spcPct val="0"/>
            </a:spcBef>
            <a:spcAft>
              <a:spcPct val="35000"/>
            </a:spcAft>
            <a:buNone/>
          </a:pPr>
          <a:endParaRPr lang="fr-FR" sz="1100" dirty="0">
            <a:solidFill>
              <a:schemeClr val="tx1"/>
            </a:solidFill>
          </a:endParaRPr>
        </a:p>
      </dgm:t>
    </dgm:pt>
    <dgm:pt modelId="{2FAE1D8A-F0B7-45E6-AE8A-0F95BE490916}" type="parTrans" cxnId="{D46713D7-0970-4869-AE1C-BF32109F9C47}">
      <dgm:prSet/>
      <dgm:spPr/>
      <dgm:t>
        <a:bodyPr/>
        <a:lstStyle/>
        <a:p>
          <a:endParaRPr lang="fr-FR"/>
        </a:p>
      </dgm:t>
    </dgm:pt>
    <dgm:pt modelId="{2BE79BD3-8DEC-41C9-AF86-F9678F3328AE}" type="sibTrans" cxnId="{D46713D7-0970-4869-AE1C-BF32109F9C47}">
      <dgm:prSet/>
      <dgm:spPr>
        <a:solidFill>
          <a:schemeClr val="accent1">
            <a:lumMod val="50000"/>
          </a:schemeClr>
        </a:solidFill>
        <a:ln>
          <a:solidFill>
            <a:schemeClr val="accent1">
              <a:lumMod val="50000"/>
            </a:schemeClr>
          </a:solidFill>
        </a:ln>
      </dgm:spPr>
      <dgm:t>
        <a:bodyPr/>
        <a:lstStyle/>
        <a:p>
          <a:endParaRPr lang="fr-FR"/>
        </a:p>
      </dgm:t>
    </dgm:pt>
    <dgm:pt modelId="{30F081CB-2439-49D8-A963-D91108862261}">
      <dgm:prSet phldrT="[Texte]" custT="1"/>
      <dgm:spPr>
        <a:noFill/>
        <a:ln w="38100">
          <a:solidFill>
            <a:srgbClr val="32B882"/>
          </a:solidFill>
        </a:ln>
      </dgm:spPr>
      <dgm:t>
        <a:bodyPr/>
        <a:lstStyle/>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Consigner les mots et expressions dans des outils (des affichages collectifs aux outils personnels) pour transmission de classe en classe.</a:t>
          </a:r>
        </a:p>
        <a:p>
          <a:pPr lvl="0" algn="l" defTabSz="266700">
            <a:spcBef>
              <a:spcPct val="0"/>
            </a:spcBef>
            <a:spcAft>
              <a:spcPct val="35000"/>
            </a:spcAft>
          </a:pPr>
          <a:endParaRPr lang="fr-FR" sz="2100" dirty="0"/>
        </a:p>
      </dgm:t>
    </dgm:pt>
    <dgm:pt modelId="{46CE3432-0E07-49D9-AA5C-E7256B162411}" type="parTrans" cxnId="{70F24310-A33F-4CF4-B16C-96DE8F55BC67}">
      <dgm:prSet/>
      <dgm:spPr/>
      <dgm:t>
        <a:bodyPr/>
        <a:lstStyle/>
        <a:p>
          <a:endParaRPr lang="fr-FR"/>
        </a:p>
      </dgm:t>
    </dgm:pt>
    <dgm:pt modelId="{0873F4CF-22D9-46B0-90D0-017CED938F5C}" type="sibTrans" cxnId="{70F24310-A33F-4CF4-B16C-96DE8F55BC67}">
      <dgm:prSet/>
      <dgm:spPr/>
      <dgm:t>
        <a:bodyPr/>
        <a:lstStyle/>
        <a:p>
          <a:endParaRPr lang="fr-FR"/>
        </a:p>
      </dgm:t>
    </dgm:pt>
    <dgm:pt modelId="{CBC77938-B054-4109-8D19-522AC6F38B89}">
      <dgm:prSet custT="1"/>
      <dgm:spPr>
        <a:noFill/>
        <a:ln w="38100">
          <a:solidFill>
            <a:srgbClr val="32B882"/>
          </a:solidFill>
        </a:ln>
      </dgm:spPr>
      <dgm:t>
        <a:bodyPr/>
        <a:lstStyle/>
        <a:p>
          <a:pPr marL="285750" indent="-285750" algn="l">
            <a:lnSpc>
              <a:spcPct val="150000"/>
            </a:lnSpc>
            <a:buFont typeface="Arial" panose="020B0604020202020204" pitchFamily="34" charset="0"/>
            <a:buChar char="•"/>
          </a:pPr>
          <a:r>
            <a:rPr lang="fr-FR" sz="1200" dirty="0">
              <a:solidFill>
                <a:schemeClr val="tx1"/>
              </a:solidFill>
            </a:rPr>
            <a:t>Constituer des corpus qui s’enrichissent tout au long des cycles (nombre de corpus et fréquences préconisées).</a:t>
          </a:r>
        </a:p>
        <a:p>
          <a:pPr marL="285750" indent="-285750" algn="l">
            <a:lnSpc>
              <a:spcPct val="150000"/>
            </a:lnSpc>
            <a:buFont typeface="Arial" panose="020B0604020202020204" pitchFamily="34" charset="0"/>
            <a:buChar char="•"/>
          </a:pPr>
          <a:r>
            <a:rPr lang="fr-FR" sz="1200" dirty="0">
              <a:solidFill>
                <a:schemeClr val="tx1"/>
              </a:solidFill>
            </a:rPr>
            <a:t>Amplifier les corpus dans des mises en réseau (sémantiques et morphologiques), par thème, par classe grammaticale, par familles de mots, par analogies morphologiques, mais aussi des expressions ou locutions vers des expressions plus rares.</a:t>
          </a:r>
        </a:p>
        <a:p>
          <a:pPr algn="l"/>
          <a:endParaRPr lang="fr-FR" sz="1100" dirty="0"/>
        </a:p>
      </dgm:t>
    </dgm:pt>
    <dgm:pt modelId="{46DE5E54-08D7-41A0-BEE5-17DAF7C22487}" type="parTrans" cxnId="{7B44E8C0-34A5-44D5-924A-E52631CDEE3F}">
      <dgm:prSet/>
      <dgm:spPr/>
      <dgm:t>
        <a:bodyPr/>
        <a:lstStyle/>
        <a:p>
          <a:endParaRPr lang="fr-FR"/>
        </a:p>
      </dgm:t>
    </dgm:pt>
    <dgm:pt modelId="{B72E0EE5-1709-4F33-9971-5197F2C71563}" type="sibTrans" cxnId="{7B44E8C0-34A5-44D5-924A-E52631CDEE3F}">
      <dgm:prSet/>
      <dgm:spPr>
        <a:solidFill>
          <a:schemeClr val="accent1">
            <a:lumMod val="50000"/>
          </a:schemeClr>
        </a:solidFill>
        <a:ln>
          <a:solidFill>
            <a:schemeClr val="accent1">
              <a:lumMod val="50000"/>
            </a:schemeClr>
          </a:solidFill>
        </a:ln>
      </dgm:spPr>
      <dgm:t>
        <a:bodyPr/>
        <a:lstStyle/>
        <a:p>
          <a:endParaRPr lang="fr-FR"/>
        </a:p>
      </dgm:t>
    </dgm:pt>
    <dgm:pt modelId="{22CA08DF-FBC4-4340-9E20-B4CF0939AE84}" type="pres">
      <dgm:prSet presAssocID="{555EEC6D-5012-4944-9160-EAAC9CE237D4}" presName="Name0" presStyleCnt="0">
        <dgm:presLayoutVars>
          <dgm:dir/>
          <dgm:resizeHandles val="exact"/>
        </dgm:presLayoutVars>
      </dgm:prSet>
      <dgm:spPr/>
    </dgm:pt>
    <dgm:pt modelId="{74E5C163-AB0B-4816-B648-2BDB677ACFE6}" type="pres">
      <dgm:prSet presAssocID="{717B0B48-92AB-4D85-8FFB-85AF428CCE7D}" presName="node" presStyleLbl="node1" presStyleIdx="0" presStyleCnt="3" custScaleX="116523" custScaleY="92933">
        <dgm:presLayoutVars>
          <dgm:bulletEnabled val="1"/>
        </dgm:presLayoutVars>
      </dgm:prSet>
      <dgm:spPr/>
    </dgm:pt>
    <dgm:pt modelId="{213446B9-1565-4F5A-8E47-DD16AAA032F7}" type="pres">
      <dgm:prSet presAssocID="{2BE79BD3-8DEC-41C9-AF86-F9678F3328AE}" presName="sibTrans" presStyleLbl="sibTrans2D1" presStyleIdx="0" presStyleCnt="2" custScaleY="57640" custLinFactNeighborX="-8658"/>
      <dgm:spPr/>
    </dgm:pt>
    <dgm:pt modelId="{F119159D-1753-46F0-9E53-342C11FC72D8}" type="pres">
      <dgm:prSet presAssocID="{2BE79BD3-8DEC-41C9-AF86-F9678F3328AE}" presName="connectorText" presStyleLbl="sibTrans2D1" presStyleIdx="0" presStyleCnt="2"/>
      <dgm:spPr/>
    </dgm:pt>
    <dgm:pt modelId="{74972441-5F10-4316-BCD5-407A6C897189}" type="pres">
      <dgm:prSet presAssocID="{CBC77938-B054-4109-8D19-522AC6F38B89}" presName="node" presStyleLbl="node1" presStyleIdx="1" presStyleCnt="3" custScaleX="137661" custScaleY="111765">
        <dgm:presLayoutVars>
          <dgm:bulletEnabled val="1"/>
        </dgm:presLayoutVars>
      </dgm:prSet>
      <dgm:spPr/>
    </dgm:pt>
    <dgm:pt modelId="{D1B4C49E-1ACC-41EC-A31B-64E64FCA67F3}" type="pres">
      <dgm:prSet presAssocID="{B72E0EE5-1709-4F33-9971-5197F2C71563}" presName="sibTrans" presStyleLbl="sibTrans2D1" presStyleIdx="1" presStyleCnt="2" custScaleY="49880"/>
      <dgm:spPr/>
    </dgm:pt>
    <dgm:pt modelId="{BBFAA8E2-1F11-4CB6-A17E-CED518C88FBB}" type="pres">
      <dgm:prSet presAssocID="{B72E0EE5-1709-4F33-9971-5197F2C71563}" presName="connectorText" presStyleLbl="sibTrans2D1" presStyleIdx="1" presStyleCnt="2"/>
      <dgm:spPr/>
    </dgm:pt>
    <dgm:pt modelId="{92066B84-47F3-460E-A714-DE1DE2E8A720}" type="pres">
      <dgm:prSet presAssocID="{30F081CB-2439-49D8-A963-D91108862261}" presName="node" presStyleLbl="node1" presStyleIdx="2" presStyleCnt="3">
        <dgm:presLayoutVars>
          <dgm:bulletEnabled val="1"/>
        </dgm:presLayoutVars>
      </dgm:prSet>
      <dgm:spPr/>
    </dgm:pt>
  </dgm:ptLst>
  <dgm:cxnLst>
    <dgm:cxn modelId="{84C81305-3140-4856-B3D7-EAE154BE11FE}" type="presOf" srcId="{B72E0EE5-1709-4F33-9971-5197F2C71563}" destId="{D1B4C49E-1ACC-41EC-A31B-64E64FCA67F3}" srcOrd="0" destOrd="0" presId="urn:microsoft.com/office/officeart/2005/8/layout/process1"/>
    <dgm:cxn modelId="{58EAF80B-98A4-4D62-9DB0-08FC12F1761E}" type="presOf" srcId="{CBC77938-B054-4109-8D19-522AC6F38B89}" destId="{74972441-5F10-4316-BCD5-407A6C897189}" srcOrd="0" destOrd="0" presId="urn:microsoft.com/office/officeart/2005/8/layout/process1"/>
    <dgm:cxn modelId="{70F24310-A33F-4CF4-B16C-96DE8F55BC67}" srcId="{555EEC6D-5012-4944-9160-EAAC9CE237D4}" destId="{30F081CB-2439-49D8-A963-D91108862261}" srcOrd="2" destOrd="0" parTransId="{46CE3432-0E07-49D9-AA5C-E7256B162411}" sibTransId="{0873F4CF-22D9-46B0-90D0-017CED938F5C}"/>
    <dgm:cxn modelId="{94F8E16C-6235-4DAC-8DCA-45AEFCAD8594}" type="presOf" srcId="{B72E0EE5-1709-4F33-9971-5197F2C71563}" destId="{BBFAA8E2-1F11-4CB6-A17E-CED518C88FBB}" srcOrd="1" destOrd="0" presId="urn:microsoft.com/office/officeart/2005/8/layout/process1"/>
    <dgm:cxn modelId="{133A787B-1510-46EB-AF17-6D8AE89945A6}" type="presOf" srcId="{2BE79BD3-8DEC-41C9-AF86-F9678F3328AE}" destId="{F119159D-1753-46F0-9E53-342C11FC72D8}" srcOrd="1" destOrd="0" presId="urn:microsoft.com/office/officeart/2005/8/layout/process1"/>
    <dgm:cxn modelId="{E60E0A95-9708-45A4-9BEC-556534BCC5F5}" type="presOf" srcId="{2BE79BD3-8DEC-41C9-AF86-F9678F3328AE}" destId="{213446B9-1565-4F5A-8E47-DD16AAA032F7}" srcOrd="0" destOrd="0" presId="urn:microsoft.com/office/officeart/2005/8/layout/process1"/>
    <dgm:cxn modelId="{DE85FE96-5A67-4D19-A045-302CEB85FA57}" type="presOf" srcId="{555EEC6D-5012-4944-9160-EAAC9CE237D4}" destId="{22CA08DF-FBC4-4340-9E20-B4CF0939AE84}" srcOrd="0" destOrd="0" presId="urn:microsoft.com/office/officeart/2005/8/layout/process1"/>
    <dgm:cxn modelId="{61E0C998-6728-4086-A162-E3A3E3D2EAD7}" type="presOf" srcId="{717B0B48-92AB-4D85-8FFB-85AF428CCE7D}" destId="{74E5C163-AB0B-4816-B648-2BDB677ACFE6}" srcOrd="0" destOrd="0" presId="urn:microsoft.com/office/officeart/2005/8/layout/process1"/>
    <dgm:cxn modelId="{7B44E8C0-34A5-44D5-924A-E52631CDEE3F}" srcId="{555EEC6D-5012-4944-9160-EAAC9CE237D4}" destId="{CBC77938-B054-4109-8D19-522AC6F38B89}" srcOrd="1" destOrd="0" parTransId="{46DE5E54-08D7-41A0-BEE5-17DAF7C22487}" sibTransId="{B72E0EE5-1709-4F33-9971-5197F2C71563}"/>
    <dgm:cxn modelId="{D46713D7-0970-4869-AE1C-BF32109F9C47}" srcId="{555EEC6D-5012-4944-9160-EAAC9CE237D4}" destId="{717B0B48-92AB-4D85-8FFB-85AF428CCE7D}" srcOrd="0" destOrd="0" parTransId="{2FAE1D8A-F0B7-45E6-AE8A-0F95BE490916}" sibTransId="{2BE79BD3-8DEC-41C9-AF86-F9678F3328AE}"/>
    <dgm:cxn modelId="{61DC87DC-5BC6-462A-9E72-78326DCEE46D}" type="presOf" srcId="{30F081CB-2439-49D8-A963-D91108862261}" destId="{92066B84-47F3-460E-A714-DE1DE2E8A720}" srcOrd="0" destOrd="0" presId="urn:microsoft.com/office/officeart/2005/8/layout/process1"/>
    <dgm:cxn modelId="{5A9080CE-57F2-465E-8A57-115800B8934D}" type="presParOf" srcId="{22CA08DF-FBC4-4340-9E20-B4CF0939AE84}" destId="{74E5C163-AB0B-4816-B648-2BDB677ACFE6}" srcOrd="0" destOrd="0" presId="urn:microsoft.com/office/officeart/2005/8/layout/process1"/>
    <dgm:cxn modelId="{AAB37B4D-0DC6-4935-958C-6F705103B938}" type="presParOf" srcId="{22CA08DF-FBC4-4340-9E20-B4CF0939AE84}" destId="{213446B9-1565-4F5A-8E47-DD16AAA032F7}" srcOrd="1" destOrd="0" presId="urn:microsoft.com/office/officeart/2005/8/layout/process1"/>
    <dgm:cxn modelId="{C2D65A5F-393B-4F3D-B7EA-2D68BF05F3E4}" type="presParOf" srcId="{213446B9-1565-4F5A-8E47-DD16AAA032F7}" destId="{F119159D-1753-46F0-9E53-342C11FC72D8}" srcOrd="0" destOrd="0" presId="urn:microsoft.com/office/officeart/2005/8/layout/process1"/>
    <dgm:cxn modelId="{4EF40EF1-ACD1-4A00-9865-853B2440677D}" type="presParOf" srcId="{22CA08DF-FBC4-4340-9E20-B4CF0939AE84}" destId="{74972441-5F10-4316-BCD5-407A6C897189}" srcOrd="2" destOrd="0" presId="urn:microsoft.com/office/officeart/2005/8/layout/process1"/>
    <dgm:cxn modelId="{98171735-FDDD-4D5A-AB96-08C4934C8E8A}" type="presParOf" srcId="{22CA08DF-FBC4-4340-9E20-B4CF0939AE84}" destId="{D1B4C49E-1ACC-41EC-A31B-64E64FCA67F3}" srcOrd="3" destOrd="0" presId="urn:microsoft.com/office/officeart/2005/8/layout/process1"/>
    <dgm:cxn modelId="{7EE10337-A5F8-44B6-9A5B-288A44A6066B}" type="presParOf" srcId="{D1B4C49E-1ACC-41EC-A31B-64E64FCA67F3}" destId="{BBFAA8E2-1F11-4CB6-A17E-CED518C88FBB}" srcOrd="0" destOrd="0" presId="urn:microsoft.com/office/officeart/2005/8/layout/process1"/>
    <dgm:cxn modelId="{2145F136-34D2-4CCF-9762-768BE93564D0}" type="presParOf" srcId="{22CA08DF-FBC4-4340-9E20-B4CF0939AE84}" destId="{92066B84-47F3-460E-A714-DE1DE2E8A72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5C163-AB0B-4816-B648-2BDB677ACFE6}">
      <dsp:nvSpPr>
        <dsp:cNvPr id="0" name=""/>
        <dsp:cNvSpPr/>
      </dsp:nvSpPr>
      <dsp:spPr>
        <a:xfrm>
          <a:off x="7962" y="621033"/>
          <a:ext cx="3097790" cy="2930746"/>
        </a:xfrm>
        <a:prstGeom prst="roundRect">
          <a:avLst>
            <a:gd name="adj" fmla="val 10000"/>
          </a:avLst>
        </a:prstGeom>
        <a:noFill/>
        <a:ln w="38100" cap="flat" cmpd="sng" algn="ctr">
          <a:solidFill>
            <a:srgbClr val="32B8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Identifier la démarche d’enseignement préconisée dans les programmes, organisée en 3 ou 4 étapes selon les cycles et autour de mots clés : </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Installer des univers de référence</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Rencontrer</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Structurer et catégoriser</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Faire mémoriser</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Réemployer en production autonome</a:t>
          </a:r>
        </a:p>
        <a:p>
          <a:pPr marL="0" lvl="0" algn="ctr" defTabSz="488950">
            <a:lnSpc>
              <a:spcPct val="90000"/>
            </a:lnSpc>
            <a:spcBef>
              <a:spcPct val="0"/>
            </a:spcBef>
            <a:spcAft>
              <a:spcPct val="35000"/>
            </a:spcAft>
            <a:buNone/>
          </a:pPr>
          <a:endParaRPr lang="fr-FR" sz="1100" kern="1200" dirty="0">
            <a:solidFill>
              <a:schemeClr val="tx1"/>
            </a:solidFill>
          </a:endParaRPr>
        </a:p>
      </dsp:txBody>
      <dsp:txXfrm>
        <a:off x="93801" y="706872"/>
        <a:ext cx="2926112" cy="2759068"/>
      </dsp:txXfrm>
    </dsp:sp>
    <dsp:sp modelId="{213446B9-1565-4F5A-8E47-DD16AAA032F7}">
      <dsp:nvSpPr>
        <dsp:cNvPr id="0" name=""/>
        <dsp:cNvSpPr/>
      </dsp:nvSpPr>
      <dsp:spPr>
        <a:xfrm>
          <a:off x="3322808" y="1896392"/>
          <a:ext cx="563606" cy="380028"/>
        </a:xfrm>
        <a:prstGeom prst="rightArrow">
          <a:avLst>
            <a:gd name="adj1" fmla="val 60000"/>
            <a:gd name="adj2" fmla="val 50000"/>
          </a:avLst>
        </a:prstGeom>
        <a:solidFill>
          <a:schemeClr val="accent1">
            <a:lumMod val="5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322808" y="1972398"/>
        <a:ext cx="449598" cy="228016"/>
      </dsp:txXfrm>
    </dsp:sp>
    <dsp:sp modelId="{74972441-5F10-4316-BCD5-407A6C897189}">
      <dsp:nvSpPr>
        <dsp:cNvPr id="0" name=""/>
        <dsp:cNvSpPr/>
      </dsp:nvSpPr>
      <dsp:spPr>
        <a:xfrm>
          <a:off x="4169162" y="324089"/>
          <a:ext cx="3659749" cy="3524634"/>
        </a:xfrm>
        <a:prstGeom prst="roundRect">
          <a:avLst>
            <a:gd name="adj" fmla="val 10000"/>
          </a:avLst>
        </a:prstGeom>
        <a:noFill/>
        <a:ln w="38100" cap="flat" cmpd="sng" algn="ctr">
          <a:solidFill>
            <a:srgbClr val="32B8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285750" lvl="0" indent="-285750" algn="l" defTabSz="533400">
            <a:lnSpc>
              <a:spcPct val="150000"/>
            </a:lnSpc>
            <a:spcBef>
              <a:spcPct val="0"/>
            </a:spcBef>
            <a:spcAft>
              <a:spcPct val="35000"/>
            </a:spcAft>
            <a:buFont typeface="Arial" panose="020B0604020202020204" pitchFamily="34" charset="0"/>
            <a:buNone/>
          </a:pPr>
          <a:r>
            <a:rPr lang="fr-FR" sz="1200" kern="1200" dirty="0">
              <a:solidFill>
                <a:schemeClr val="tx1"/>
              </a:solidFill>
            </a:rPr>
            <a:t>Constituer des corpus qui s’enrichissent tout au long des cycles (nombre de corpus et fréquences préconisées).</a:t>
          </a:r>
        </a:p>
        <a:p>
          <a:pPr marL="285750" lvl="0" indent="-285750" algn="l" defTabSz="533400">
            <a:lnSpc>
              <a:spcPct val="150000"/>
            </a:lnSpc>
            <a:spcBef>
              <a:spcPct val="0"/>
            </a:spcBef>
            <a:spcAft>
              <a:spcPct val="35000"/>
            </a:spcAft>
            <a:buFont typeface="Arial" panose="020B0604020202020204" pitchFamily="34" charset="0"/>
            <a:buNone/>
          </a:pPr>
          <a:r>
            <a:rPr lang="fr-FR" sz="1200" kern="1200" dirty="0">
              <a:solidFill>
                <a:schemeClr val="tx1"/>
              </a:solidFill>
            </a:rPr>
            <a:t>Amplifier les corpus dans des mises en réseau (sémantiques et morphologiques), par thème, par classe grammaticale, par familles de mots, par analogies morphologiques, mais aussi des expressions ou locutions vers des expressions plus rares.</a:t>
          </a:r>
        </a:p>
        <a:p>
          <a:pPr lvl="0" algn="l" defTabSz="533400">
            <a:spcBef>
              <a:spcPct val="0"/>
            </a:spcBef>
            <a:spcAft>
              <a:spcPct val="35000"/>
            </a:spcAft>
            <a:buNone/>
          </a:pPr>
          <a:endParaRPr lang="fr-FR" sz="1100" kern="1200" dirty="0"/>
        </a:p>
      </dsp:txBody>
      <dsp:txXfrm>
        <a:off x="4272395" y="427322"/>
        <a:ext cx="3453283" cy="3318168"/>
      </dsp:txXfrm>
    </dsp:sp>
    <dsp:sp modelId="{D1B4C49E-1ACC-41EC-A31B-64E64FCA67F3}">
      <dsp:nvSpPr>
        <dsp:cNvPr id="0" name=""/>
        <dsp:cNvSpPr/>
      </dsp:nvSpPr>
      <dsp:spPr>
        <a:xfrm>
          <a:off x="8094763" y="1921974"/>
          <a:ext cx="563606" cy="328865"/>
        </a:xfrm>
        <a:prstGeom prst="rightArrow">
          <a:avLst>
            <a:gd name="adj1" fmla="val 60000"/>
            <a:gd name="adj2" fmla="val 50000"/>
          </a:avLst>
        </a:prstGeom>
        <a:solidFill>
          <a:schemeClr val="accent1">
            <a:lumMod val="5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8094763" y="1987747"/>
        <a:ext cx="464947" cy="197319"/>
      </dsp:txXfrm>
    </dsp:sp>
    <dsp:sp modelId="{92066B84-47F3-460E-A714-DE1DE2E8A720}">
      <dsp:nvSpPr>
        <dsp:cNvPr id="0" name=""/>
        <dsp:cNvSpPr/>
      </dsp:nvSpPr>
      <dsp:spPr>
        <a:xfrm>
          <a:off x="8892320" y="509600"/>
          <a:ext cx="2658522" cy="3153612"/>
        </a:xfrm>
        <a:prstGeom prst="roundRect">
          <a:avLst>
            <a:gd name="adj" fmla="val 10000"/>
          </a:avLst>
        </a:prstGeom>
        <a:noFill/>
        <a:ln w="38100" cap="flat" cmpd="sng" algn="ctr">
          <a:solidFill>
            <a:srgbClr val="32B8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Consigner les mots et expressions dans des outils (des affichages collectifs aux outils personnels) pour transmission de classe en classe.</a:t>
          </a:r>
        </a:p>
        <a:p>
          <a:pPr lvl="0" algn="l" defTabSz="266700">
            <a:spcBef>
              <a:spcPct val="0"/>
            </a:spcBef>
            <a:spcAft>
              <a:spcPct val="35000"/>
            </a:spcAft>
            <a:buNone/>
          </a:pPr>
          <a:endParaRPr lang="fr-FR" sz="2100" kern="1200" dirty="0"/>
        </a:p>
      </dsp:txBody>
      <dsp:txXfrm>
        <a:off x="8970185" y="587465"/>
        <a:ext cx="2502792" cy="29978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1072A-7B97-45E9-9DEC-D50F96148D7F}" type="datetimeFigureOut">
              <a:rPr lang="fr-FR" smtClean="0"/>
              <a:t>31/03/2025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3D087-1CC3-4431-B546-BDC80434FCBE}" type="slidenum">
              <a:rPr lang="fr-FR" smtClean="0"/>
              <a:t>‹N°›</a:t>
            </a:fld>
            <a:endParaRPr lang="fr-FR"/>
          </a:p>
        </p:txBody>
      </p:sp>
    </p:spTree>
    <p:extLst>
      <p:ext uri="{BB962C8B-B14F-4D97-AF65-F5344CB8AC3E}">
        <p14:creationId xmlns:p14="http://schemas.microsoft.com/office/powerpoint/2010/main" val="291921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67F715-DCE3-4235-9FC0-958DCE7D1D6B}" type="slidenum">
              <a:rPr lang="fr-FR" smtClean="0"/>
              <a:t>20</a:t>
            </a:fld>
            <a:endParaRPr lang="fr-FR"/>
          </a:p>
        </p:txBody>
      </p:sp>
    </p:spTree>
    <p:extLst>
      <p:ext uri="{BB962C8B-B14F-4D97-AF65-F5344CB8AC3E}">
        <p14:creationId xmlns:p14="http://schemas.microsoft.com/office/powerpoint/2010/main" val="310000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67F715-DCE3-4235-9FC0-958DCE7D1D6B}" type="slidenum">
              <a:rPr lang="fr-FR" smtClean="0"/>
              <a:t>31</a:t>
            </a:fld>
            <a:endParaRPr lang="fr-FR"/>
          </a:p>
        </p:txBody>
      </p:sp>
    </p:spTree>
    <p:extLst>
      <p:ext uri="{BB962C8B-B14F-4D97-AF65-F5344CB8AC3E}">
        <p14:creationId xmlns:p14="http://schemas.microsoft.com/office/powerpoint/2010/main" val="310000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B3834-7A1E-4995-820A-034F38B35F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445C33B-4909-4C71-8D7B-B86D15A73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C1178E2-1DF8-4398-BE77-814C9A6E31A5}"/>
              </a:ext>
            </a:extLst>
          </p:cNvPr>
          <p:cNvSpPr>
            <a:spLocks noGrp="1"/>
          </p:cNvSpPr>
          <p:nvPr>
            <p:ph type="dt" sz="half" idx="10"/>
          </p:nvPr>
        </p:nvSpPr>
        <p:spPr/>
        <p:txBody>
          <a:bodyPr/>
          <a:lstStyle/>
          <a:p>
            <a:fld id="{A45B6096-B7AA-4E47-AEC0-851436305B10}" type="datetime1">
              <a:rPr lang="fr-FR" smtClean="0"/>
              <a:t>31/03/2025</a:t>
            </a:fld>
            <a:endParaRPr lang="fr-FR"/>
          </a:p>
        </p:txBody>
      </p:sp>
      <p:sp>
        <p:nvSpPr>
          <p:cNvPr id="5" name="Espace réservé du pied de page 4">
            <a:extLst>
              <a:ext uri="{FF2B5EF4-FFF2-40B4-BE49-F238E27FC236}">
                <a16:creationId xmlns:a16="http://schemas.microsoft.com/office/drawing/2014/main" id="{28A268C7-9214-4DF1-8FAD-3C70F3960F96}"/>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96D23664-BC92-4BBF-BFD6-5DCC3BD5D708}"/>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61140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7C83A-F3A6-49CD-A1CE-3BC352C8C76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BF55BC5-78FF-4785-9D09-CCAC526CCA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98F086-420C-4108-81B4-F6562D3B9F81}"/>
              </a:ext>
            </a:extLst>
          </p:cNvPr>
          <p:cNvSpPr>
            <a:spLocks noGrp="1"/>
          </p:cNvSpPr>
          <p:nvPr>
            <p:ph type="dt" sz="half" idx="10"/>
          </p:nvPr>
        </p:nvSpPr>
        <p:spPr/>
        <p:txBody>
          <a:bodyPr/>
          <a:lstStyle/>
          <a:p>
            <a:fld id="{F37D5382-BD69-463E-AEFD-7B1603287989}" type="datetime1">
              <a:rPr lang="fr-FR" smtClean="0"/>
              <a:t>31/03/2025</a:t>
            </a:fld>
            <a:endParaRPr lang="fr-FR"/>
          </a:p>
        </p:txBody>
      </p:sp>
      <p:sp>
        <p:nvSpPr>
          <p:cNvPr id="5" name="Espace réservé du pied de page 4">
            <a:extLst>
              <a:ext uri="{FF2B5EF4-FFF2-40B4-BE49-F238E27FC236}">
                <a16:creationId xmlns:a16="http://schemas.microsoft.com/office/drawing/2014/main" id="{3E6F71AE-8C3E-4480-8245-09A2F66B3953}"/>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F1420EE1-C24A-4033-96DC-881FFC642289}"/>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22519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8AF656-11F0-4860-AC7B-762A603464A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55CB60-4A04-4ACA-B129-9FE456D40CC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183CE2-0BCD-41A6-8E71-DD68DE1EB706}"/>
              </a:ext>
            </a:extLst>
          </p:cNvPr>
          <p:cNvSpPr>
            <a:spLocks noGrp="1"/>
          </p:cNvSpPr>
          <p:nvPr>
            <p:ph type="dt" sz="half" idx="10"/>
          </p:nvPr>
        </p:nvSpPr>
        <p:spPr/>
        <p:txBody>
          <a:bodyPr/>
          <a:lstStyle/>
          <a:p>
            <a:fld id="{FBD384B4-ACB9-487C-A0FF-D32EF630FA95}" type="datetime1">
              <a:rPr lang="fr-FR" smtClean="0"/>
              <a:t>31/03/2025</a:t>
            </a:fld>
            <a:endParaRPr lang="fr-FR"/>
          </a:p>
        </p:txBody>
      </p:sp>
      <p:sp>
        <p:nvSpPr>
          <p:cNvPr id="5" name="Espace réservé du pied de page 4">
            <a:extLst>
              <a:ext uri="{FF2B5EF4-FFF2-40B4-BE49-F238E27FC236}">
                <a16:creationId xmlns:a16="http://schemas.microsoft.com/office/drawing/2014/main" id="{D0ABE5D3-7DC4-4408-8651-8041E7F35A28}"/>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6D7712AB-1C1B-4043-8899-7AF3DFC520C1}"/>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223677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C4977-21CE-455B-8DA7-25C7A02BCB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A8E83A-FC1E-457A-B512-77E0FA8C0E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6D2648-2A40-4EF0-BBAD-98F1F20D8CE5}"/>
              </a:ext>
            </a:extLst>
          </p:cNvPr>
          <p:cNvSpPr>
            <a:spLocks noGrp="1"/>
          </p:cNvSpPr>
          <p:nvPr>
            <p:ph type="dt" sz="half" idx="10"/>
          </p:nvPr>
        </p:nvSpPr>
        <p:spPr/>
        <p:txBody>
          <a:bodyPr/>
          <a:lstStyle/>
          <a:p>
            <a:fld id="{F8BEEC18-BC9E-4995-9534-A56862059457}" type="datetime1">
              <a:rPr lang="fr-FR" smtClean="0"/>
              <a:t>31/03/2025</a:t>
            </a:fld>
            <a:endParaRPr lang="fr-FR"/>
          </a:p>
        </p:txBody>
      </p:sp>
      <p:sp>
        <p:nvSpPr>
          <p:cNvPr id="5" name="Espace réservé du pied de page 4">
            <a:extLst>
              <a:ext uri="{FF2B5EF4-FFF2-40B4-BE49-F238E27FC236}">
                <a16:creationId xmlns:a16="http://schemas.microsoft.com/office/drawing/2014/main" id="{A73392E6-316F-4F77-B571-64B91BD2DF45}"/>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4154D768-B143-4F2D-BC87-5D1100B6DF57}"/>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129255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F3984-3F38-4EA5-B59B-390341C6F5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F843CB-7473-444E-B5FD-566000384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BFADE3-C56D-4753-ADF6-33BD982C87A8}"/>
              </a:ext>
            </a:extLst>
          </p:cNvPr>
          <p:cNvSpPr>
            <a:spLocks noGrp="1"/>
          </p:cNvSpPr>
          <p:nvPr>
            <p:ph type="dt" sz="half" idx="10"/>
          </p:nvPr>
        </p:nvSpPr>
        <p:spPr/>
        <p:txBody>
          <a:bodyPr/>
          <a:lstStyle/>
          <a:p>
            <a:fld id="{711B923F-060D-4056-9E2F-AD7A7C16864A}" type="datetime1">
              <a:rPr lang="fr-FR" smtClean="0"/>
              <a:t>31/03/2025</a:t>
            </a:fld>
            <a:endParaRPr lang="fr-FR"/>
          </a:p>
        </p:txBody>
      </p:sp>
      <p:sp>
        <p:nvSpPr>
          <p:cNvPr id="5" name="Espace réservé du pied de page 4">
            <a:extLst>
              <a:ext uri="{FF2B5EF4-FFF2-40B4-BE49-F238E27FC236}">
                <a16:creationId xmlns:a16="http://schemas.microsoft.com/office/drawing/2014/main" id="{50966AA7-37C5-4ED0-93DE-E587D4459083}"/>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CE154DF9-12BB-4726-BB1D-4A3913628F0F}"/>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94020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19CBD-DD82-46E6-9B94-145DD215E0B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6A0C1E-0EC9-4D54-B908-D22E7D3FF5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DCF1BC-ED90-4D82-95CE-5161A3A514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86B6475-6031-446C-9958-C41AD00BB1A1}"/>
              </a:ext>
            </a:extLst>
          </p:cNvPr>
          <p:cNvSpPr>
            <a:spLocks noGrp="1"/>
          </p:cNvSpPr>
          <p:nvPr>
            <p:ph type="dt" sz="half" idx="10"/>
          </p:nvPr>
        </p:nvSpPr>
        <p:spPr/>
        <p:txBody>
          <a:bodyPr/>
          <a:lstStyle/>
          <a:p>
            <a:fld id="{7A441A91-21B0-4780-9849-57556B62839C}" type="datetime1">
              <a:rPr lang="fr-FR" smtClean="0"/>
              <a:t>31/03/2025</a:t>
            </a:fld>
            <a:endParaRPr lang="fr-FR"/>
          </a:p>
        </p:txBody>
      </p:sp>
      <p:sp>
        <p:nvSpPr>
          <p:cNvPr id="6" name="Espace réservé du pied de page 5">
            <a:extLst>
              <a:ext uri="{FF2B5EF4-FFF2-40B4-BE49-F238E27FC236}">
                <a16:creationId xmlns:a16="http://schemas.microsoft.com/office/drawing/2014/main" id="{42C2BE79-E10B-477A-A91E-6AF43A5999F9}"/>
              </a:ext>
            </a:extLst>
          </p:cNvPr>
          <p:cNvSpPr>
            <a:spLocks noGrp="1"/>
          </p:cNvSpPr>
          <p:nvPr>
            <p:ph type="ftr" sz="quarter" idx="11"/>
          </p:nvPr>
        </p:nvSpPr>
        <p:spPr/>
        <p:txBody>
          <a:bodyPr/>
          <a:lstStyle/>
          <a:p>
            <a:r>
              <a:rPr lang="fr-FR"/>
              <a:t>Groupe départemental 16</a:t>
            </a:r>
          </a:p>
        </p:txBody>
      </p:sp>
      <p:sp>
        <p:nvSpPr>
          <p:cNvPr id="7" name="Espace réservé du numéro de diapositive 6">
            <a:extLst>
              <a:ext uri="{FF2B5EF4-FFF2-40B4-BE49-F238E27FC236}">
                <a16:creationId xmlns:a16="http://schemas.microsoft.com/office/drawing/2014/main" id="{9E839BCD-4CAE-4425-A38A-A9C089B29A22}"/>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100516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94EA-BB7A-430D-8A73-673D9570150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9D571F7-8499-4A17-B333-81CA9B326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04D2297-46C9-49C6-8557-C38FFFFC353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D56F9B-DD56-43E0-B7D7-D2EF62D2F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44EDACE-1DD6-42CD-B8E6-A3DCB5690C3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1D37A26-929E-4F84-976C-24A79CFB99AB}"/>
              </a:ext>
            </a:extLst>
          </p:cNvPr>
          <p:cNvSpPr>
            <a:spLocks noGrp="1"/>
          </p:cNvSpPr>
          <p:nvPr>
            <p:ph type="dt" sz="half" idx="10"/>
          </p:nvPr>
        </p:nvSpPr>
        <p:spPr/>
        <p:txBody>
          <a:bodyPr/>
          <a:lstStyle/>
          <a:p>
            <a:fld id="{98BABA93-23F2-47A6-AB7F-16F877276D9F}" type="datetime1">
              <a:rPr lang="fr-FR" smtClean="0"/>
              <a:t>31/03/2025</a:t>
            </a:fld>
            <a:endParaRPr lang="fr-FR"/>
          </a:p>
        </p:txBody>
      </p:sp>
      <p:sp>
        <p:nvSpPr>
          <p:cNvPr id="8" name="Espace réservé du pied de page 7">
            <a:extLst>
              <a:ext uri="{FF2B5EF4-FFF2-40B4-BE49-F238E27FC236}">
                <a16:creationId xmlns:a16="http://schemas.microsoft.com/office/drawing/2014/main" id="{2002BF53-D68A-47BF-A1DF-82DC604A4129}"/>
              </a:ext>
            </a:extLst>
          </p:cNvPr>
          <p:cNvSpPr>
            <a:spLocks noGrp="1"/>
          </p:cNvSpPr>
          <p:nvPr>
            <p:ph type="ftr" sz="quarter" idx="11"/>
          </p:nvPr>
        </p:nvSpPr>
        <p:spPr/>
        <p:txBody>
          <a:bodyPr/>
          <a:lstStyle/>
          <a:p>
            <a:r>
              <a:rPr lang="fr-FR"/>
              <a:t>Groupe départemental 16</a:t>
            </a:r>
          </a:p>
        </p:txBody>
      </p:sp>
      <p:sp>
        <p:nvSpPr>
          <p:cNvPr id="9" name="Espace réservé du numéro de diapositive 8">
            <a:extLst>
              <a:ext uri="{FF2B5EF4-FFF2-40B4-BE49-F238E27FC236}">
                <a16:creationId xmlns:a16="http://schemas.microsoft.com/office/drawing/2014/main" id="{5606BBD8-FE77-47E8-9CEC-AD162F3C6087}"/>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79506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9A787-43C0-4A6B-A3B7-34E2D6702E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A8475D-E0C7-44DB-A22B-AB50F8DDD7D8}"/>
              </a:ext>
            </a:extLst>
          </p:cNvPr>
          <p:cNvSpPr>
            <a:spLocks noGrp="1"/>
          </p:cNvSpPr>
          <p:nvPr>
            <p:ph type="dt" sz="half" idx="10"/>
          </p:nvPr>
        </p:nvSpPr>
        <p:spPr/>
        <p:txBody>
          <a:bodyPr/>
          <a:lstStyle/>
          <a:p>
            <a:fld id="{4D04E4B3-1FC4-4A03-9EE3-D7BE42B21A11}" type="datetime1">
              <a:rPr lang="fr-FR" smtClean="0"/>
              <a:t>31/03/2025</a:t>
            </a:fld>
            <a:endParaRPr lang="fr-FR"/>
          </a:p>
        </p:txBody>
      </p:sp>
      <p:sp>
        <p:nvSpPr>
          <p:cNvPr id="4" name="Espace réservé du pied de page 3">
            <a:extLst>
              <a:ext uri="{FF2B5EF4-FFF2-40B4-BE49-F238E27FC236}">
                <a16:creationId xmlns:a16="http://schemas.microsoft.com/office/drawing/2014/main" id="{15BA2B26-6D0F-4D03-B0CD-5053B9E2840B}"/>
              </a:ext>
            </a:extLst>
          </p:cNvPr>
          <p:cNvSpPr>
            <a:spLocks noGrp="1"/>
          </p:cNvSpPr>
          <p:nvPr>
            <p:ph type="ftr" sz="quarter" idx="11"/>
          </p:nvPr>
        </p:nvSpPr>
        <p:spPr/>
        <p:txBody>
          <a:bodyPr/>
          <a:lstStyle/>
          <a:p>
            <a:r>
              <a:rPr lang="fr-FR"/>
              <a:t>Groupe départemental 16</a:t>
            </a:r>
          </a:p>
        </p:txBody>
      </p:sp>
      <p:sp>
        <p:nvSpPr>
          <p:cNvPr id="5" name="Espace réservé du numéro de diapositive 4">
            <a:extLst>
              <a:ext uri="{FF2B5EF4-FFF2-40B4-BE49-F238E27FC236}">
                <a16:creationId xmlns:a16="http://schemas.microsoft.com/office/drawing/2014/main" id="{6E5550BA-4F18-450C-BFB5-4E5B0D79E5E6}"/>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53737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749547-61C2-4971-B9CC-875780FB0990}"/>
              </a:ext>
            </a:extLst>
          </p:cNvPr>
          <p:cNvSpPr>
            <a:spLocks noGrp="1"/>
          </p:cNvSpPr>
          <p:nvPr>
            <p:ph type="dt" sz="half" idx="10"/>
          </p:nvPr>
        </p:nvSpPr>
        <p:spPr/>
        <p:txBody>
          <a:bodyPr/>
          <a:lstStyle/>
          <a:p>
            <a:fld id="{CFA0A298-4440-4183-A716-0DD57DE26FBF}" type="datetime1">
              <a:rPr lang="fr-FR" smtClean="0"/>
              <a:t>31/03/2025</a:t>
            </a:fld>
            <a:endParaRPr lang="fr-FR"/>
          </a:p>
        </p:txBody>
      </p:sp>
      <p:sp>
        <p:nvSpPr>
          <p:cNvPr id="3" name="Espace réservé du pied de page 2">
            <a:extLst>
              <a:ext uri="{FF2B5EF4-FFF2-40B4-BE49-F238E27FC236}">
                <a16:creationId xmlns:a16="http://schemas.microsoft.com/office/drawing/2014/main" id="{5AF29325-E5A4-49F0-B896-43E98CFC6A82}"/>
              </a:ext>
            </a:extLst>
          </p:cNvPr>
          <p:cNvSpPr>
            <a:spLocks noGrp="1"/>
          </p:cNvSpPr>
          <p:nvPr>
            <p:ph type="ftr" sz="quarter" idx="11"/>
          </p:nvPr>
        </p:nvSpPr>
        <p:spPr/>
        <p:txBody>
          <a:bodyPr/>
          <a:lstStyle/>
          <a:p>
            <a:r>
              <a:rPr lang="fr-FR"/>
              <a:t>Groupe départemental 16</a:t>
            </a:r>
          </a:p>
        </p:txBody>
      </p:sp>
      <p:sp>
        <p:nvSpPr>
          <p:cNvPr id="4" name="Espace réservé du numéro de diapositive 3">
            <a:extLst>
              <a:ext uri="{FF2B5EF4-FFF2-40B4-BE49-F238E27FC236}">
                <a16:creationId xmlns:a16="http://schemas.microsoft.com/office/drawing/2014/main" id="{D50FF8C0-B31D-4C46-81A4-57E0D3140720}"/>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163768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F811D-8C57-491D-BF97-1D04A05FC4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1410CD8-EB5D-47FB-99BF-A8B1703C4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65586B-2774-4FF3-BDDD-113447872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D8E9D1-1BAE-4C92-928A-E68DDDC658F6}"/>
              </a:ext>
            </a:extLst>
          </p:cNvPr>
          <p:cNvSpPr>
            <a:spLocks noGrp="1"/>
          </p:cNvSpPr>
          <p:nvPr>
            <p:ph type="dt" sz="half" idx="10"/>
          </p:nvPr>
        </p:nvSpPr>
        <p:spPr/>
        <p:txBody>
          <a:bodyPr/>
          <a:lstStyle/>
          <a:p>
            <a:fld id="{1385E4F0-B1AB-49A2-A69E-EDC60E8FDC8E}" type="datetime1">
              <a:rPr lang="fr-FR" smtClean="0"/>
              <a:t>31/03/2025</a:t>
            </a:fld>
            <a:endParaRPr lang="fr-FR"/>
          </a:p>
        </p:txBody>
      </p:sp>
      <p:sp>
        <p:nvSpPr>
          <p:cNvPr id="6" name="Espace réservé du pied de page 5">
            <a:extLst>
              <a:ext uri="{FF2B5EF4-FFF2-40B4-BE49-F238E27FC236}">
                <a16:creationId xmlns:a16="http://schemas.microsoft.com/office/drawing/2014/main" id="{D6C11E98-2D1B-44B3-8F8E-2F363CE30D8E}"/>
              </a:ext>
            </a:extLst>
          </p:cNvPr>
          <p:cNvSpPr>
            <a:spLocks noGrp="1"/>
          </p:cNvSpPr>
          <p:nvPr>
            <p:ph type="ftr" sz="quarter" idx="11"/>
          </p:nvPr>
        </p:nvSpPr>
        <p:spPr/>
        <p:txBody>
          <a:bodyPr/>
          <a:lstStyle/>
          <a:p>
            <a:r>
              <a:rPr lang="fr-FR"/>
              <a:t>Groupe départemental 16</a:t>
            </a:r>
          </a:p>
        </p:txBody>
      </p:sp>
      <p:sp>
        <p:nvSpPr>
          <p:cNvPr id="7" name="Espace réservé du numéro de diapositive 6">
            <a:extLst>
              <a:ext uri="{FF2B5EF4-FFF2-40B4-BE49-F238E27FC236}">
                <a16:creationId xmlns:a16="http://schemas.microsoft.com/office/drawing/2014/main" id="{EFCC28EC-D3F7-4BF5-8540-CA3E082A36A5}"/>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9083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76E4E-A3C8-49AA-AA02-3FC6A9D73F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4A04419-A447-41AC-A7A0-21482A1BD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D55D659-8CD4-4641-AFDF-9C3F22583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988BD9-7D82-4A0A-A016-C2CA336A41B3}"/>
              </a:ext>
            </a:extLst>
          </p:cNvPr>
          <p:cNvSpPr>
            <a:spLocks noGrp="1"/>
          </p:cNvSpPr>
          <p:nvPr>
            <p:ph type="dt" sz="half" idx="10"/>
          </p:nvPr>
        </p:nvSpPr>
        <p:spPr/>
        <p:txBody>
          <a:bodyPr/>
          <a:lstStyle/>
          <a:p>
            <a:fld id="{D32ABB53-6FA0-45F1-9000-48167E60C9C5}" type="datetime1">
              <a:rPr lang="fr-FR" smtClean="0"/>
              <a:t>31/03/2025</a:t>
            </a:fld>
            <a:endParaRPr lang="fr-FR"/>
          </a:p>
        </p:txBody>
      </p:sp>
      <p:sp>
        <p:nvSpPr>
          <p:cNvPr id="6" name="Espace réservé du pied de page 5">
            <a:extLst>
              <a:ext uri="{FF2B5EF4-FFF2-40B4-BE49-F238E27FC236}">
                <a16:creationId xmlns:a16="http://schemas.microsoft.com/office/drawing/2014/main" id="{21675A9B-BC1F-4CBB-B92B-1E210A85B1EA}"/>
              </a:ext>
            </a:extLst>
          </p:cNvPr>
          <p:cNvSpPr>
            <a:spLocks noGrp="1"/>
          </p:cNvSpPr>
          <p:nvPr>
            <p:ph type="ftr" sz="quarter" idx="11"/>
          </p:nvPr>
        </p:nvSpPr>
        <p:spPr/>
        <p:txBody>
          <a:bodyPr/>
          <a:lstStyle/>
          <a:p>
            <a:r>
              <a:rPr lang="fr-FR"/>
              <a:t>Groupe départemental 16</a:t>
            </a:r>
          </a:p>
        </p:txBody>
      </p:sp>
      <p:sp>
        <p:nvSpPr>
          <p:cNvPr id="7" name="Espace réservé du numéro de diapositive 6">
            <a:extLst>
              <a:ext uri="{FF2B5EF4-FFF2-40B4-BE49-F238E27FC236}">
                <a16:creationId xmlns:a16="http://schemas.microsoft.com/office/drawing/2014/main" id="{3EC81867-6F70-403B-A96C-5FB816C428D5}"/>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57423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43A1810-3535-4F45-A34D-FCD7DA3F4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9BBFA6-A844-4E18-8620-5F7D189EE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5DEEE6-B3A9-4EED-B0E6-85CEF83C1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1C2B3-B7D2-4EB2-B114-E35E7A6DABCB}" type="datetime1">
              <a:rPr lang="fr-FR" smtClean="0"/>
              <a:t>31/03/2025</a:t>
            </a:fld>
            <a:endParaRPr lang="fr-FR"/>
          </a:p>
        </p:txBody>
      </p:sp>
      <p:sp>
        <p:nvSpPr>
          <p:cNvPr id="5" name="Espace réservé du pied de page 4">
            <a:extLst>
              <a:ext uri="{FF2B5EF4-FFF2-40B4-BE49-F238E27FC236}">
                <a16:creationId xmlns:a16="http://schemas.microsoft.com/office/drawing/2014/main" id="{D26C17F1-D91A-4DAA-90CF-B0D97719F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Groupe départemental 16</a:t>
            </a:r>
          </a:p>
        </p:txBody>
      </p:sp>
      <p:sp>
        <p:nvSpPr>
          <p:cNvPr id="6" name="Espace réservé du numéro de diapositive 5">
            <a:extLst>
              <a:ext uri="{FF2B5EF4-FFF2-40B4-BE49-F238E27FC236}">
                <a16:creationId xmlns:a16="http://schemas.microsoft.com/office/drawing/2014/main" id="{DCA37A15-408C-4AAD-9C61-93A6C4007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7C66F-D3F1-407C-BE5E-3450B4F70B1A}" type="slidenum">
              <a:rPr lang="fr-FR" smtClean="0"/>
              <a:t>‹N°›</a:t>
            </a:fld>
            <a:endParaRPr lang="fr-FR"/>
          </a:p>
        </p:txBody>
      </p:sp>
    </p:spTree>
    <p:extLst>
      <p:ext uri="{BB962C8B-B14F-4D97-AF65-F5344CB8AC3E}">
        <p14:creationId xmlns:p14="http://schemas.microsoft.com/office/powerpoint/2010/main" val="296297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uage09.apps.education.fr/index.php/s/5FFAjd4FmkfF8R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uage09.apps.education.fr/index.php/s/5FFAjd4FmkfF8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uage09.apps.education.fr/index.php/s/5FFAjd4FmkfF8RE"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s://nuage09.apps.education.fr/index.php/s/5FFAjd4FmkfF8RE" TargetMode="Externa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hyperlink" Target="https://nuage09.apps.education.fr/index.php/s/5FFAjd4FmkfF8RE"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1D7BC7D-8D60-484F-800A-CB1F86AC5D98}"/>
              </a:ext>
            </a:extLst>
          </p:cNvPr>
          <p:cNvPicPr>
            <a:picLocks noChangeAspect="1"/>
          </p:cNvPicPr>
          <p:nvPr/>
        </p:nvPicPr>
        <p:blipFill>
          <a:blip r:embed="rId2"/>
          <a:stretch>
            <a:fillRect/>
          </a:stretch>
        </p:blipFill>
        <p:spPr>
          <a:xfrm>
            <a:off x="223975" y="147572"/>
            <a:ext cx="3572374" cy="1105054"/>
          </a:xfrm>
          <a:prstGeom prst="rect">
            <a:avLst/>
          </a:prstGeom>
        </p:spPr>
      </p:pic>
      <p:sp>
        <p:nvSpPr>
          <p:cNvPr id="3" name="ZoneTexte 2">
            <a:extLst>
              <a:ext uri="{FF2B5EF4-FFF2-40B4-BE49-F238E27FC236}">
                <a16:creationId xmlns:a16="http://schemas.microsoft.com/office/drawing/2014/main" id="{14B2CF39-38AB-41D9-A62B-2708624597DB}"/>
              </a:ext>
            </a:extLst>
          </p:cNvPr>
          <p:cNvSpPr txBox="1"/>
          <p:nvPr/>
        </p:nvSpPr>
        <p:spPr>
          <a:xfrm>
            <a:off x="533842" y="2314557"/>
            <a:ext cx="11385441" cy="2644250"/>
          </a:xfrm>
          <a:prstGeom prst="rect">
            <a:avLst/>
          </a:prstGeom>
          <a:noFill/>
        </p:spPr>
        <p:txBody>
          <a:bodyPr wrap="square" rtlCol="0">
            <a:spAutoFit/>
          </a:bodyPr>
          <a:lstStyle/>
          <a:p>
            <a:pPr>
              <a:lnSpc>
                <a:spcPct val="150000"/>
              </a:lnSpc>
            </a:pPr>
            <a:r>
              <a:rPr lang="fr-FR" sz="1400" b="1" u="sng" dirty="0">
                <a:solidFill>
                  <a:schemeClr val="bg2">
                    <a:lumMod val="10000"/>
                  </a:schemeClr>
                </a:solidFill>
              </a:rPr>
              <a:t>Temps 1</a:t>
            </a:r>
          </a:p>
          <a:p>
            <a:pPr lvl="1">
              <a:lnSpc>
                <a:spcPct val="150000"/>
              </a:lnSpc>
            </a:pPr>
            <a:r>
              <a:rPr lang="fr-FR" sz="1400" dirty="0">
                <a:solidFill>
                  <a:schemeClr val="bg2">
                    <a:lumMod val="10000"/>
                  </a:schemeClr>
                </a:solidFill>
              </a:rPr>
              <a:t>Diapos 2 à 6 : Les programmes, titres et guides de référence</a:t>
            </a:r>
          </a:p>
          <a:p>
            <a:pPr lvl="1">
              <a:lnSpc>
                <a:spcPct val="150000"/>
              </a:lnSpc>
            </a:pPr>
            <a:r>
              <a:rPr lang="fr-FR" sz="1400" dirty="0">
                <a:solidFill>
                  <a:schemeClr val="bg2">
                    <a:lumMod val="10000"/>
                  </a:schemeClr>
                </a:solidFill>
              </a:rPr>
              <a:t>Diapos 7 à 10 : Des programmes au service du pilotage des écoles</a:t>
            </a:r>
          </a:p>
          <a:p>
            <a:pPr lvl="1">
              <a:lnSpc>
                <a:spcPct val="150000"/>
              </a:lnSpc>
            </a:pPr>
            <a:r>
              <a:rPr lang="fr-FR" sz="1400" dirty="0">
                <a:solidFill>
                  <a:schemeClr val="bg2">
                    <a:lumMod val="10000"/>
                  </a:schemeClr>
                </a:solidFill>
              </a:rPr>
              <a:t>Diapos 11 à 12 :  Des outils pour comprendre les programmes : Vidéos « Regards sur les programmes »</a:t>
            </a:r>
          </a:p>
          <a:p>
            <a:pPr lvl="1">
              <a:lnSpc>
                <a:spcPct val="150000"/>
              </a:lnSpc>
            </a:pPr>
            <a:r>
              <a:rPr lang="fr-FR" sz="1400" dirty="0">
                <a:solidFill>
                  <a:schemeClr val="bg2">
                    <a:lumMod val="10000"/>
                  </a:schemeClr>
                </a:solidFill>
              </a:rPr>
              <a:t>Diapos 13 à 38 : Synthèse des nouveaux programmes en français puis en mathématiques</a:t>
            </a:r>
          </a:p>
          <a:p>
            <a:pPr>
              <a:lnSpc>
                <a:spcPct val="150000"/>
              </a:lnSpc>
            </a:pPr>
            <a:r>
              <a:rPr lang="fr-FR" sz="1400" b="1" u="sng" dirty="0">
                <a:solidFill>
                  <a:schemeClr val="bg2">
                    <a:lumMod val="10000"/>
                  </a:schemeClr>
                </a:solidFill>
              </a:rPr>
              <a:t>Temps 2</a:t>
            </a:r>
          </a:p>
          <a:p>
            <a:pPr lvl="1">
              <a:lnSpc>
                <a:spcPct val="150000"/>
              </a:lnSpc>
            </a:pPr>
            <a:r>
              <a:rPr lang="fr-FR" sz="1400" dirty="0">
                <a:solidFill>
                  <a:schemeClr val="bg2">
                    <a:lumMod val="10000"/>
                  </a:schemeClr>
                </a:solidFill>
              </a:rPr>
              <a:t>Diapos 39 à 43 : Outils à destination des enseignants pour construire des progressions du cycle 1 au cycle 3 en appui sur les nouveaux programmes</a:t>
            </a:r>
          </a:p>
          <a:p>
            <a:pPr>
              <a:lnSpc>
                <a:spcPct val="150000"/>
              </a:lnSpc>
            </a:pPr>
            <a:endParaRPr lang="fr-FR" sz="1400" dirty="0">
              <a:solidFill>
                <a:schemeClr val="bg2">
                  <a:lumMod val="10000"/>
                </a:schemeClr>
              </a:solidFill>
            </a:endParaRPr>
          </a:p>
        </p:txBody>
      </p:sp>
      <p:sp>
        <p:nvSpPr>
          <p:cNvPr id="4" name="ZoneTexte 3">
            <a:extLst>
              <a:ext uri="{FF2B5EF4-FFF2-40B4-BE49-F238E27FC236}">
                <a16:creationId xmlns:a16="http://schemas.microsoft.com/office/drawing/2014/main" id="{333DEF08-315F-4DAB-9AF8-3C8830B8A8FE}"/>
              </a:ext>
            </a:extLst>
          </p:cNvPr>
          <p:cNvSpPr txBox="1"/>
          <p:nvPr/>
        </p:nvSpPr>
        <p:spPr>
          <a:xfrm>
            <a:off x="2010162" y="1252495"/>
            <a:ext cx="8856133" cy="646331"/>
          </a:xfrm>
          <a:prstGeom prst="rect">
            <a:avLst/>
          </a:prstGeom>
          <a:noFill/>
        </p:spPr>
        <p:txBody>
          <a:bodyPr wrap="square" rtlCol="0">
            <a:spAutoFit/>
          </a:bodyPr>
          <a:lstStyle/>
          <a:p>
            <a:r>
              <a:rPr lang="fr-FR" sz="3600" dirty="0">
                <a:solidFill>
                  <a:schemeClr val="bg2">
                    <a:lumMod val="10000"/>
                  </a:schemeClr>
                </a:solidFill>
              </a:rPr>
              <a:t>Présentation des nouveaux programmes</a:t>
            </a:r>
          </a:p>
        </p:txBody>
      </p:sp>
      <p:sp>
        <p:nvSpPr>
          <p:cNvPr id="5" name="Triangle rectangle 4">
            <a:extLst>
              <a:ext uri="{FF2B5EF4-FFF2-40B4-BE49-F238E27FC236}">
                <a16:creationId xmlns:a16="http://schemas.microsoft.com/office/drawing/2014/main" id="{C73E754E-1D8E-43CD-BDA8-296305226AD0}"/>
              </a:ext>
            </a:extLst>
          </p:cNvPr>
          <p:cNvSpPr/>
          <p:nvPr/>
        </p:nvSpPr>
        <p:spPr>
          <a:xfrm rot="5400000">
            <a:off x="8336365" y="5553952"/>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rectangle 5">
            <a:extLst>
              <a:ext uri="{FF2B5EF4-FFF2-40B4-BE49-F238E27FC236}">
                <a16:creationId xmlns:a16="http://schemas.microsoft.com/office/drawing/2014/main" id="{D1150AFA-95CE-4D32-8C26-0111A965C387}"/>
              </a:ext>
            </a:extLst>
          </p:cNvPr>
          <p:cNvSpPr/>
          <p:nvPr/>
        </p:nvSpPr>
        <p:spPr>
          <a:xfrm rot="5400000">
            <a:off x="5646000" y="5553952"/>
            <a:ext cx="900000" cy="900000"/>
          </a:xfrm>
          <a:prstGeom prst="r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61E0358-0859-4426-A686-28AAF93BDF6D}"/>
              </a:ext>
            </a:extLst>
          </p:cNvPr>
          <p:cNvSpPr txBox="1"/>
          <p:nvPr/>
        </p:nvSpPr>
        <p:spPr>
          <a:xfrm>
            <a:off x="6117225" y="5819286"/>
            <a:ext cx="969820" cy="369332"/>
          </a:xfrm>
          <a:prstGeom prst="rect">
            <a:avLst/>
          </a:prstGeom>
          <a:noFill/>
        </p:spPr>
        <p:txBody>
          <a:bodyPr wrap="square" rtlCol="0">
            <a:spAutoFit/>
          </a:bodyPr>
          <a:lstStyle/>
          <a:p>
            <a:r>
              <a:rPr lang="fr-FR" dirty="0">
                <a:solidFill>
                  <a:schemeClr val="bg2">
                    <a:lumMod val="10000"/>
                  </a:schemeClr>
                </a:solidFill>
              </a:rPr>
              <a:t>Français</a:t>
            </a:r>
          </a:p>
        </p:txBody>
      </p:sp>
      <p:sp>
        <p:nvSpPr>
          <p:cNvPr id="8" name="ZoneTexte 7">
            <a:extLst>
              <a:ext uri="{FF2B5EF4-FFF2-40B4-BE49-F238E27FC236}">
                <a16:creationId xmlns:a16="http://schemas.microsoft.com/office/drawing/2014/main" id="{DB562679-B046-4531-A9D7-6068974A3FE4}"/>
              </a:ext>
            </a:extLst>
          </p:cNvPr>
          <p:cNvSpPr txBox="1"/>
          <p:nvPr/>
        </p:nvSpPr>
        <p:spPr>
          <a:xfrm>
            <a:off x="8819076" y="5819286"/>
            <a:ext cx="1760856" cy="369332"/>
          </a:xfrm>
          <a:prstGeom prst="rect">
            <a:avLst/>
          </a:prstGeom>
          <a:noFill/>
        </p:spPr>
        <p:txBody>
          <a:bodyPr wrap="square" rtlCol="0">
            <a:spAutoFit/>
          </a:bodyPr>
          <a:lstStyle/>
          <a:p>
            <a:r>
              <a:rPr lang="fr-FR" dirty="0">
                <a:solidFill>
                  <a:schemeClr val="bg2">
                    <a:lumMod val="10000"/>
                  </a:schemeClr>
                </a:solidFill>
              </a:rPr>
              <a:t>Mathématiques</a:t>
            </a:r>
          </a:p>
        </p:txBody>
      </p:sp>
      <p:sp>
        <p:nvSpPr>
          <p:cNvPr id="9" name="Triangle rectangle 8">
            <a:extLst>
              <a:ext uri="{FF2B5EF4-FFF2-40B4-BE49-F238E27FC236}">
                <a16:creationId xmlns:a16="http://schemas.microsoft.com/office/drawing/2014/main" id="{399002E5-7D2D-4DED-9007-01E6C77ED01E}"/>
              </a:ext>
            </a:extLst>
          </p:cNvPr>
          <p:cNvSpPr/>
          <p:nvPr/>
        </p:nvSpPr>
        <p:spPr>
          <a:xfrm rot="5400000">
            <a:off x="2757685" y="5553952"/>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393039B-83E8-476C-8BAC-3266E61FC16D}"/>
              </a:ext>
            </a:extLst>
          </p:cNvPr>
          <p:cNvSpPr txBox="1"/>
          <p:nvPr/>
        </p:nvSpPr>
        <p:spPr>
          <a:xfrm>
            <a:off x="3208464" y="5819540"/>
            <a:ext cx="1644073" cy="369332"/>
          </a:xfrm>
          <a:prstGeom prst="rect">
            <a:avLst/>
          </a:prstGeom>
          <a:noFill/>
        </p:spPr>
        <p:txBody>
          <a:bodyPr wrap="square" rtlCol="0">
            <a:spAutoFit/>
          </a:bodyPr>
          <a:lstStyle/>
          <a:p>
            <a:r>
              <a:rPr lang="fr-FR" dirty="0">
                <a:solidFill>
                  <a:schemeClr val="bg2">
                    <a:lumMod val="10000"/>
                  </a:schemeClr>
                </a:solidFill>
              </a:rPr>
              <a:t>Généralités</a:t>
            </a:r>
          </a:p>
        </p:txBody>
      </p:sp>
      <p:sp>
        <p:nvSpPr>
          <p:cNvPr id="11" name="Espace réservé du pied de page 10">
            <a:extLst>
              <a:ext uri="{FF2B5EF4-FFF2-40B4-BE49-F238E27FC236}">
                <a16:creationId xmlns:a16="http://schemas.microsoft.com/office/drawing/2014/main" id="{A4489FEE-858E-4411-9F1A-D277A14D83E2}"/>
              </a:ext>
            </a:extLst>
          </p:cNvPr>
          <p:cNvSpPr>
            <a:spLocks noGrp="1"/>
          </p:cNvSpPr>
          <p:nvPr>
            <p:ph type="ftr" sz="quarter" idx="11"/>
          </p:nvPr>
        </p:nvSpPr>
        <p:spPr>
          <a:xfrm>
            <a:off x="4282345" y="6459394"/>
            <a:ext cx="2727309" cy="265334"/>
          </a:xfrm>
        </p:spPr>
        <p:txBody>
          <a:bodyPr/>
          <a:lstStyle/>
          <a:p>
            <a:r>
              <a:rPr lang="fr-FR" sz="1100" dirty="0"/>
              <a:t>Groupe départemental 16</a:t>
            </a:r>
          </a:p>
        </p:txBody>
      </p:sp>
    </p:spTree>
    <p:extLst>
      <p:ext uri="{BB962C8B-B14F-4D97-AF65-F5344CB8AC3E}">
        <p14:creationId xmlns:p14="http://schemas.microsoft.com/office/powerpoint/2010/main" val="42016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3008666-8759-43A7-A3E3-1320D3A7ABAC}"/>
              </a:ext>
            </a:extLst>
          </p:cNvPr>
          <p:cNvSpPr txBox="1"/>
          <p:nvPr/>
        </p:nvSpPr>
        <p:spPr>
          <a:xfrm>
            <a:off x="154153" y="1875265"/>
            <a:ext cx="5193702" cy="880369"/>
          </a:xfrm>
          <a:prstGeom prst="rect">
            <a:avLst/>
          </a:prstGeom>
          <a:noFill/>
        </p:spPr>
        <p:txBody>
          <a:bodyPr wrap="square">
            <a:spAutoFit/>
          </a:bodyPr>
          <a:lstStyle/>
          <a:p>
            <a:pPr>
              <a:lnSpc>
                <a:spcPct val="150000"/>
              </a:lnSpc>
            </a:pPr>
            <a:r>
              <a:rPr lang="fr-FR" dirty="0"/>
              <a:t>Des tableaux de fréquence des temps d’apprentissage ( tous les jours / toutes les semaines / dans l’année)</a:t>
            </a:r>
          </a:p>
        </p:txBody>
      </p:sp>
      <p:pic>
        <p:nvPicPr>
          <p:cNvPr id="7" name="Image 6">
            <a:extLst>
              <a:ext uri="{FF2B5EF4-FFF2-40B4-BE49-F238E27FC236}">
                <a16:creationId xmlns:a16="http://schemas.microsoft.com/office/drawing/2014/main" id="{EA73CEA2-DF33-4FF7-896E-53A76B5F4A9C}"/>
              </a:ext>
            </a:extLst>
          </p:cNvPr>
          <p:cNvPicPr>
            <a:picLocks noChangeAspect="1"/>
          </p:cNvPicPr>
          <p:nvPr/>
        </p:nvPicPr>
        <p:blipFill>
          <a:blip r:embed="rId2"/>
          <a:stretch>
            <a:fillRect/>
          </a:stretch>
        </p:blipFill>
        <p:spPr>
          <a:xfrm>
            <a:off x="5449455" y="886869"/>
            <a:ext cx="6521050" cy="5809662"/>
          </a:xfrm>
          <a:prstGeom prst="rect">
            <a:avLst/>
          </a:prstGeom>
        </p:spPr>
      </p:pic>
      <p:sp>
        <p:nvSpPr>
          <p:cNvPr id="8" name="Flèche : bas 7">
            <a:extLst>
              <a:ext uri="{FF2B5EF4-FFF2-40B4-BE49-F238E27FC236}">
                <a16:creationId xmlns:a16="http://schemas.microsoft.com/office/drawing/2014/main" id="{709A3F7E-F50F-4AF8-AC05-3818BA154348}"/>
              </a:ext>
            </a:extLst>
          </p:cNvPr>
          <p:cNvSpPr/>
          <p:nvPr/>
        </p:nvSpPr>
        <p:spPr>
          <a:xfrm>
            <a:off x="2104613" y="1379723"/>
            <a:ext cx="202223" cy="395654"/>
          </a:xfrm>
          <a:prstGeom prst="downArrow">
            <a:avLst/>
          </a:prstGeom>
          <a:solidFill>
            <a:schemeClr val="accent6"/>
          </a:solidFill>
          <a:ln>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F2845A7-05F5-4C1D-BABE-E0D1374F0B39}"/>
              </a:ext>
            </a:extLst>
          </p:cNvPr>
          <p:cNvSpPr txBox="1"/>
          <p:nvPr/>
        </p:nvSpPr>
        <p:spPr>
          <a:xfrm>
            <a:off x="3130061" y="6434921"/>
            <a:ext cx="2439820" cy="261610"/>
          </a:xfrm>
          <a:prstGeom prst="rect">
            <a:avLst/>
          </a:prstGeom>
          <a:noFill/>
        </p:spPr>
        <p:txBody>
          <a:bodyPr wrap="square" rtlCol="0">
            <a:spAutoFit/>
          </a:bodyPr>
          <a:lstStyle/>
          <a:p>
            <a:r>
              <a:rPr lang="fr-FR" sz="1100" dirty="0"/>
              <a:t>Exemple tiré du programme du cycle 2</a:t>
            </a:r>
          </a:p>
        </p:txBody>
      </p:sp>
      <p:sp>
        <p:nvSpPr>
          <p:cNvPr id="11" name="ZoneTexte 10">
            <a:extLst>
              <a:ext uri="{FF2B5EF4-FFF2-40B4-BE49-F238E27FC236}">
                <a16:creationId xmlns:a16="http://schemas.microsoft.com/office/drawing/2014/main" id="{26FDA3E2-B75D-4AE4-A464-370606F85348}"/>
              </a:ext>
            </a:extLst>
          </p:cNvPr>
          <p:cNvSpPr txBox="1"/>
          <p:nvPr/>
        </p:nvSpPr>
        <p:spPr>
          <a:xfrm>
            <a:off x="729673" y="204801"/>
            <a:ext cx="6752274" cy="584775"/>
          </a:xfrm>
          <a:prstGeom prst="rect">
            <a:avLst/>
          </a:prstGeom>
          <a:solidFill>
            <a:schemeClr val="accent6"/>
          </a:solidFill>
        </p:spPr>
        <p:txBody>
          <a:bodyPr wrap="square" rtlCol="0">
            <a:spAutoFit/>
          </a:bodyPr>
          <a:lstStyle>
            <a:defPPr>
              <a:defRPr lang="fr-FR"/>
            </a:defPPr>
            <a:lvl1pPr>
              <a:defRPr sz="3200">
                <a:solidFill>
                  <a:schemeClr val="bg1"/>
                </a:solidFill>
              </a:defRPr>
            </a:lvl1pPr>
          </a:lstStyle>
          <a:p>
            <a:r>
              <a:rPr lang="fr-FR" dirty="0"/>
              <a:t>Organiser l’emploi du temps des élèves</a:t>
            </a:r>
          </a:p>
        </p:txBody>
      </p:sp>
      <p:sp>
        <p:nvSpPr>
          <p:cNvPr id="2" name="Rectangle 1">
            <a:extLst>
              <a:ext uri="{FF2B5EF4-FFF2-40B4-BE49-F238E27FC236}">
                <a16:creationId xmlns:a16="http://schemas.microsoft.com/office/drawing/2014/main" id="{97775BA2-7339-4B76-A711-83B9DDC02335}"/>
              </a:ext>
            </a:extLst>
          </p:cNvPr>
          <p:cNvSpPr/>
          <p:nvPr/>
        </p:nvSpPr>
        <p:spPr>
          <a:xfrm>
            <a:off x="6365631" y="1081454"/>
            <a:ext cx="5539154" cy="184638"/>
          </a:xfrm>
          <a:prstGeom prst="rect">
            <a:avLst/>
          </a:prstGeom>
          <a:noFill/>
          <a:ln w="38100">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rectangle 9">
            <a:extLst>
              <a:ext uri="{FF2B5EF4-FFF2-40B4-BE49-F238E27FC236}">
                <a16:creationId xmlns:a16="http://schemas.microsoft.com/office/drawing/2014/main" id="{11E130EA-F5A7-4318-A1FF-7028347F2786}"/>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CF368D36-2DBF-4F96-BB10-2CE2A70CE6EF}"/>
              </a:ext>
            </a:extLst>
          </p:cNvPr>
          <p:cNvSpPr>
            <a:spLocks noGrp="1"/>
          </p:cNvSpPr>
          <p:nvPr>
            <p:ph type="ftr" sz="quarter" idx="11"/>
          </p:nvPr>
        </p:nvSpPr>
        <p:spPr/>
        <p:txBody>
          <a:bodyPr/>
          <a:lstStyle/>
          <a:p>
            <a:r>
              <a:rPr lang="fr-FR"/>
              <a:t>Groupe départemental 16</a:t>
            </a:r>
          </a:p>
        </p:txBody>
      </p:sp>
    </p:spTree>
    <p:extLst>
      <p:ext uri="{BB962C8B-B14F-4D97-AF65-F5344CB8AC3E}">
        <p14:creationId xmlns:p14="http://schemas.microsoft.com/office/powerpoint/2010/main" val="218544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000" y="1134602"/>
            <a:ext cx="10515600" cy="1325563"/>
          </a:xfrm>
        </p:spPr>
        <p:txBody>
          <a:bodyPr>
            <a:normAutofit fontScale="90000"/>
          </a:bodyPr>
          <a:lstStyle/>
          <a:p>
            <a:pPr algn="ctr"/>
            <a:r>
              <a:rPr lang="fr-FR" sz="5400" b="1" dirty="0">
                <a:solidFill>
                  <a:srgbClr val="32B882"/>
                </a:solidFill>
              </a:rPr>
              <a:t>Des outils pour comprendre les programmes</a:t>
            </a:r>
          </a:p>
        </p:txBody>
      </p:sp>
      <p:sp>
        <p:nvSpPr>
          <p:cNvPr id="4" name="Espace réservé du pied de page 3"/>
          <p:cNvSpPr>
            <a:spLocks noGrp="1"/>
          </p:cNvSpPr>
          <p:nvPr>
            <p:ph type="ftr" sz="quarter" idx="11"/>
          </p:nvPr>
        </p:nvSpPr>
        <p:spPr/>
        <p:txBody>
          <a:bodyPr/>
          <a:lstStyle/>
          <a:p>
            <a:r>
              <a:rPr lang="fr-FR"/>
              <a:t>Groupe départemental 16</a:t>
            </a:r>
          </a:p>
        </p:txBody>
      </p:sp>
      <p:pic>
        <p:nvPicPr>
          <p:cNvPr id="6" name="Image 5">
            <a:extLst>
              <a:ext uri="{FF2B5EF4-FFF2-40B4-BE49-F238E27FC236}">
                <a16:creationId xmlns:a16="http://schemas.microsoft.com/office/drawing/2014/main" id="{DE561E94-C42E-4927-BC33-64A7697B43B8}"/>
              </a:ext>
            </a:extLst>
          </p:cNvPr>
          <p:cNvPicPr>
            <a:picLocks noChangeAspect="1"/>
          </p:cNvPicPr>
          <p:nvPr/>
        </p:nvPicPr>
        <p:blipFill rotWithShape="1">
          <a:blip r:embed="rId2">
            <a:extLst>
              <a:ext uri="{28A0092B-C50C-407E-A947-70E740481C1C}">
                <a14:useLocalDpi xmlns:a14="http://schemas.microsoft.com/office/drawing/2010/main" val="0"/>
              </a:ext>
            </a:extLst>
          </a:blip>
          <a:srcRect l="68421" t="2407" r="1447" b="52626"/>
          <a:stretch/>
        </p:blipFill>
        <p:spPr>
          <a:xfrm>
            <a:off x="7824536" y="2375234"/>
            <a:ext cx="3673643" cy="2951747"/>
          </a:xfrm>
          <a:prstGeom prst="rect">
            <a:avLst/>
          </a:prstGeom>
        </p:spPr>
      </p:pic>
      <p:sp>
        <p:nvSpPr>
          <p:cNvPr id="9" name="ZoneTexte 8">
            <a:extLst>
              <a:ext uri="{FF2B5EF4-FFF2-40B4-BE49-F238E27FC236}">
                <a16:creationId xmlns:a16="http://schemas.microsoft.com/office/drawing/2014/main" id="{5634EF0A-DAFC-4E82-BC75-62C2903D6291}"/>
              </a:ext>
            </a:extLst>
          </p:cNvPr>
          <p:cNvSpPr txBox="1"/>
          <p:nvPr/>
        </p:nvSpPr>
        <p:spPr>
          <a:xfrm>
            <a:off x="653714" y="3053576"/>
            <a:ext cx="6737685" cy="2352952"/>
          </a:xfrm>
          <a:prstGeom prst="rect">
            <a:avLst/>
          </a:prstGeom>
          <a:noFill/>
        </p:spPr>
        <p:txBody>
          <a:bodyPr wrap="square" rtlCol="0">
            <a:spAutoFit/>
          </a:bodyPr>
          <a:lstStyle/>
          <a:p>
            <a:pPr>
              <a:lnSpc>
                <a:spcPct val="150000"/>
              </a:lnSpc>
            </a:pPr>
            <a:r>
              <a:rPr lang="fr-FR" sz="2000" dirty="0"/>
              <a:t>Liens vers les vidéos « Regards sur les nouveaux programmes »</a:t>
            </a:r>
          </a:p>
          <a:p>
            <a:pPr>
              <a:lnSpc>
                <a:spcPct val="150000"/>
              </a:lnSpc>
            </a:pPr>
            <a:r>
              <a:rPr lang="fr-FR" sz="2000" dirty="0">
                <a:hlinkClick r:id="rId3"/>
              </a:rPr>
              <a:t>J'enseigne au cycle 1 - Français</a:t>
            </a:r>
            <a:endParaRPr lang="fr-FR" sz="2000" dirty="0"/>
          </a:p>
          <a:p>
            <a:pPr>
              <a:lnSpc>
                <a:spcPct val="150000"/>
              </a:lnSpc>
            </a:pPr>
            <a:r>
              <a:rPr lang="fr-FR" sz="2000" dirty="0">
                <a:hlinkClick r:id="rId3"/>
              </a:rPr>
              <a:t>J'enseigne au cycle 1 - Mathématiques</a:t>
            </a:r>
            <a:endParaRPr lang="fr-FR" sz="2000" dirty="0"/>
          </a:p>
          <a:p>
            <a:pPr>
              <a:lnSpc>
                <a:spcPct val="150000"/>
              </a:lnSpc>
            </a:pPr>
            <a:r>
              <a:rPr lang="fr-FR" sz="2000" dirty="0">
                <a:hlinkClick r:id="rId3"/>
              </a:rPr>
              <a:t>J'enseigne au cycle 2 – Français</a:t>
            </a:r>
            <a:endParaRPr lang="fr-FR" sz="2000" dirty="0"/>
          </a:p>
          <a:p>
            <a:pPr>
              <a:lnSpc>
                <a:spcPct val="150000"/>
              </a:lnSpc>
            </a:pPr>
            <a:r>
              <a:rPr lang="fr-FR" sz="2000" dirty="0">
                <a:hlinkClick r:id="rId3"/>
              </a:rPr>
              <a:t>J'enseigne au cycle 2 - Mathématiques</a:t>
            </a:r>
            <a:endParaRPr lang="fr-FR" sz="2000" dirty="0"/>
          </a:p>
        </p:txBody>
      </p:sp>
      <p:sp>
        <p:nvSpPr>
          <p:cNvPr id="10" name="Triangle rectangle 9">
            <a:extLst>
              <a:ext uri="{FF2B5EF4-FFF2-40B4-BE49-F238E27FC236}">
                <a16:creationId xmlns:a16="http://schemas.microsoft.com/office/drawing/2014/main" id="{FA058418-E346-4B6D-B926-E83672E0AE2A}"/>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331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000" y="858140"/>
            <a:ext cx="10515600" cy="1325563"/>
          </a:xfrm>
        </p:spPr>
        <p:txBody>
          <a:bodyPr vert="horz" lIns="91440" tIns="45720" rIns="91440" bIns="45720" rtlCol="0" anchor="ctr">
            <a:normAutofit/>
          </a:bodyPr>
          <a:lstStyle/>
          <a:p>
            <a:r>
              <a:rPr lang="fr-FR" sz="5400" b="1" dirty="0">
                <a:solidFill>
                  <a:srgbClr val="32B882"/>
                </a:solidFill>
              </a:rPr>
              <a:t>Mise en commun </a:t>
            </a:r>
          </a:p>
        </p:txBody>
      </p:sp>
      <p:sp>
        <p:nvSpPr>
          <p:cNvPr id="4" name="Espace réservé du pied de page 3"/>
          <p:cNvSpPr>
            <a:spLocks noGrp="1"/>
          </p:cNvSpPr>
          <p:nvPr>
            <p:ph type="ftr" sz="quarter" idx="11"/>
          </p:nvPr>
        </p:nvSpPr>
        <p:spPr/>
        <p:txBody>
          <a:bodyPr/>
          <a:lstStyle/>
          <a:p>
            <a:r>
              <a:rPr lang="fr-FR"/>
              <a:t>Groupe départemental 16</a:t>
            </a:r>
          </a:p>
        </p:txBody>
      </p:sp>
      <p:sp>
        <p:nvSpPr>
          <p:cNvPr id="5" name="Triangle rectangle 4">
            <a:extLst>
              <a:ext uri="{FF2B5EF4-FFF2-40B4-BE49-F238E27FC236}">
                <a16:creationId xmlns:a16="http://schemas.microsoft.com/office/drawing/2014/main" id="{7B53CF70-2892-4EEF-BA87-F9A56548B9BA}"/>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E5ABD45-8516-4260-896F-90170B966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986" y="2592222"/>
            <a:ext cx="5648027" cy="3600530"/>
          </a:xfrm>
          <a:prstGeom prst="rect">
            <a:avLst/>
          </a:prstGeom>
        </p:spPr>
      </p:pic>
    </p:spTree>
    <p:extLst>
      <p:ext uri="{BB962C8B-B14F-4D97-AF65-F5344CB8AC3E}">
        <p14:creationId xmlns:p14="http://schemas.microsoft.com/office/powerpoint/2010/main" val="59751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endParaRPr lang="fr-FR" sz="6000" dirty="0">
              <a:solidFill>
                <a:srgbClr val="00B050"/>
              </a:solidFill>
            </a:endParaRPr>
          </a:p>
          <a:p>
            <a:pPr marL="0" indent="0" algn="ctr">
              <a:buNone/>
            </a:pPr>
            <a:r>
              <a:rPr lang="fr-FR" sz="6000" dirty="0">
                <a:solidFill>
                  <a:srgbClr val="00B050"/>
                </a:solidFill>
              </a:rPr>
              <a:t>Synthèse des nouveaux programmes</a:t>
            </a:r>
          </a:p>
        </p:txBody>
      </p:sp>
      <p:sp>
        <p:nvSpPr>
          <p:cNvPr id="4" name="Espace réservé du pied de page 3"/>
          <p:cNvSpPr>
            <a:spLocks noGrp="1"/>
          </p:cNvSpPr>
          <p:nvPr>
            <p:ph type="ftr" sz="quarter" idx="11"/>
          </p:nvPr>
        </p:nvSpPr>
        <p:spPr/>
        <p:txBody>
          <a:bodyPr/>
          <a:lstStyle/>
          <a:p>
            <a:r>
              <a:rPr lang="fr-FR"/>
              <a:t>Groupe départemental 16</a:t>
            </a:r>
          </a:p>
        </p:txBody>
      </p:sp>
      <p:sp>
        <p:nvSpPr>
          <p:cNvPr id="5" name="Triangle rectangle 4">
            <a:extLst>
              <a:ext uri="{FF2B5EF4-FFF2-40B4-BE49-F238E27FC236}">
                <a16:creationId xmlns:a16="http://schemas.microsoft.com/office/drawing/2014/main" id="{7F90EEB3-8202-43EE-8F4F-2134ECC2AE35}"/>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939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9B26C46-9F96-4AA3-8E4D-012813A56A4A}"/>
              </a:ext>
            </a:extLst>
          </p:cNvPr>
          <p:cNvSpPr txBox="1"/>
          <p:nvPr/>
        </p:nvSpPr>
        <p:spPr>
          <a:xfrm>
            <a:off x="419108" y="4496583"/>
            <a:ext cx="10158035" cy="461665"/>
          </a:xfrm>
          <a:prstGeom prst="rect">
            <a:avLst/>
          </a:prstGeom>
          <a:noFill/>
        </p:spPr>
        <p:txBody>
          <a:bodyPr wrap="square">
            <a:spAutoFit/>
          </a:bodyPr>
          <a:lstStyle/>
          <a:p>
            <a:r>
              <a:rPr lang="fr-FR" sz="2400" dirty="0">
                <a:solidFill>
                  <a:schemeClr val="accent4">
                    <a:lumMod val="50000"/>
                  </a:schemeClr>
                </a:solidFill>
              </a:rPr>
              <a:t>En cycle 1, les 4 modalités d’apprentissage de la maternelle restent préconisées. </a:t>
            </a:r>
          </a:p>
        </p:txBody>
      </p:sp>
      <p:sp>
        <p:nvSpPr>
          <p:cNvPr id="7" name="Rectangle : coins arrondis 6">
            <a:extLst>
              <a:ext uri="{FF2B5EF4-FFF2-40B4-BE49-F238E27FC236}">
                <a16:creationId xmlns:a16="http://schemas.microsoft.com/office/drawing/2014/main" id="{77911D1F-0440-4209-A09E-23291877136B}"/>
              </a:ext>
            </a:extLst>
          </p:cNvPr>
          <p:cNvSpPr/>
          <p:nvPr/>
        </p:nvSpPr>
        <p:spPr>
          <a:xfrm>
            <a:off x="6322908" y="2831123"/>
            <a:ext cx="2109994" cy="1207157"/>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Inciter à la pratique autonome</a:t>
            </a:r>
          </a:p>
        </p:txBody>
      </p:sp>
      <p:sp>
        <p:nvSpPr>
          <p:cNvPr id="8" name="ZoneTexte 7">
            <a:extLst>
              <a:ext uri="{FF2B5EF4-FFF2-40B4-BE49-F238E27FC236}">
                <a16:creationId xmlns:a16="http://schemas.microsoft.com/office/drawing/2014/main" id="{E14F32E0-9F47-4644-8994-793B4377FA88}"/>
              </a:ext>
            </a:extLst>
          </p:cNvPr>
          <p:cNvSpPr txBox="1"/>
          <p:nvPr/>
        </p:nvSpPr>
        <p:spPr>
          <a:xfrm>
            <a:off x="419108" y="851294"/>
            <a:ext cx="8953489" cy="461665"/>
          </a:xfrm>
          <a:prstGeom prst="rect">
            <a:avLst/>
          </a:prstGeom>
          <a:noFill/>
        </p:spPr>
        <p:txBody>
          <a:bodyPr wrap="square" rtlCol="0">
            <a:spAutoFit/>
          </a:bodyPr>
          <a:lstStyle/>
          <a:p>
            <a:r>
              <a:rPr lang="fr-FR" sz="2400" dirty="0">
                <a:solidFill>
                  <a:schemeClr val="accent6">
                    <a:lumMod val="75000"/>
                  </a:schemeClr>
                </a:solidFill>
              </a:rPr>
              <a:t>Pour les 3 cycles, un enseignement explicite et structuré est réaffirmé.</a:t>
            </a:r>
          </a:p>
        </p:txBody>
      </p:sp>
      <p:sp>
        <p:nvSpPr>
          <p:cNvPr id="11" name="Rectangle : coins arrondis 10">
            <a:extLst>
              <a:ext uri="{FF2B5EF4-FFF2-40B4-BE49-F238E27FC236}">
                <a16:creationId xmlns:a16="http://schemas.microsoft.com/office/drawing/2014/main" id="{DEFF3BF6-8F47-43E6-BEFB-85166A6C2384}"/>
              </a:ext>
            </a:extLst>
          </p:cNvPr>
          <p:cNvSpPr/>
          <p:nvPr/>
        </p:nvSpPr>
        <p:spPr>
          <a:xfrm>
            <a:off x="3266126" y="5131578"/>
            <a:ext cx="2232000"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La résolution de problèmes</a:t>
            </a:r>
          </a:p>
        </p:txBody>
      </p:sp>
      <p:sp>
        <p:nvSpPr>
          <p:cNvPr id="12" name="Rectangle : coins arrondis 11">
            <a:extLst>
              <a:ext uri="{FF2B5EF4-FFF2-40B4-BE49-F238E27FC236}">
                <a16:creationId xmlns:a16="http://schemas.microsoft.com/office/drawing/2014/main" id="{8DAB5178-30D2-46A6-890A-E8E90537C78A}"/>
              </a:ext>
            </a:extLst>
          </p:cNvPr>
          <p:cNvSpPr/>
          <p:nvPr/>
        </p:nvSpPr>
        <p:spPr>
          <a:xfrm>
            <a:off x="6049110" y="5131578"/>
            <a:ext cx="2232000"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tx1"/>
                </a:solidFill>
              </a:rPr>
              <a:t>L’entrainement</a:t>
            </a:r>
          </a:p>
        </p:txBody>
      </p:sp>
      <p:sp>
        <p:nvSpPr>
          <p:cNvPr id="13" name="Rectangle : coins arrondis 12">
            <a:extLst>
              <a:ext uri="{FF2B5EF4-FFF2-40B4-BE49-F238E27FC236}">
                <a16:creationId xmlns:a16="http://schemas.microsoft.com/office/drawing/2014/main" id="{8689672C-AF40-4534-83ED-DE4297D73B51}"/>
              </a:ext>
            </a:extLst>
          </p:cNvPr>
          <p:cNvSpPr/>
          <p:nvPr/>
        </p:nvSpPr>
        <p:spPr>
          <a:xfrm>
            <a:off x="8832094" y="5131578"/>
            <a:ext cx="2232000"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tx1"/>
                </a:solidFill>
              </a:rPr>
              <a:t>La mémorisation</a:t>
            </a:r>
          </a:p>
        </p:txBody>
      </p:sp>
      <p:sp>
        <p:nvSpPr>
          <p:cNvPr id="14" name="Rectangle : coins arrondis 13">
            <a:extLst>
              <a:ext uri="{FF2B5EF4-FFF2-40B4-BE49-F238E27FC236}">
                <a16:creationId xmlns:a16="http://schemas.microsoft.com/office/drawing/2014/main" id="{FBA8C1A2-18B5-42E0-BEB8-5CDF45FB4B0B}"/>
              </a:ext>
            </a:extLst>
          </p:cNvPr>
          <p:cNvSpPr/>
          <p:nvPr/>
        </p:nvSpPr>
        <p:spPr>
          <a:xfrm>
            <a:off x="1008801" y="1411427"/>
            <a:ext cx="1896295" cy="1125564"/>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Pratiquer un guidage fort</a:t>
            </a:r>
          </a:p>
        </p:txBody>
      </p:sp>
      <p:sp>
        <p:nvSpPr>
          <p:cNvPr id="16" name="Rectangle : coins arrondis 15">
            <a:extLst>
              <a:ext uri="{FF2B5EF4-FFF2-40B4-BE49-F238E27FC236}">
                <a16:creationId xmlns:a16="http://schemas.microsoft.com/office/drawing/2014/main" id="{A7616EC7-BB0D-46A0-B28F-6577311E568C}"/>
              </a:ext>
            </a:extLst>
          </p:cNvPr>
          <p:cNvSpPr/>
          <p:nvPr/>
        </p:nvSpPr>
        <p:spPr>
          <a:xfrm>
            <a:off x="2398654" y="2866292"/>
            <a:ext cx="2701645" cy="1207156"/>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Vérifier la compréhension des élèves</a:t>
            </a:r>
          </a:p>
        </p:txBody>
      </p:sp>
      <p:sp>
        <p:nvSpPr>
          <p:cNvPr id="18" name="Rectangle : coins arrondis 17">
            <a:extLst>
              <a:ext uri="{FF2B5EF4-FFF2-40B4-BE49-F238E27FC236}">
                <a16:creationId xmlns:a16="http://schemas.microsoft.com/office/drawing/2014/main" id="{50F40E62-F95F-486E-8765-5B8ABCA4EA3D}"/>
              </a:ext>
            </a:extLst>
          </p:cNvPr>
          <p:cNvSpPr/>
          <p:nvPr/>
        </p:nvSpPr>
        <p:spPr>
          <a:xfrm>
            <a:off x="4549979" y="1411428"/>
            <a:ext cx="1896295" cy="1125563"/>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Structurer la mémorisation</a:t>
            </a:r>
          </a:p>
        </p:txBody>
      </p:sp>
      <p:sp>
        <p:nvSpPr>
          <p:cNvPr id="19" name="Rectangle : coins arrondis 18">
            <a:extLst>
              <a:ext uri="{FF2B5EF4-FFF2-40B4-BE49-F238E27FC236}">
                <a16:creationId xmlns:a16="http://schemas.microsoft.com/office/drawing/2014/main" id="{EDECBEED-086D-4AA0-865D-B2B697991673}"/>
              </a:ext>
            </a:extLst>
          </p:cNvPr>
          <p:cNvSpPr/>
          <p:nvPr/>
        </p:nvSpPr>
        <p:spPr>
          <a:xfrm>
            <a:off x="854014" y="5131577"/>
            <a:ext cx="1861128"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tx1"/>
                </a:solidFill>
              </a:rPr>
              <a:t>Le jeu</a:t>
            </a:r>
          </a:p>
        </p:txBody>
      </p:sp>
      <p:sp>
        <p:nvSpPr>
          <p:cNvPr id="20" name="Rectangle : coins arrondis 19">
            <a:extLst>
              <a:ext uri="{FF2B5EF4-FFF2-40B4-BE49-F238E27FC236}">
                <a16:creationId xmlns:a16="http://schemas.microsoft.com/office/drawing/2014/main" id="{91DAADF4-28F6-4AC1-A6EE-09D2D3009023}"/>
              </a:ext>
            </a:extLst>
          </p:cNvPr>
          <p:cNvSpPr/>
          <p:nvPr/>
        </p:nvSpPr>
        <p:spPr>
          <a:xfrm>
            <a:off x="8091157" y="1385145"/>
            <a:ext cx="2743187" cy="115184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Favoriser la métacognition et l’autorégulation</a:t>
            </a:r>
          </a:p>
        </p:txBody>
      </p:sp>
      <p:sp>
        <p:nvSpPr>
          <p:cNvPr id="15" name="Triangle rectangle 14">
            <a:extLst>
              <a:ext uri="{FF2B5EF4-FFF2-40B4-BE49-F238E27FC236}">
                <a16:creationId xmlns:a16="http://schemas.microsoft.com/office/drawing/2014/main" id="{B6B827F2-34AC-4115-8C4E-3E3178F9531C}"/>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72F0C87D-A170-493A-BDBF-AB635FB0CCD1}"/>
              </a:ext>
            </a:extLst>
          </p:cNvPr>
          <p:cNvSpPr>
            <a:spLocks noGrp="1"/>
          </p:cNvSpPr>
          <p:nvPr>
            <p:ph type="ftr" sz="quarter" idx="11"/>
          </p:nvPr>
        </p:nvSpPr>
        <p:spPr>
          <a:xfrm>
            <a:off x="1944565" y="6535906"/>
            <a:ext cx="8302869" cy="264258"/>
          </a:xfrm>
        </p:spPr>
        <p:txBody>
          <a:bodyPr vert="horz" lIns="91440" tIns="45720" rIns="91440" bIns="45720" rtlCol="0" anchor="ctr"/>
          <a:lstStyle/>
          <a:p>
            <a:r>
              <a:rPr lang="fr-FR" sz="1050"/>
              <a:t>Groupe départemental 16</a:t>
            </a:r>
            <a:endParaRPr lang="fr-FR" sz="1050" dirty="0"/>
          </a:p>
        </p:txBody>
      </p:sp>
      <p:sp>
        <p:nvSpPr>
          <p:cNvPr id="3" name="Ellipse 2">
            <a:extLst>
              <a:ext uri="{FF2B5EF4-FFF2-40B4-BE49-F238E27FC236}">
                <a16:creationId xmlns:a16="http://schemas.microsoft.com/office/drawing/2014/main" id="{59AD44FB-5850-4BD4-AF61-D1BD3A7CA8FE}"/>
              </a:ext>
            </a:extLst>
          </p:cNvPr>
          <p:cNvSpPr/>
          <p:nvPr/>
        </p:nvSpPr>
        <p:spPr>
          <a:xfrm>
            <a:off x="8832094" y="2954667"/>
            <a:ext cx="2934082" cy="1207156"/>
          </a:xfrm>
          <a:prstGeom prst="ellipse">
            <a:avLst/>
          </a:prstGeom>
          <a:ln w="28575">
            <a:solidFill>
              <a:srgbClr val="BEE395"/>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fr-FR" sz="1600" dirty="0">
                <a:solidFill>
                  <a:schemeClr val="accent6">
                    <a:lumMod val="50000"/>
                  </a:schemeClr>
                </a:solidFill>
                <a:hlinkClick r:id="rId2"/>
              </a:rPr>
              <a:t>Lien vers le livret « Enseignement explicite » de l’Académie de Paris</a:t>
            </a:r>
            <a:endParaRPr lang="fr-FR" sz="1600" dirty="0">
              <a:solidFill>
                <a:schemeClr val="accent6">
                  <a:lumMod val="50000"/>
                </a:schemeClr>
              </a:solidFill>
            </a:endParaRPr>
          </a:p>
        </p:txBody>
      </p:sp>
    </p:spTree>
    <p:extLst>
      <p:ext uri="{BB962C8B-B14F-4D97-AF65-F5344CB8AC3E}">
        <p14:creationId xmlns:p14="http://schemas.microsoft.com/office/powerpoint/2010/main" val="259068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4B2C602-E1B9-4088-B32A-CF9ABB0E3F24}"/>
              </a:ext>
            </a:extLst>
          </p:cNvPr>
          <p:cNvSpPr>
            <a:spLocks noGrp="1"/>
          </p:cNvSpPr>
          <p:nvPr>
            <p:ph type="ftr" sz="quarter" idx="11"/>
          </p:nvPr>
        </p:nvSpPr>
        <p:spPr/>
        <p:txBody>
          <a:bodyPr/>
          <a:lstStyle/>
          <a:p>
            <a:r>
              <a:rPr lang="fr-FR"/>
              <a:t>Groupe départemental 16</a:t>
            </a:r>
          </a:p>
        </p:txBody>
      </p:sp>
      <p:sp>
        <p:nvSpPr>
          <p:cNvPr id="5" name="Titre 1">
            <a:extLst>
              <a:ext uri="{FF2B5EF4-FFF2-40B4-BE49-F238E27FC236}">
                <a16:creationId xmlns:a16="http://schemas.microsoft.com/office/drawing/2014/main" id="{E3A89F67-0A4B-44FB-93FB-584827452B5E}"/>
              </a:ext>
            </a:extLst>
          </p:cNvPr>
          <p:cNvSpPr txBox="1">
            <a:spLocks/>
          </p:cNvSpPr>
          <p:nvPr/>
        </p:nvSpPr>
        <p:spPr>
          <a:xfrm>
            <a:off x="1461564" y="2626635"/>
            <a:ext cx="9268871" cy="733171"/>
          </a:xfrm>
          <a:prstGeom prst="rect">
            <a:avLst/>
          </a:prstGeom>
          <a:solidFill>
            <a:schemeClr val="bg1"/>
          </a:solidFill>
          <a:ln w="28575">
            <a:noFill/>
          </a:ln>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a:solidFill>
                  <a:schemeClr val="accent5">
                    <a:lumMod val="75000"/>
                  </a:schemeClr>
                </a:solidFill>
              </a:rPr>
              <a:t>Des points spécifiques en français</a:t>
            </a:r>
          </a:p>
        </p:txBody>
      </p:sp>
      <p:sp>
        <p:nvSpPr>
          <p:cNvPr id="6" name="Triangle rectangle 5">
            <a:extLst>
              <a:ext uri="{FF2B5EF4-FFF2-40B4-BE49-F238E27FC236}">
                <a16:creationId xmlns:a16="http://schemas.microsoft.com/office/drawing/2014/main" id="{BE6B6C77-14F1-43A4-84D8-DF79405C72C4}"/>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598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1856C9D6-C40A-479A-B5BA-1678566EB9A2}"/>
              </a:ext>
            </a:extLst>
          </p:cNvPr>
          <p:cNvSpPr/>
          <p:nvPr/>
        </p:nvSpPr>
        <p:spPr>
          <a:xfrm>
            <a:off x="618031" y="450653"/>
            <a:ext cx="7777018" cy="1491748"/>
          </a:xfrm>
          <a:prstGeom prst="roundRect">
            <a:avLst/>
          </a:prstGeom>
          <a:noFill/>
          <a:ln w="25400" cmpd="thickThin">
            <a:solidFill>
              <a:schemeClr val="accent1">
                <a:lumMod val="60000"/>
                <a:lumOff val="40000"/>
              </a:schemeClr>
            </a:solidFill>
            <a:extLst>
              <a:ext uri="{C807C97D-BFC1-408E-A445-0C87EB9F89A2}">
                <ask:lineSketchStyleProps xmlns:ask="http://schemas.microsoft.com/office/drawing/2018/sketchyshapes" sd="1219033472">
                  <a:custGeom>
                    <a:avLst/>
                    <a:gdLst>
                      <a:gd name="connsiteX0" fmla="*/ 0 w 7777018"/>
                      <a:gd name="connsiteY0" fmla="*/ 187653 h 1125896"/>
                      <a:gd name="connsiteX1" fmla="*/ 187653 w 7777018"/>
                      <a:gd name="connsiteY1" fmla="*/ 0 h 1125896"/>
                      <a:gd name="connsiteX2" fmla="*/ 7589365 w 7777018"/>
                      <a:gd name="connsiteY2" fmla="*/ 0 h 1125896"/>
                      <a:gd name="connsiteX3" fmla="*/ 7777018 w 7777018"/>
                      <a:gd name="connsiteY3" fmla="*/ 187653 h 1125896"/>
                      <a:gd name="connsiteX4" fmla="*/ 7777018 w 7777018"/>
                      <a:gd name="connsiteY4" fmla="*/ 938243 h 1125896"/>
                      <a:gd name="connsiteX5" fmla="*/ 7589365 w 7777018"/>
                      <a:gd name="connsiteY5" fmla="*/ 1125896 h 1125896"/>
                      <a:gd name="connsiteX6" fmla="*/ 187653 w 7777018"/>
                      <a:gd name="connsiteY6" fmla="*/ 1125896 h 1125896"/>
                      <a:gd name="connsiteX7" fmla="*/ 0 w 7777018"/>
                      <a:gd name="connsiteY7" fmla="*/ 938243 h 1125896"/>
                      <a:gd name="connsiteX8" fmla="*/ 0 w 7777018"/>
                      <a:gd name="connsiteY8" fmla="*/ 187653 h 112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7018" h="1125896" extrusionOk="0">
                        <a:moveTo>
                          <a:pt x="0" y="187653"/>
                        </a:moveTo>
                        <a:cubicBezTo>
                          <a:pt x="-15107" y="74697"/>
                          <a:pt x="77738" y="2356"/>
                          <a:pt x="187653" y="0"/>
                        </a:cubicBezTo>
                        <a:cubicBezTo>
                          <a:pt x="3184111" y="132882"/>
                          <a:pt x="4250702" y="-84951"/>
                          <a:pt x="7589365" y="0"/>
                        </a:cubicBezTo>
                        <a:cubicBezTo>
                          <a:pt x="7685470" y="7356"/>
                          <a:pt x="7774721" y="96710"/>
                          <a:pt x="7777018" y="187653"/>
                        </a:cubicBezTo>
                        <a:cubicBezTo>
                          <a:pt x="7828148" y="512616"/>
                          <a:pt x="7734817" y="789330"/>
                          <a:pt x="7777018" y="938243"/>
                        </a:cubicBezTo>
                        <a:cubicBezTo>
                          <a:pt x="7797583" y="1044321"/>
                          <a:pt x="7696854" y="1117970"/>
                          <a:pt x="7589365" y="1125896"/>
                        </a:cubicBezTo>
                        <a:cubicBezTo>
                          <a:pt x="6252252" y="1213535"/>
                          <a:pt x="1600688" y="1053217"/>
                          <a:pt x="187653" y="1125896"/>
                        </a:cubicBezTo>
                        <a:cubicBezTo>
                          <a:pt x="83164" y="1117779"/>
                          <a:pt x="-6647" y="1051118"/>
                          <a:pt x="0" y="938243"/>
                        </a:cubicBezTo>
                        <a:cubicBezTo>
                          <a:pt x="-29913" y="794825"/>
                          <a:pt x="-13443" y="273124"/>
                          <a:pt x="0" y="1876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000" i="1" dirty="0">
                <a:solidFill>
                  <a:schemeClr val="accent1">
                    <a:lumMod val="50000"/>
                  </a:schemeClr>
                </a:solidFill>
              </a:rPr>
              <a:t>Pour les 3 cycles :</a:t>
            </a:r>
          </a:p>
          <a:p>
            <a:pPr marL="285750" indent="-285750">
              <a:lnSpc>
                <a:spcPct val="150000"/>
              </a:lnSpc>
              <a:buFont typeface="Arial" panose="020B0604020202020204" pitchFamily="34" charset="0"/>
              <a:buChar char="•"/>
            </a:pPr>
            <a:r>
              <a:rPr lang="fr-FR" sz="2000" dirty="0">
                <a:solidFill>
                  <a:schemeClr val="accent1">
                    <a:lumMod val="50000"/>
                  </a:schemeClr>
                </a:solidFill>
              </a:rPr>
              <a:t>Une focale sur l’enseignement du vocabulaire comme priorité</a:t>
            </a:r>
          </a:p>
          <a:p>
            <a:pPr marL="285750" indent="-285750">
              <a:lnSpc>
                <a:spcPct val="150000"/>
              </a:lnSpc>
              <a:buFont typeface="Arial" panose="020B0604020202020204" pitchFamily="34" charset="0"/>
              <a:buChar char="•"/>
            </a:pPr>
            <a:r>
              <a:rPr lang="fr-FR" sz="2000" dirty="0">
                <a:solidFill>
                  <a:schemeClr val="accent1">
                    <a:lumMod val="50000"/>
                  </a:schemeClr>
                </a:solidFill>
              </a:rPr>
              <a:t>Apprendre le geste d’écriture</a:t>
            </a:r>
          </a:p>
        </p:txBody>
      </p:sp>
      <p:sp>
        <p:nvSpPr>
          <p:cNvPr id="18" name="Rectangle : coins arrondis 17">
            <a:extLst>
              <a:ext uri="{FF2B5EF4-FFF2-40B4-BE49-F238E27FC236}">
                <a16:creationId xmlns:a16="http://schemas.microsoft.com/office/drawing/2014/main" id="{31B70408-523B-4075-A248-749EA2881195}"/>
              </a:ext>
            </a:extLst>
          </p:cNvPr>
          <p:cNvSpPr/>
          <p:nvPr/>
        </p:nvSpPr>
        <p:spPr>
          <a:xfrm>
            <a:off x="618031" y="2265796"/>
            <a:ext cx="10955938" cy="4142204"/>
          </a:xfrm>
          <a:prstGeom prst="roundRect">
            <a:avLst/>
          </a:prstGeom>
          <a:noFill/>
          <a:ln w="25400" cmpd="thickThin">
            <a:solidFill>
              <a:schemeClr val="accent1">
                <a:lumMod val="60000"/>
                <a:lumOff val="40000"/>
              </a:schemeClr>
            </a:solidFill>
            <a:extLst>
              <a:ext uri="{C807C97D-BFC1-408E-A445-0C87EB9F89A2}">
                <ask:lineSketchStyleProps xmlns:ask="http://schemas.microsoft.com/office/drawing/2018/sketchyshapes" sd="1219033472">
                  <a:custGeom>
                    <a:avLst/>
                    <a:gdLst>
                      <a:gd name="connsiteX0" fmla="*/ 0 w 7777018"/>
                      <a:gd name="connsiteY0" fmla="*/ 187653 h 1125896"/>
                      <a:gd name="connsiteX1" fmla="*/ 187653 w 7777018"/>
                      <a:gd name="connsiteY1" fmla="*/ 0 h 1125896"/>
                      <a:gd name="connsiteX2" fmla="*/ 7589365 w 7777018"/>
                      <a:gd name="connsiteY2" fmla="*/ 0 h 1125896"/>
                      <a:gd name="connsiteX3" fmla="*/ 7777018 w 7777018"/>
                      <a:gd name="connsiteY3" fmla="*/ 187653 h 1125896"/>
                      <a:gd name="connsiteX4" fmla="*/ 7777018 w 7777018"/>
                      <a:gd name="connsiteY4" fmla="*/ 938243 h 1125896"/>
                      <a:gd name="connsiteX5" fmla="*/ 7589365 w 7777018"/>
                      <a:gd name="connsiteY5" fmla="*/ 1125896 h 1125896"/>
                      <a:gd name="connsiteX6" fmla="*/ 187653 w 7777018"/>
                      <a:gd name="connsiteY6" fmla="*/ 1125896 h 1125896"/>
                      <a:gd name="connsiteX7" fmla="*/ 0 w 7777018"/>
                      <a:gd name="connsiteY7" fmla="*/ 938243 h 1125896"/>
                      <a:gd name="connsiteX8" fmla="*/ 0 w 7777018"/>
                      <a:gd name="connsiteY8" fmla="*/ 187653 h 112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7018" h="1125896" extrusionOk="0">
                        <a:moveTo>
                          <a:pt x="0" y="187653"/>
                        </a:moveTo>
                        <a:cubicBezTo>
                          <a:pt x="-15107" y="74697"/>
                          <a:pt x="77738" y="2356"/>
                          <a:pt x="187653" y="0"/>
                        </a:cubicBezTo>
                        <a:cubicBezTo>
                          <a:pt x="3184111" y="132882"/>
                          <a:pt x="4250702" y="-84951"/>
                          <a:pt x="7589365" y="0"/>
                        </a:cubicBezTo>
                        <a:cubicBezTo>
                          <a:pt x="7685470" y="7356"/>
                          <a:pt x="7774721" y="96710"/>
                          <a:pt x="7777018" y="187653"/>
                        </a:cubicBezTo>
                        <a:cubicBezTo>
                          <a:pt x="7828148" y="512616"/>
                          <a:pt x="7734817" y="789330"/>
                          <a:pt x="7777018" y="938243"/>
                        </a:cubicBezTo>
                        <a:cubicBezTo>
                          <a:pt x="7797583" y="1044321"/>
                          <a:pt x="7696854" y="1117970"/>
                          <a:pt x="7589365" y="1125896"/>
                        </a:cubicBezTo>
                        <a:cubicBezTo>
                          <a:pt x="6252252" y="1213535"/>
                          <a:pt x="1600688" y="1053217"/>
                          <a:pt x="187653" y="1125896"/>
                        </a:cubicBezTo>
                        <a:cubicBezTo>
                          <a:pt x="83164" y="1117779"/>
                          <a:pt x="-6647" y="1051118"/>
                          <a:pt x="0" y="938243"/>
                        </a:cubicBezTo>
                        <a:cubicBezTo>
                          <a:pt x="-29913" y="794825"/>
                          <a:pt x="-13443" y="273124"/>
                          <a:pt x="0" y="1876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50000"/>
              </a:lnSpc>
            </a:pPr>
            <a:r>
              <a:rPr lang="fr-FR" sz="2000" i="1" dirty="0">
                <a:solidFill>
                  <a:schemeClr val="accent1">
                    <a:lumMod val="50000"/>
                  </a:schemeClr>
                </a:solidFill>
              </a:rPr>
              <a:t>Spécifiquement pour le cycle 1 :</a:t>
            </a:r>
          </a:p>
          <a:p>
            <a:pPr>
              <a:lnSpc>
                <a:spcPct val="150000"/>
              </a:lnSpc>
            </a:pPr>
            <a:r>
              <a:rPr lang="fr-FR" sz="2000" b="1" dirty="0">
                <a:solidFill>
                  <a:schemeClr val="accent1">
                    <a:lumMod val="50000"/>
                  </a:schemeClr>
                </a:solidFill>
              </a:rPr>
              <a:t>Des nouveautés :</a:t>
            </a:r>
          </a:p>
          <a:p>
            <a:pPr marL="285750" indent="-285750">
              <a:lnSpc>
                <a:spcPct val="150000"/>
              </a:lnSpc>
              <a:buFont typeface="Arial" panose="020B0604020202020204" pitchFamily="34" charset="0"/>
              <a:buChar char="•"/>
            </a:pPr>
            <a:r>
              <a:rPr lang="fr-FR" sz="2000" dirty="0">
                <a:solidFill>
                  <a:schemeClr val="accent1">
                    <a:lumMod val="50000"/>
                  </a:schemeClr>
                </a:solidFill>
              </a:rPr>
              <a:t>Articuler distinctement</a:t>
            </a:r>
          </a:p>
          <a:p>
            <a:pPr marL="285750" indent="-285750">
              <a:lnSpc>
                <a:spcPct val="150000"/>
              </a:lnSpc>
              <a:buFont typeface="Arial" panose="020B0604020202020204" pitchFamily="34" charset="0"/>
              <a:buChar char="•"/>
            </a:pPr>
            <a:r>
              <a:rPr lang="fr-FR" sz="2000" dirty="0">
                <a:solidFill>
                  <a:schemeClr val="accent1">
                    <a:lumMod val="50000"/>
                  </a:schemeClr>
                </a:solidFill>
              </a:rPr>
              <a:t>La notion de syntaxe dès la petite section</a:t>
            </a:r>
          </a:p>
          <a:p>
            <a:pPr>
              <a:lnSpc>
                <a:spcPct val="150000"/>
              </a:lnSpc>
            </a:pPr>
            <a:r>
              <a:rPr lang="fr-FR" sz="2000" b="1" dirty="0">
                <a:solidFill>
                  <a:schemeClr val="accent1">
                    <a:lumMod val="50000"/>
                  </a:schemeClr>
                </a:solidFill>
              </a:rPr>
              <a:t>Des modifications :</a:t>
            </a:r>
          </a:p>
          <a:p>
            <a:pPr marL="285750" indent="-285750">
              <a:lnSpc>
                <a:spcPct val="150000"/>
              </a:lnSpc>
              <a:buFont typeface="Arial" panose="020B0604020202020204" pitchFamily="34" charset="0"/>
              <a:buChar char="•"/>
            </a:pPr>
            <a:r>
              <a:rPr lang="fr-FR" sz="2000" dirty="0">
                <a:solidFill>
                  <a:schemeClr val="accent1">
                    <a:lumMod val="50000"/>
                  </a:schemeClr>
                </a:solidFill>
              </a:rPr>
              <a:t>« Découvrir le principe alphabétique » devient « Acquérir les habiletés phonologiques et le principe alphabétique »</a:t>
            </a:r>
          </a:p>
          <a:p>
            <a:pPr marL="285750" indent="-285750">
              <a:lnSpc>
                <a:spcPct val="150000"/>
              </a:lnSpc>
              <a:buFont typeface="Arial" panose="020B0604020202020204" pitchFamily="34" charset="0"/>
              <a:buChar char="•"/>
            </a:pPr>
            <a:r>
              <a:rPr lang="fr-FR" sz="2000" dirty="0">
                <a:solidFill>
                  <a:schemeClr val="accent1">
                    <a:lumMod val="50000"/>
                  </a:schemeClr>
                </a:solidFill>
              </a:rPr>
              <a:t>« Commencer à produire des écrits » devient « Produire de premiers écrits »</a:t>
            </a:r>
          </a:p>
        </p:txBody>
      </p:sp>
      <p:sp>
        <p:nvSpPr>
          <p:cNvPr id="14" name="Triangle rectangle 13">
            <a:extLst>
              <a:ext uri="{FF2B5EF4-FFF2-40B4-BE49-F238E27FC236}">
                <a16:creationId xmlns:a16="http://schemas.microsoft.com/office/drawing/2014/main" id="{9FB23B16-0348-4DB4-B29F-9C9BD3CFB6D9}"/>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855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003BDF-01E4-4AF5-B804-ACCA6885D203}"/>
              </a:ext>
            </a:extLst>
          </p:cNvPr>
          <p:cNvSpPr txBox="1"/>
          <p:nvPr/>
        </p:nvSpPr>
        <p:spPr>
          <a:xfrm>
            <a:off x="1433389" y="1572710"/>
            <a:ext cx="9870653" cy="3112390"/>
          </a:xfrm>
          <a:prstGeom prst="rect">
            <a:avLst/>
          </a:prstGeom>
          <a:noFill/>
        </p:spPr>
        <p:txBody>
          <a:bodyPr wrap="square" rtlCol="0">
            <a:spAutoFit/>
          </a:bodyPr>
          <a:lstStyle/>
          <a:p>
            <a:pPr algn="ctr">
              <a:lnSpc>
                <a:spcPct val="150000"/>
              </a:lnSpc>
            </a:pPr>
            <a:r>
              <a:rPr lang="fr-FR" sz="5000" b="1" dirty="0">
                <a:solidFill>
                  <a:schemeClr val="accent5">
                    <a:lumMod val="75000"/>
                  </a:schemeClr>
                </a:solidFill>
                <a:latin typeface="+mj-lt"/>
                <a:ea typeface="+mj-ea"/>
                <a:cs typeface="+mj-cs"/>
              </a:rPr>
              <a:t>Le français au cycle 1</a:t>
            </a:r>
          </a:p>
          <a:p>
            <a:pPr algn="ctr">
              <a:lnSpc>
                <a:spcPct val="150000"/>
              </a:lnSpc>
            </a:pPr>
            <a:r>
              <a:rPr lang="fr-FR" sz="3600" b="1" dirty="0">
                <a:solidFill>
                  <a:schemeClr val="accent5">
                    <a:lumMod val="75000"/>
                  </a:schemeClr>
                </a:solidFill>
                <a:latin typeface="+mj-lt"/>
                <a:ea typeface="+mj-ea"/>
                <a:cs typeface="+mj-cs"/>
              </a:rPr>
              <a:t>Programme d’enseignement pour le développement et la structuration du langage oral </a:t>
            </a:r>
            <a:r>
              <a:rPr lang="fr-FR" sz="5000" b="1" dirty="0">
                <a:solidFill>
                  <a:schemeClr val="accent5">
                    <a:lumMod val="75000"/>
                  </a:schemeClr>
                </a:solidFill>
                <a:latin typeface="+mj-lt"/>
                <a:ea typeface="+mj-ea"/>
                <a:cs typeface="+mj-cs"/>
              </a:rPr>
              <a:t> </a:t>
            </a:r>
          </a:p>
        </p:txBody>
      </p:sp>
      <p:sp>
        <p:nvSpPr>
          <p:cNvPr id="4" name="Triangle rectangle 3">
            <a:extLst>
              <a:ext uri="{FF2B5EF4-FFF2-40B4-BE49-F238E27FC236}">
                <a16:creationId xmlns:a16="http://schemas.microsoft.com/office/drawing/2014/main" id="{94688A02-1781-4CF3-A7C0-BD7A60E678CE}"/>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24095AD1-4EDD-4708-91B5-0EC833388C88}"/>
              </a:ext>
            </a:extLst>
          </p:cNvPr>
          <p:cNvSpPr>
            <a:spLocks noGrp="1"/>
          </p:cNvSpPr>
          <p:nvPr>
            <p:ph type="ftr" sz="quarter" idx="11"/>
          </p:nvPr>
        </p:nvSpPr>
        <p:spPr>
          <a:xfrm>
            <a:off x="249115" y="6515100"/>
            <a:ext cx="11693770" cy="232752"/>
          </a:xfrm>
        </p:spPr>
        <p:txBody>
          <a:bodyPr/>
          <a:lstStyle/>
          <a:p>
            <a:r>
              <a:rPr lang="fr-FR" sz="1100"/>
              <a:t>Groupe départemental 16</a:t>
            </a:r>
            <a:endParaRPr lang="fr-FR" sz="1100" dirty="0"/>
          </a:p>
        </p:txBody>
      </p:sp>
    </p:spTree>
    <p:extLst>
      <p:ext uri="{BB962C8B-B14F-4D97-AF65-F5344CB8AC3E}">
        <p14:creationId xmlns:p14="http://schemas.microsoft.com/office/powerpoint/2010/main" val="164891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FA5DEB0-18B6-49D2-998E-448D8E4FF0D0}"/>
              </a:ext>
            </a:extLst>
          </p:cNvPr>
          <p:cNvSpPr>
            <a:spLocks noGrp="1"/>
          </p:cNvSpPr>
          <p:nvPr>
            <p:ph type="ftr" sz="quarter" idx="11"/>
          </p:nvPr>
        </p:nvSpPr>
        <p:spPr>
          <a:xfrm>
            <a:off x="3450165" y="6381837"/>
            <a:ext cx="4114800" cy="365125"/>
          </a:xfrm>
        </p:spPr>
        <p:txBody>
          <a:bodyPr/>
          <a:lstStyle/>
          <a:p>
            <a:r>
              <a:rPr lang="fr-FR" dirty="0"/>
              <a:t>Groupe départemental 16</a:t>
            </a:r>
          </a:p>
        </p:txBody>
      </p:sp>
      <p:sp>
        <p:nvSpPr>
          <p:cNvPr id="5" name="ZoneTexte 4">
            <a:extLst>
              <a:ext uri="{FF2B5EF4-FFF2-40B4-BE49-F238E27FC236}">
                <a16:creationId xmlns:a16="http://schemas.microsoft.com/office/drawing/2014/main" id="{1ED2E2A2-AE5B-44E4-9D57-DD19006712FF}"/>
              </a:ext>
            </a:extLst>
          </p:cNvPr>
          <p:cNvSpPr txBox="1"/>
          <p:nvPr/>
        </p:nvSpPr>
        <p:spPr>
          <a:xfrm>
            <a:off x="638081" y="616995"/>
            <a:ext cx="4775199" cy="338554"/>
          </a:xfrm>
          <a:prstGeom prst="rect">
            <a:avLst/>
          </a:prstGeom>
          <a:noFill/>
        </p:spPr>
        <p:txBody>
          <a:bodyPr wrap="square" rtlCol="0">
            <a:spAutoFit/>
          </a:bodyPr>
          <a:lstStyle/>
          <a:p>
            <a:r>
              <a:rPr lang="fr-FR" sz="1600" dirty="0"/>
              <a:t>Mobiliser le langage dans toutes ses dimensions</a:t>
            </a:r>
          </a:p>
        </p:txBody>
      </p:sp>
      <p:sp>
        <p:nvSpPr>
          <p:cNvPr id="7" name="ZoneTexte 6">
            <a:extLst>
              <a:ext uri="{FF2B5EF4-FFF2-40B4-BE49-F238E27FC236}">
                <a16:creationId xmlns:a16="http://schemas.microsoft.com/office/drawing/2014/main" id="{451B1702-E876-47AA-AA40-5B5E9F91A2EE}"/>
              </a:ext>
            </a:extLst>
          </p:cNvPr>
          <p:cNvSpPr txBox="1"/>
          <p:nvPr/>
        </p:nvSpPr>
        <p:spPr>
          <a:xfrm>
            <a:off x="6455835" y="484626"/>
            <a:ext cx="5461000" cy="338554"/>
          </a:xfrm>
          <a:prstGeom prst="rect">
            <a:avLst/>
          </a:prstGeom>
          <a:noFill/>
        </p:spPr>
        <p:txBody>
          <a:bodyPr wrap="square" rtlCol="0">
            <a:spAutoFit/>
          </a:bodyPr>
          <a:lstStyle/>
          <a:p>
            <a:r>
              <a:rPr lang="fr-FR" sz="1600" dirty="0"/>
              <a:t>Développement et structuration du langage oral et écrit </a:t>
            </a:r>
          </a:p>
        </p:txBody>
      </p:sp>
      <p:sp>
        <p:nvSpPr>
          <p:cNvPr id="8" name="Triangle rectangle 7">
            <a:extLst>
              <a:ext uri="{FF2B5EF4-FFF2-40B4-BE49-F238E27FC236}">
                <a16:creationId xmlns:a16="http://schemas.microsoft.com/office/drawing/2014/main" id="{62DB3BE0-96FE-43F3-8B38-7B875C7084BD}"/>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D5B7758-69DE-4D49-924C-C373481A6FBC}"/>
              </a:ext>
            </a:extLst>
          </p:cNvPr>
          <p:cNvSpPr txBox="1"/>
          <p:nvPr/>
        </p:nvSpPr>
        <p:spPr>
          <a:xfrm>
            <a:off x="467461" y="221673"/>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
        <p:nvSpPr>
          <p:cNvPr id="10" name="Rectangle 9">
            <a:extLst>
              <a:ext uri="{FF2B5EF4-FFF2-40B4-BE49-F238E27FC236}">
                <a16:creationId xmlns:a16="http://schemas.microsoft.com/office/drawing/2014/main" id="{AA6928E9-0F2E-4CA0-944A-05A7D149A357}"/>
              </a:ext>
            </a:extLst>
          </p:cNvPr>
          <p:cNvSpPr/>
          <p:nvPr/>
        </p:nvSpPr>
        <p:spPr>
          <a:xfrm>
            <a:off x="679251" y="1142864"/>
            <a:ext cx="5328612" cy="252084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11" name="ZoneTexte 10">
            <a:extLst>
              <a:ext uri="{FF2B5EF4-FFF2-40B4-BE49-F238E27FC236}">
                <a16:creationId xmlns:a16="http://schemas.microsoft.com/office/drawing/2014/main" id="{013C2852-9403-4E98-9EFA-B7C262FA50FC}"/>
              </a:ext>
            </a:extLst>
          </p:cNvPr>
          <p:cNvSpPr txBox="1"/>
          <p:nvPr/>
        </p:nvSpPr>
        <p:spPr>
          <a:xfrm>
            <a:off x="995706" y="884298"/>
            <a:ext cx="770467" cy="307777"/>
          </a:xfrm>
          <a:prstGeom prst="rect">
            <a:avLst/>
          </a:prstGeom>
          <a:noFill/>
        </p:spPr>
        <p:txBody>
          <a:bodyPr wrap="square" rtlCol="0">
            <a:spAutoFit/>
          </a:bodyPr>
          <a:lstStyle/>
          <a:p>
            <a:r>
              <a:rPr lang="fr-FR" sz="1400" b="1" dirty="0">
                <a:solidFill>
                  <a:schemeClr val="accent1"/>
                </a:solidFill>
              </a:rPr>
              <a:t>L’oral</a:t>
            </a:r>
          </a:p>
        </p:txBody>
      </p:sp>
      <p:sp>
        <p:nvSpPr>
          <p:cNvPr id="12" name="Rectangle 11">
            <a:extLst>
              <a:ext uri="{FF2B5EF4-FFF2-40B4-BE49-F238E27FC236}">
                <a16:creationId xmlns:a16="http://schemas.microsoft.com/office/drawing/2014/main" id="{A9CF9EC0-BD0A-4138-A1B1-2DB4B5EFB62C}"/>
              </a:ext>
            </a:extLst>
          </p:cNvPr>
          <p:cNvSpPr/>
          <p:nvPr/>
        </p:nvSpPr>
        <p:spPr>
          <a:xfrm>
            <a:off x="656326" y="4243133"/>
            <a:ext cx="2717800" cy="20552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13" name="ZoneTexte 12">
            <a:extLst>
              <a:ext uri="{FF2B5EF4-FFF2-40B4-BE49-F238E27FC236}">
                <a16:creationId xmlns:a16="http://schemas.microsoft.com/office/drawing/2014/main" id="{96F20B27-B81A-4248-A497-14EA9D7ED823}"/>
              </a:ext>
            </a:extLst>
          </p:cNvPr>
          <p:cNvSpPr txBox="1"/>
          <p:nvPr/>
        </p:nvSpPr>
        <p:spPr>
          <a:xfrm>
            <a:off x="922960" y="3988767"/>
            <a:ext cx="889001" cy="307777"/>
          </a:xfrm>
          <a:prstGeom prst="rect">
            <a:avLst/>
          </a:prstGeom>
          <a:noFill/>
        </p:spPr>
        <p:txBody>
          <a:bodyPr wrap="square" rtlCol="0">
            <a:spAutoFit/>
          </a:bodyPr>
          <a:lstStyle/>
          <a:p>
            <a:r>
              <a:rPr lang="fr-FR" sz="1400" b="1" dirty="0">
                <a:solidFill>
                  <a:srgbClr val="FFC000"/>
                </a:solidFill>
              </a:rPr>
              <a:t>L’écrit</a:t>
            </a:r>
            <a:endParaRPr lang="fr-FR" sz="2000" b="1" dirty="0">
              <a:solidFill>
                <a:srgbClr val="FFC000"/>
              </a:solidFill>
            </a:endParaRPr>
          </a:p>
        </p:txBody>
      </p:sp>
      <p:sp>
        <p:nvSpPr>
          <p:cNvPr id="15" name="ZoneTexte 14">
            <a:extLst>
              <a:ext uri="{FF2B5EF4-FFF2-40B4-BE49-F238E27FC236}">
                <a16:creationId xmlns:a16="http://schemas.microsoft.com/office/drawing/2014/main" id="{FAAB5A60-DF73-4820-9A9B-AECD06C37334}"/>
              </a:ext>
            </a:extLst>
          </p:cNvPr>
          <p:cNvSpPr txBox="1"/>
          <p:nvPr/>
        </p:nvSpPr>
        <p:spPr>
          <a:xfrm>
            <a:off x="734164" y="2328159"/>
            <a:ext cx="2598635" cy="617733"/>
          </a:xfrm>
          <a:prstGeom prst="rect">
            <a:avLst/>
          </a:prstGeom>
          <a:solidFill>
            <a:schemeClr val="accent5">
              <a:lumMod val="60000"/>
              <a:lumOff val="40000"/>
            </a:schemeClr>
          </a:solidFill>
        </p:spPr>
        <p:txBody>
          <a:bodyPr wrap="square" rtlCol="0">
            <a:spAutoFit/>
          </a:bodyPr>
          <a:lstStyle/>
          <a:p>
            <a:pPr>
              <a:lnSpc>
                <a:spcPct val="150000"/>
              </a:lnSpc>
            </a:pPr>
            <a:r>
              <a:rPr lang="fr-FR" sz="1200" dirty="0"/>
              <a:t>Commencer à réfléchir sur la langue et acquérir une conscience phonologique</a:t>
            </a:r>
          </a:p>
        </p:txBody>
      </p:sp>
      <p:sp>
        <p:nvSpPr>
          <p:cNvPr id="22" name="ZoneTexte 21">
            <a:extLst>
              <a:ext uri="{FF2B5EF4-FFF2-40B4-BE49-F238E27FC236}">
                <a16:creationId xmlns:a16="http://schemas.microsoft.com/office/drawing/2014/main" id="{A4D781B4-8EA9-4206-AC6C-116A3EB3EC24}"/>
              </a:ext>
            </a:extLst>
          </p:cNvPr>
          <p:cNvSpPr txBox="1"/>
          <p:nvPr/>
        </p:nvSpPr>
        <p:spPr>
          <a:xfrm>
            <a:off x="736709" y="1205477"/>
            <a:ext cx="2596089" cy="1056315"/>
          </a:xfrm>
          <a:prstGeom prst="rect">
            <a:avLst/>
          </a:prstGeom>
          <a:solidFill>
            <a:srgbClr val="00B0F0"/>
          </a:solidFill>
        </p:spPr>
        <p:txBody>
          <a:bodyPr wrap="square" tIns="0" bIns="0">
            <a:spAutoFit/>
          </a:bodyPr>
          <a:lstStyle/>
          <a:p>
            <a:pPr>
              <a:lnSpc>
                <a:spcPct val="200000"/>
              </a:lnSpc>
            </a:pPr>
            <a:r>
              <a:rPr lang="fr-FR" sz="1200" dirty="0"/>
              <a:t>Oser entrer en communication</a:t>
            </a:r>
          </a:p>
          <a:p>
            <a:pPr>
              <a:lnSpc>
                <a:spcPct val="200000"/>
              </a:lnSpc>
            </a:pPr>
            <a:r>
              <a:rPr lang="fr-FR" sz="1200" dirty="0">
                <a:solidFill>
                  <a:schemeClr val="tx1"/>
                </a:solidFill>
              </a:rPr>
              <a:t>Comprendre et </a:t>
            </a:r>
            <a:r>
              <a:rPr lang="fr-FR" sz="1200" dirty="0"/>
              <a:t>apprendre</a:t>
            </a:r>
          </a:p>
          <a:p>
            <a:pPr>
              <a:lnSpc>
                <a:spcPct val="200000"/>
              </a:lnSpc>
            </a:pPr>
            <a:r>
              <a:rPr lang="fr-FR" sz="1200" dirty="0"/>
              <a:t>Echanger et réfléchir avec les autres</a:t>
            </a:r>
          </a:p>
        </p:txBody>
      </p:sp>
      <p:sp>
        <p:nvSpPr>
          <p:cNvPr id="25" name="ZoneTexte 24">
            <a:extLst>
              <a:ext uri="{FF2B5EF4-FFF2-40B4-BE49-F238E27FC236}">
                <a16:creationId xmlns:a16="http://schemas.microsoft.com/office/drawing/2014/main" id="{8DC7E1CA-29FE-43CE-BE6A-E4B2218E06D7}"/>
              </a:ext>
            </a:extLst>
          </p:cNvPr>
          <p:cNvSpPr txBox="1"/>
          <p:nvPr/>
        </p:nvSpPr>
        <p:spPr>
          <a:xfrm>
            <a:off x="3650883" y="2329996"/>
            <a:ext cx="2242099" cy="276999"/>
          </a:xfrm>
          <a:prstGeom prst="rect">
            <a:avLst/>
          </a:prstGeom>
          <a:solidFill>
            <a:schemeClr val="accent1">
              <a:lumMod val="20000"/>
              <a:lumOff val="80000"/>
            </a:schemeClr>
          </a:solidFill>
        </p:spPr>
        <p:txBody>
          <a:bodyPr wrap="square" rtlCol="0">
            <a:spAutoFit/>
          </a:bodyPr>
          <a:lstStyle/>
          <a:p>
            <a:r>
              <a:rPr lang="fr-FR" sz="1200" dirty="0"/>
              <a:t>Enrichir le vocabulaire</a:t>
            </a:r>
          </a:p>
        </p:txBody>
      </p:sp>
      <p:sp>
        <p:nvSpPr>
          <p:cNvPr id="26" name="ZoneTexte 25">
            <a:extLst>
              <a:ext uri="{FF2B5EF4-FFF2-40B4-BE49-F238E27FC236}">
                <a16:creationId xmlns:a16="http://schemas.microsoft.com/office/drawing/2014/main" id="{93B74509-4099-439C-9150-A0F7272F8786}"/>
              </a:ext>
            </a:extLst>
          </p:cNvPr>
          <p:cNvSpPr txBox="1"/>
          <p:nvPr/>
        </p:nvSpPr>
        <p:spPr>
          <a:xfrm>
            <a:off x="3650883" y="2662105"/>
            <a:ext cx="2260390" cy="276999"/>
          </a:xfrm>
          <a:prstGeom prst="rect">
            <a:avLst/>
          </a:prstGeom>
          <a:solidFill>
            <a:schemeClr val="accent1"/>
          </a:solidFill>
        </p:spPr>
        <p:txBody>
          <a:bodyPr wrap="square" rtlCol="0">
            <a:spAutoFit/>
          </a:bodyPr>
          <a:lstStyle/>
          <a:p>
            <a:r>
              <a:rPr lang="fr-FR" sz="1200" dirty="0"/>
              <a:t>Acquérir et développer la syntaxe</a:t>
            </a:r>
          </a:p>
        </p:txBody>
      </p:sp>
      <p:sp>
        <p:nvSpPr>
          <p:cNvPr id="27" name="ZoneTexte 26">
            <a:extLst>
              <a:ext uri="{FF2B5EF4-FFF2-40B4-BE49-F238E27FC236}">
                <a16:creationId xmlns:a16="http://schemas.microsoft.com/office/drawing/2014/main" id="{32F42BE3-7FB0-470C-96E2-9EBA086A8C90}"/>
              </a:ext>
            </a:extLst>
          </p:cNvPr>
          <p:cNvSpPr txBox="1"/>
          <p:nvPr/>
        </p:nvSpPr>
        <p:spPr>
          <a:xfrm>
            <a:off x="3655299" y="2985665"/>
            <a:ext cx="2265782" cy="369332"/>
          </a:xfrm>
          <a:prstGeom prst="rect">
            <a:avLst/>
          </a:prstGeom>
          <a:solidFill>
            <a:srgbClr val="32B882"/>
          </a:solidFill>
        </p:spPr>
        <p:txBody>
          <a:bodyPr wrap="square" tIns="0" bIns="0" rtlCol="0">
            <a:spAutoFit/>
          </a:bodyPr>
          <a:lstStyle/>
          <a:p>
            <a:r>
              <a:rPr lang="fr-FR" sz="1200" dirty="0"/>
              <a:t>Acquérir et développer la conscience phonologique</a:t>
            </a:r>
          </a:p>
        </p:txBody>
      </p:sp>
      <p:sp>
        <p:nvSpPr>
          <p:cNvPr id="28" name="ZoneTexte 27">
            <a:extLst>
              <a:ext uri="{FF2B5EF4-FFF2-40B4-BE49-F238E27FC236}">
                <a16:creationId xmlns:a16="http://schemas.microsoft.com/office/drawing/2014/main" id="{B6412F7C-2EF4-4B7E-8B9A-9F0902103A2C}"/>
              </a:ext>
            </a:extLst>
          </p:cNvPr>
          <p:cNvSpPr txBox="1"/>
          <p:nvPr/>
        </p:nvSpPr>
        <p:spPr>
          <a:xfrm>
            <a:off x="3664535" y="3410107"/>
            <a:ext cx="2246738" cy="184666"/>
          </a:xfrm>
          <a:prstGeom prst="rect">
            <a:avLst/>
          </a:prstGeom>
          <a:solidFill>
            <a:srgbClr val="92D050"/>
          </a:solidFill>
        </p:spPr>
        <p:txBody>
          <a:bodyPr wrap="square" tIns="0" bIns="0" rtlCol="0">
            <a:spAutoFit/>
          </a:bodyPr>
          <a:lstStyle/>
          <a:p>
            <a:r>
              <a:rPr lang="fr-FR" sz="1200" dirty="0"/>
              <a:t>Eveiller à la diversité linguistique</a:t>
            </a:r>
          </a:p>
        </p:txBody>
      </p:sp>
      <p:sp>
        <p:nvSpPr>
          <p:cNvPr id="30" name="ZoneTexte 29">
            <a:extLst>
              <a:ext uri="{FF2B5EF4-FFF2-40B4-BE49-F238E27FC236}">
                <a16:creationId xmlns:a16="http://schemas.microsoft.com/office/drawing/2014/main" id="{71EEE0FA-C0AE-4F72-A1AA-BF1B425DA165}"/>
              </a:ext>
            </a:extLst>
          </p:cNvPr>
          <p:cNvSpPr txBox="1"/>
          <p:nvPr/>
        </p:nvSpPr>
        <p:spPr>
          <a:xfrm>
            <a:off x="726201" y="4358972"/>
            <a:ext cx="2438407" cy="538609"/>
          </a:xfrm>
          <a:prstGeom prst="rect">
            <a:avLst/>
          </a:prstGeom>
          <a:solidFill>
            <a:srgbClr val="FFFF00"/>
          </a:solidFill>
        </p:spPr>
        <p:txBody>
          <a:bodyPr wrap="square">
            <a:spAutoFit/>
          </a:bodyPr>
          <a:lstStyle/>
          <a:p>
            <a:pPr>
              <a:spcAft>
                <a:spcPts val="600"/>
              </a:spcAft>
            </a:pPr>
            <a:r>
              <a:rPr lang="fr-FR" sz="1200" dirty="0">
                <a:solidFill>
                  <a:schemeClr val="tx1"/>
                </a:solidFill>
              </a:rPr>
              <a:t>Ecouter de l’écrit et </a:t>
            </a:r>
            <a:r>
              <a:rPr lang="fr-FR" sz="1200" dirty="0"/>
              <a:t>comprendre</a:t>
            </a:r>
          </a:p>
          <a:p>
            <a:pPr>
              <a:spcAft>
                <a:spcPts val="600"/>
              </a:spcAft>
            </a:pPr>
            <a:r>
              <a:rPr lang="fr-FR" sz="1200" dirty="0"/>
              <a:t>Découvrir la fonction de l’écrit</a:t>
            </a:r>
            <a:endParaRPr lang="fr-FR" sz="1200" dirty="0">
              <a:solidFill>
                <a:schemeClr val="tx1"/>
              </a:solidFill>
            </a:endParaRPr>
          </a:p>
        </p:txBody>
      </p:sp>
      <p:sp>
        <p:nvSpPr>
          <p:cNvPr id="35" name="ZoneTexte 34">
            <a:extLst>
              <a:ext uri="{FF2B5EF4-FFF2-40B4-BE49-F238E27FC236}">
                <a16:creationId xmlns:a16="http://schemas.microsoft.com/office/drawing/2014/main" id="{80EA66C6-07E2-4627-8E9A-24D44498AE67}"/>
              </a:ext>
            </a:extLst>
          </p:cNvPr>
          <p:cNvSpPr txBox="1"/>
          <p:nvPr/>
        </p:nvSpPr>
        <p:spPr>
          <a:xfrm>
            <a:off x="714796" y="4976161"/>
            <a:ext cx="2438407" cy="461665"/>
          </a:xfrm>
          <a:prstGeom prst="rect">
            <a:avLst/>
          </a:prstGeom>
          <a:solidFill>
            <a:srgbClr val="FFC000"/>
          </a:solidFill>
        </p:spPr>
        <p:txBody>
          <a:bodyPr wrap="square">
            <a:spAutoFit/>
          </a:bodyPr>
          <a:lstStyle/>
          <a:p>
            <a:r>
              <a:rPr lang="fr-FR" sz="1200" dirty="0">
                <a:solidFill>
                  <a:schemeClr val="tx1"/>
                </a:solidFill>
              </a:rPr>
              <a:t>Commencer à produire des écrits et à en comprendre le fonctionnement</a:t>
            </a:r>
          </a:p>
        </p:txBody>
      </p:sp>
      <p:sp>
        <p:nvSpPr>
          <p:cNvPr id="37" name="ZoneTexte 36">
            <a:extLst>
              <a:ext uri="{FF2B5EF4-FFF2-40B4-BE49-F238E27FC236}">
                <a16:creationId xmlns:a16="http://schemas.microsoft.com/office/drawing/2014/main" id="{20B139C5-3257-4331-804B-33A080357FC1}"/>
              </a:ext>
            </a:extLst>
          </p:cNvPr>
          <p:cNvSpPr txBox="1"/>
          <p:nvPr/>
        </p:nvSpPr>
        <p:spPr>
          <a:xfrm>
            <a:off x="697308" y="5508539"/>
            <a:ext cx="2438400" cy="276999"/>
          </a:xfrm>
          <a:prstGeom prst="rect">
            <a:avLst/>
          </a:prstGeom>
          <a:solidFill>
            <a:srgbClr val="FFFF8B"/>
          </a:solidFill>
        </p:spPr>
        <p:txBody>
          <a:bodyPr wrap="square">
            <a:spAutoFit/>
          </a:bodyPr>
          <a:lstStyle/>
          <a:p>
            <a:r>
              <a:rPr lang="fr-FR" sz="1200" dirty="0">
                <a:solidFill>
                  <a:schemeClr val="tx1"/>
                </a:solidFill>
              </a:rPr>
              <a:t>Découvrir le principe alphabétique</a:t>
            </a:r>
          </a:p>
        </p:txBody>
      </p:sp>
      <p:sp>
        <p:nvSpPr>
          <p:cNvPr id="39" name="ZoneTexte 38">
            <a:extLst>
              <a:ext uri="{FF2B5EF4-FFF2-40B4-BE49-F238E27FC236}">
                <a16:creationId xmlns:a16="http://schemas.microsoft.com/office/drawing/2014/main" id="{3898A1BA-3A23-4282-805C-F27568CD9549}"/>
              </a:ext>
            </a:extLst>
          </p:cNvPr>
          <p:cNvSpPr txBox="1"/>
          <p:nvPr/>
        </p:nvSpPr>
        <p:spPr>
          <a:xfrm>
            <a:off x="720971" y="5873599"/>
            <a:ext cx="2391073" cy="276999"/>
          </a:xfrm>
          <a:prstGeom prst="rect">
            <a:avLst/>
          </a:prstGeom>
          <a:solidFill>
            <a:schemeClr val="accent4"/>
          </a:solidFill>
        </p:spPr>
        <p:txBody>
          <a:bodyPr wrap="square">
            <a:spAutoFit/>
          </a:bodyPr>
          <a:lstStyle/>
          <a:p>
            <a:r>
              <a:rPr lang="fr-FR" sz="1200" dirty="0">
                <a:solidFill>
                  <a:schemeClr val="tx1"/>
                </a:solidFill>
              </a:rPr>
              <a:t>Commencer à écrire tout seul</a:t>
            </a:r>
          </a:p>
        </p:txBody>
      </p:sp>
      <p:sp>
        <p:nvSpPr>
          <p:cNvPr id="40" name="Rectangle 39">
            <a:extLst>
              <a:ext uri="{FF2B5EF4-FFF2-40B4-BE49-F238E27FC236}">
                <a16:creationId xmlns:a16="http://schemas.microsoft.com/office/drawing/2014/main" id="{0CD996D1-43EE-4CBC-BEA9-4BB1721BD33E}"/>
              </a:ext>
            </a:extLst>
          </p:cNvPr>
          <p:cNvSpPr/>
          <p:nvPr/>
        </p:nvSpPr>
        <p:spPr>
          <a:xfrm>
            <a:off x="6561668" y="989620"/>
            <a:ext cx="2370667" cy="104581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41" name="ZoneTexte 40">
            <a:extLst>
              <a:ext uri="{FF2B5EF4-FFF2-40B4-BE49-F238E27FC236}">
                <a16:creationId xmlns:a16="http://schemas.microsoft.com/office/drawing/2014/main" id="{F26F6244-08C4-4A94-83D5-39D177987788}"/>
              </a:ext>
            </a:extLst>
          </p:cNvPr>
          <p:cNvSpPr txBox="1"/>
          <p:nvPr/>
        </p:nvSpPr>
        <p:spPr>
          <a:xfrm>
            <a:off x="6794498" y="746337"/>
            <a:ext cx="770467" cy="307777"/>
          </a:xfrm>
          <a:prstGeom prst="rect">
            <a:avLst/>
          </a:prstGeom>
          <a:noFill/>
        </p:spPr>
        <p:txBody>
          <a:bodyPr wrap="square" rtlCol="0">
            <a:spAutoFit/>
          </a:bodyPr>
          <a:lstStyle/>
          <a:p>
            <a:r>
              <a:rPr lang="fr-FR" sz="1400" b="1" dirty="0">
                <a:solidFill>
                  <a:schemeClr val="accent1"/>
                </a:solidFill>
              </a:rPr>
              <a:t>L’oral</a:t>
            </a:r>
          </a:p>
        </p:txBody>
      </p:sp>
      <p:sp>
        <p:nvSpPr>
          <p:cNvPr id="42" name="ZoneTexte 41">
            <a:extLst>
              <a:ext uri="{FF2B5EF4-FFF2-40B4-BE49-F238E27FC236}">
                <a16:creationId xmlns:a16="http://schemas.microsoft.com/office/drawing/2014/main" id="{2830CCA9-B43A-4E82-95D0-914D02EF652A}"/>
              </a:ext>
            </a:extLst>
          </p:cNvPr>
          <p:cNvSpPr txBox="1"/>
          <p:nvPr/>
        </p:nvSpPr>
        <p:spPr>
          <a:xfrm>
            <a:off x="6637869" y="1061882"/>
            <a:ext cx="2023534" cy="184666"/>
          </a:xfrm>
          <a:prstGeom prst="rect">
            <a:avLst/>
          </a:prstGeom>
          <a:solidFill>
            <a:schemeClr val="accent1">
              <a:lumMod val="20000"/>
              <a:lumOff val="80000"/>
            </a:schemeClr>
          </a:solidFill>
        </p:spPr>
        <p:txBody>
          <a:bodyPr wrap="square" tIns="0" bIns="0" rtlCol="0">
            <a:spAutoFit/>
          </a:bodyPr>
          <a:lstStyle/>
          <a:p>
            <a:r>
              <a:rPr lang="fr-FR" sz="1200" dirty="0"/>
              <a:t>Enrichir son vocabulaire</a:t>
            </a:r>
          </a:p>
        </p:txBody>
      </p:sp>
      <p:sp>
        <p:nvSpPr>
          <p:cNvPr id="43" name="ZoneTexte 42">
            <a:extLst>
              <a:ext uri="{FF2B5EF4-FFF2-40B4-BE49-F238E27FC236}">
                <a16:creationId xmlns:a16="http://schemas.microsoft.com/office/drawing/2014/main" id="{D492AAD8-FC55-4F5C-8EC2-A4D89AAD60BE}"/>
              </a:ext>
            </a:extLst>
          </p:cNvPr>
          <p:cNvSpPr txBox="1"/>
          <p:nvPr/>
        </p:nvSpPr>
        <p:spPr>
          <a:xfrm>
            <a:off x="6646335" y="1313360"/>
            <a:ext cx="2023534" cy="184666"/>
          </a:xfrm>
          <a:prstGeom prst="rect">
            <a:avLst/>
          </a:prstGeom>
          <a:solidFill>
            <a:schemeClr val="accent1"/>
          </a:solidFill>
        </p:spPr>
        <p:txBody>
          <a:bodyPr wrap="square" tIns="0" bIns="0" rtlCol="0">
            <a:spAutoFit/>
          </a:bodyPr>
          <a:lstStyle/>
          <a:p>
            <a:r>
              <a:rPr lang="fr-FR" sz="1200" dirty="0"/>
              <a:t>Développer sa syntaxe</a:t>
            </a:r>
          </a:p>
        </p:txBody>
      </p:sp>
      <p:sp>
        <p:nvSpPr>
          <p:cNvPr id="44" name="ZoneTexte 43">
            <a:extLst>
              <a:ext uri="{FF2B5EF4-FFF2-40B4-BE49-F238E27FC236}">
                <a16:creationId xmlns:a16="http://schemas.microsoft.com/office/drawing/2014/main" id="{1AF7242F-B46C-4391-B107-385AF5941C81}"/>
              </a:ext>
            </a:extLst>
          </p:cNvPr>
          <p:cNvSpPr txBox="1"/>
          <p:nvPr/>
        </p:nvSpPr>
        <p:spPr>
          <a:xfrm>
            <a:off x="6646334" y="1552873"/>
            <a:ext cx="2023535" cy="184666"/>
          </a:xfrm>
          <a:prstGeom prst="rect">
            <a:avLst/>
          </a:prstGeom>
          <a:solidFill>
            <a:srgbClr val="B482DA"/>
          </a:solidFill>
        </p:spPr>
        <p:txBody>
          <a:bodyPr wrap="square" tIns="0" bIns="0" rtlCol="0">
            <a:spAutoFit/>
          </a:bodyPr>
          <a:lstStyle/>
          <a:p>
            <a:r>
              <a:rPr lang="fr-FR" sz="1200" dirty="0"/>
              <a:t>Articuler distinctement</a:t>
            </a:r>
          </a:p>
        </p:txBody>
      </p:sp>
      <p:sp>
        <p:nvSpPr>
          <p:cNvPr id="45" name="ZoneTexte 44">
            <a:extLst>
              <a:ext uri="{FF2B5EF4-FFF2-40B4-BE49-F238E27FC236}">
                <a16:creationId xmlns:a16="http://schemas.microsoft.com/office/drawing/2014/main" id="{885CEB86-567B-4F91-97E1-EB5C47233610}"/>
              </a:ext>
            </a:extLst>
          </p:cNvPr>
          <p:cNvSpPr txBox="1"/>
          <p:nvPr/>
        </p:nvSpPr>
        <p:spPr>
          <a:xfrm>
            <a:off x="6646335" y="1791686"/>
            <a:ext cx="2023536" cy="184666"/>
          </a:xfrm>
          <a:prstGeom prst="rect">
            <a:avLst/>
          </a:prstGeom>
          <a:solidFill>
            <a:srgbClr val="00B0F0"/>
          </a:solidFill>
        </p:spPr>
        <p:txBody>
          <a:bodyPr wrap="square" tIns="0" bIns="0" rtlCol="0">
            <a:spAutoFit/>
          </a:bodyPr>
          <a:lstStyle/>
          <a:p>
            <a:r>
              <a:rPr lang="fr-FR" sz="1200" dirty="0"/>
              <a:t>Produire des discours variés</a:t>
            </a:r>
          </a:p>
        </p:txBody>
      </p:sp>
      <p:sp>
        <p:nvSpPr>
          <p:cNvPr id="46" name="Rectangle 45">
            <a:extLst>
              <a:ext uri="{FF2B5EF4-FFF2-40B4-BE49-F238E27FC236}">
                <a16:creationId xmlns:a16="http://schemas.microsoft.com/office/drawing/2014/main" id="{6DABBAC2-6F92-4406-8742-474C060A7C42}"/>
              </a:ext>
            </a:extLst>
          </p:cNvPr>
          <p:cNvSpPr/>
          <p:nvPr/>
        </p:nvSpPr>
        <p:spPr>
          <a:xfrm>
            <a:off x="6561668" y="2608715"/>
            <a:ext cx="5249335" cy="273985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47" name="ZoneTexte 46">
            <a:extLst>
              <a:ext uri="{FF2B5EF4-FFF2-40B4-BE49-F238E27FC236}">
                <a16:creationId xmlns:a16="http://schemas.microsoft.com/office/drawing/2014/main" id="{BD7EF1C4-3A4C-462F-B4DA-C5F6181CFE14}"/>
              </a:ext>
            </a:extLst>
          </p:cNvPr>
          <p:cNvSpPr txBox="1"/>
          <p:nvPr/>
        </p:nvSpPr>
        <p:spPr>
          <a:xfrm>
            <a:off x="6794498" y="2351509"/>
            <a:ext cx="4381503" cy="307777"/>
          </a:xfrm>
          <a:prstGeom prst="rect">
            <a:avLst/>
          </a:prstGeom>
          <a:noFill/>
        </p:spPr>
        <p:txBody>
          <a:bodyPr wrap="square" rtlCol="0">
            <a:spAutoFit/>
          </a:bodyPr>
          <a:lstStyle/>
          <a:p>
            <a:r>
              <a:rPr lang="fr-FR" sz="1400" b="1" dirty="0">
                <a:solidFill>
                  <a:schemeClr val="accent6"/>
                </a:solidFill>
              </a:rPr>
              <a:t>Se préparer à apprendre à lire</a:t>
            </a:r>
          </a:p>
        </p:txBody>
      </p:sp>
      <p:sp>
        <p:nvSpPr>
          <p:cNvPr id="48" name="ZoneTexte 47">
            <a:extLst>
              <a:ext uri="{FF2B5EF4-FFF2-40B4-BE49-F238E27FC236}">
                <a16:creationId xmlns:a16="http://schemas.microsoft.com/office/drawing/2014/main" id="{F618E01D-7869-45FE-88D1-0DD07308CCE4}"/>
              </a:ext>
            </a:extLst>
          </p:cNvPr>
          <p:cNvSpPr txBox="1"/>
          <p:nvPr/>
        </p:nvSpPr>
        <p:spPr>
          <a:xfrm>
            <a:off x="6455835" y="2072968"/>
            <a:ext cx="5461000" cy="369332"/>
          </a:xfrm>
          <a:prstGeom prst="rect">
            <a:avLst/>
          </a:prstGeom>
          <a:noFill/>
        </p:spPr>
        <p:txBody>
          <a:bodyPr wrap="square" rtlCol="0">
            <a:spAutoFit/>
          </a:bodyPr>
          <a:lstStyle/>
          <a:p>
            <a:r>
              <a:rPr lang="fr-FR" sz="1600" dirty="0"/>
              <a:t>Passer de l’oral à l’</a:t>
            </a:r>
            <a:r>
              <a:rPr lang="fr-FR" dirty="0"/>
              <a:t>écrit </a:t>
            </a:r>
          </a:p>
        </p:txBody>
      </p:sp>
      <p:sp>
        <p:nvSpPr>
          <p:cNvPr id="49" name="ZoneTexte 48">
            <a:extLst>
              <a:ext uri="{FF2B5EF4-FFF2-40B4-BE49-F238E27FC236}">
                <a16:creationId xmlns:a16="http://schemas.microsoft.com/office/drawing/2014/main" id="{76C9817A-FD67-45D8-AC2E-FDFC9D751088}"/>
              </a:ext>
            </a:extLst>
          </p:cNvPr>
          <p:cNvSpPr txBox="1"/>
          <p:nvPr/>
        </p:nvSpPr>
        <p:spPr>
          <a:xfrm>
            <a:off x="6587063" y="2708272"/>
            <a:ext cx="2489202" cy="461665"/>
          </a:xfrm>
          <a:prstGeom prst="rect">
            <a:avLst/>
          </a:prstGeom>
          <a:solidFill>
            <a:srgbClr val="32B882"/>
          </a:solidFill>
        </p:spPr>
        <p:txBody>
          <a:bodyPr wrap="square" rtlCol="0">
            <a:spAutoFit/>
          </a:bodyPr>
          <a:lstStyle/>
          <a:p>
            <a:r>
              <a:rPr lang="fr-FR" sz="1200" dirty="0"/>
              <a:t>Acquérir les habiletés phonologiques et le principe alphabétique</a:t>
            </a:r>
          </a:p>
        </p:txBody>
      </p:sp>
      <p:sp>
        <p:nvSpPr>
          <p:cNvPr id="50" name="ZoneTexte 49">
            <a:extLst>
              <a:ext uri="{FF2B5EF4-FFF2-40B4-BE49-F238E27FC236}">
                <a16:creationId xmlns:a16="http://schemas.microsoft.com/office/drawing/2014/main" id="{5A03F4CF-B189-40ED-933C-473BF5DBAD41}"/>
              </a:ext>
            </a:extLst>
          </p:cNvPr>
          <p:cNvSpPr txBox="1"/>
          <p:nvPr/>
        </p:nvSpPr>
        <p:spPr>
          <a:xfrm>
            <a:off x="9345078" y="2697498"/>
            <a:ext cx="2376813" cy="738664"/>
          </a:xfrm>
          <a:prstGeom prst="rect">
            <a:avLst/>
          </a:prstGeom>
          <a:solidFill>
            <a:srgbClr val="32B882"/>
          </a:solidFill>
        </p:spPr>
        <p:txBody>
          <a:bodyPr wrap="square" tIns="0" bIns="0" rtlCol="0">
            <a:spAutoFit/>
          </a:bodyPr>
          <a:lstStyle/>
          <a:p>
            <a:r>
              <a:rPr lang="fr-FR" sz="1200" dirty="0"/>
              <a:t>Ecouter, identifier, discriminer et reproduire des sons </a:t>
            </a:r>
          </a:p>
          <a:p>
            <a:r>
              <a:rPr lang="fr-FR" sz="1200" dirty="0"/>
              <a:t>Manipuler des syllabes orales puis des phonèmes</a:t>
            </a:r>
          </a:p>
        </p:txBody>
      </p:sp>
      <p:sp>
        <p:nvSpPr>
          <p:cNvPr id="51" name="ZoneTexte 50">
            <a:extLst>
              <a:ext uri="{FF2B5EF4-FFF2-40B4-BE49-F238E27FC236}">
                <a16:creationId xmlns:a16="http://schemas.microsoft.com/office/drawing/2014/main" id="{CE88CB47-1D24-45EA-B954-61E24EFAC4B6}"/>
              </a:ext>
            </a:extLst>
          </p:cNvPr>
          <p:cNvSpPr txBox="1"/>
          <p:nvPr/>
        </p:nvSpPr>
        <p:spPr>
          <a:xfrm>
            <a:off x="9345078" y="3487804"/>
            <a:ext cx="2376813" cy="446276"/>
          </a:xfrm>
          <a:prstGeom prst="rect">
            <a:avLst/>
          </a:prstGeom>
          <a:solidFill>
            <a:srgbClr val="00FF00"/>
          </a:solidFill>
        </p:spPr>
        <p:txBody>
          <a:bodyPr wrap="square" tIns="0" bIns="0" rtlCol="0">
            <a:spAutoFit/>
          </a:bodyPr>
          <a:lstStyle/>
          <a:p>
            <a:pPr>
              <a:spcAft>
                <a:spcPts val="600"/>
              </a:spcAft>
            </a:pPr>
            <a:r>
              <a:rPr lang="fr-FR" sz="1200" dirty="0"/>
              <a:t>Connaitre le nom des lettres</a:t>
            </a:r>
          </a:p>
          <a:p>
            <a:pPr>
              <a:spcAft>
                <a:spcPts val="600"/>
              </a:spcAft>
            </a:pPr>
            <a:r>
              <a:rPr lang="fr-FR" sz="1200" dirty="0"/>
              <a:t>Connaitre le son des lettres</a:t>
            </a:r>
          </a:p>
        </p:txBody>
      </p:sp>
      <p:sp>
        <p:nvSpPr>
          <p:cNvPr id="52" name="ZoneTexte 51">
            <a:extLst>
              <a:ext uri="{FF2B5EF4-FFF2-40B4-BE49-F238E27FC236}">
                <a16:creationId xmlns:a16="http://schemas.microsoft.com/office/drawing/2014/main" id="{1C5462B9-476C-402C-8629-DBAFE2EAFBE6}"/>
              </a:ext>
            </a:extLst>
          </p:cNvPr>
          <p:cNvSpPr txBox="1"/>
          <p:nvPr/>
        </p:nvSpPr>
        <p:spPr>
          <a:xfrm>
            <a:off x="6604002" y="4188993"/>
            <a:ext cx="2300403" cy="276999"/>
          </a:xfrm>
          <a:prstGeom prst="rect">
            <a:avLst/>
          </a:prstGeom>
          <a:solidFill>
            <a:srgbClr val="92D050"/>
          </a:solidFill>
        </p:spPr>
        <p:txBody>
          <a:bodyPr wrap="square" rtlCol="0">
            <a:spAutoFit/>
          </a:bodyPr>
          <a:lstStyle/>
          <a:p>
            <a:r>
              <a:rPr lang="fr-FR" sz="1200" dirty="0"/>
              <a:t>S’éveiller à la diversité linguistique</a:t>
            </a:r>
          </a:p>
        </p:txBody>
      </p:sp>
      <p:sp>
        <p:nvSpPr>
          <p:cNvPr id="53" name="ZoneTexte 52">
            <a:extLst>
              <a:ext uri="{FF2B5EF4-FFF2-40B4-BE49-F238E27FC236}">
                <a16:creationId xmlns:a16="http://schemas.microsoft.com/office/drawing/2014/main" id="{6477FC1B-24DB-4113-BF8D-250298EE789A}"/>
              </a:ext>
            </a:extLst>
          </p:cNvPr>
          <p:cNvSpPr txBox="1"/>
          <p:nvPr/>
        </p:nvSpPr>
        <p:spPr>
          <a:xfrm>
            <a:off x="6605264" y="4773356"/>
            <a:ext cx="2300403" cy="461665"/>
          </a:xfrm>
          <a:prstGeom prst="rect">
            <a:avLst/>
          </a:prstGeom>
          <a:solidFill>
            <a:srgbClr val="BEE395"/>
          </a:solidFill>
        </p:spPr>
        <p:txBody>
          <a:bodyPr wrap="square" rtlCol="0">
            <a:spAutoFit/>
          </a:bodyPr>
          <a:lstStyle/>
          <a:p>
            <a:r>
              <a:rPr lang="fr-FR" sz="1200" dirty="0"/>
              <a:t>Ecouter et comprendre différentes formes d’écrits</a:t>
            </a:r>
          </a:p>
        </p:txBody>
      </p:sp>
      <p:sp>
        <p:nvSpPr>
          <p:cNvPr id="54" name="ZoneTexte 53">
            <a:extLst>
              <a:ext uri="{FF2B5EF4-FFF2-40B4-BE49-F238E27FC236}">
                <a16:creationId xmlns:a16="http://schemas.microsoft.com/office/drawing/2014/main" id="{2A9614E9-7E5C-4DD0-8296-F0BB933ED2C4}"/>
              </a:ext>
            </a:extLst>
          </p:cNvPr>
          <p:cNvSpPr txBox="1"/>
          <p:nvPr/>
        </p:nvSpPr>
        <p:spPr>
          <a:xfrm>
            <a:off x="9345078" y="4072931"/>
            <a:ext cx="2412586" cy="461665"/>
          </a:xfrm>
          <a:prstGeom prst="rect">
            <a:avLst/>
          </a:prstGeom>
          <a:solidFill>
            <a:srgbClr val="92D050"/>
          </a:solidFill>
        </p:spPr>
        <p:txBody>
          <a:bodyPr wrap="square" rtlCol="0">
            <a:spAutoFit/>
          </a:bodyPr>
          <a:lstStyle/>
          <a:p>
            <a:r>
              <a:rPr lang="fr-FR" sz="1200" dirty="0"/>
              <a:t>Ecouter, identifier, discriminer et reproduire des sons </a:t>
            </a:r>
          </a:p>
        </p:txBody>
      </p:sp>
      <p:sp>
        <p:nvSpPr>
          <p:cNvPr id="55" name="ZoneTexte 54">
            <a:extLst>
              <a:ext uri="{FF2B5EF4-FFF2-40B4-BE49-F238E27FC236}">
                <a16:creationId xmlns:a16="http://schemas.microsoft.com/office/drawing/2014/main" id="{24621259-2479-401E-BAA9-4CC8A460A48C}"/>
              </a:ext>
            </a:extLst>
          </p:cNvPr>
          <p:cNvSpPr txBox="1"/>
          <p:nvPr/>
        </p:nvSpPr>
        <p:spPr>
          <a:xfrm>
            <a:off x="9336616" y="4597330"/>
            <a:ext cx="2412586" cy="723275"/>
          </a:xfrm>
          <a:prstGeom prst="rect">
            <a:avLst/>
          </a:prstGeom>
          <a:solidFill>
            <a:srgbClr val="BEE395"/>
          </a:solidFill>
        </p:spPr>
        <p:txBody>
          <a:bodyPr wrap="square" rtlCol="0">
            <a:spAutoFit/>
          </a:bodyPr>
          <a:lstStyle/>
          <a:p>
            <a:pPr>
              <a:spcAft>
                <a:spcPts val="600"/>
              </a:spcAft>
            </a:pPr>
            <a:r>
              <a:rPr lang="fr-FR" sz="1200" dirty="0"/>
              <a:t>Découvrir des supports de l’écrit</a:t>
            </a:r>
          </a:p>
          <a:p>
            <a:pPr>
              <a:spcAft>
                <a:spcPts val="600"/>
              </a:spcAft>
            </a:pPr>
            <a:r>
              <a:rPr lang="fr-FR" sz="1200" dirty="0"/>
              <a:t>Comprendre des textes lus par le professeur</a:t>
            </a:r>
          </a:p>
        </p:txBody>
      </p:sp>
      <p:sp>
        <p:nvSpPr>
          <p:cNvPr id="56" name="Rectangle 55">
            <a:extLst>
              <a:ext uri="{FF2B5EF4-FFF2-40B4-BE49-F238E27FC236}">
                <a16:creationId xmlns:a16="http://schemas.microsoft.com/office/drawing/2014/main" id="{BD625B43-E687-4237-AF5D-011F8B9D5A53}"/>
              </a:ext>
            </a:extLst>
          </p:cNvPr>
          <p:cNvSpPr/>
          <p:nvPr/>
        </p:nvSpPr>
        <p:spPr>
          <a:xfrm>
            <a:off x="6561668" y="5583141"/>
            <a:ext cx="5029200" cy="115712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57" name="ZoneTexte 56">
            <a:extLst>
              <a:ext uri="{FF2B5EF4-FFF2-40B4-BE49-F238E27FC236}">
                <a16:creationId xmlns:a16="http://schemas.microsoft.com/office/drawing/2014/main" id="{BF999C76-57CB-48E9-9E7C-6C53DD452780}"/>
              </a:ext>
            </a:extLst>
          </p:cNvPr>
          <p:cNvSpPr txBox="1"/>
          <p:nvPr/>
        </p:nvSpPr>
        <p:spPr>
          <a:xfrm>
            <a:off x="6750048" y="5336437"/>
            <a:ext cx="4381503" cy="307777"/>
          </a:xfrm>
          <a:prstGeom prst="rect">
            <a:avLst/>
          </a:prstGeom>
          <a:noFill/>
        </p:spPr>
        <p:txBody>
          <a:bodyPr wrap="square" rtlCol="0">
            <a:spAutoFit/>
          </a:bodyPr>
          <a:lstStyle/>
          <a:p>
            <a:r>
              <a:rPr lang="fr-FR" sz="1400" b="1" dirty="0">
                <a:solidFill>
                  <a:schemeClr val="accent4"/>
                </a:solidFill>
              </a:rPr>
              <a:t>Se préparer à apprendre à écrire</a:t>
            </a:r>
          </a:p>
        </p:txBody>
      </p:sp>
      <p:sp>
        <p:nvSpPr>
          <p:cNvPr id="58" name="ZoneTexte 57">
            <a:extLst>
              <a:ext uri="{FF2B5EF4-FFF2-40B4-BE49-F238E27FC236}">
                <a16:creationId xmlns:a16="http://schemas.microsoft.com/office/drawing/2014/main" id="{05E4907A-B24E-4F37-B203-731AE18126E3}"/>
              </a:ext>
            </a:extLst>
          </p:cNvPr>
          <p:cNvSpPr txBox="1"/>
          <p:nvPr/>
        </p:nvSpPr>
        <p:spPr>
          <a:xfrm>
            <a:off x="6637869" y="5697104"/>
            <a:ext cx="2209801" cy="276999"/>
          </a:xfrm>
          <a:prstGeom prst="rect">
            <a:avLst/>
          </a:prstGeom>
          <a:solidFill>
            <a:schemeClr val="accent2"/>
          </a:solidFill>
        </p:spPr>
        <p:txBody>
          <a:bodyPr wrap="square" rtlCol="0">
            <a:spAutoFit/>
          </a:bodyPr>
          <a:lstStyle/>
          <a:p>
            <a:r>
              <a:rPr lang="fr-FR" sz="1200" dirty="0"/>
              <a:t>Apprendre le geste d’écriture</a:t>
            </a:r>
          </a:p>
        </p:txBody>
      </p:sp>
      <p:sp>
        <p:nvSpPr>
          <p:cNvPr id="59" name="ZoneTexte 58">
            <a:extLst>
              <a:ext uri="{FF2B5EF4-FFF2-40B4-BE49-F238E27FC236}">
                <a16:creationId xmlns:a16="http://schemas.microsoft.com/office/drawing/2014/main" id="{C8D3768D-BA95-483F-844A-64A44DF70A50}"/>
              </a:ext>
            </a:extLst>
          </p:cNvPr>
          <p:cNvSpPr txBox="1"/>
          <p:nvPr/>
        </p:nvSpPr>
        <p:spPr>
          <a:xfrm>
            <a:off x="6646335" y="6023205"/>
            <a:ext cx="2192868" cy="276999"/>
          </a:xfrm>
          <a:prstGeom prst="rect">
            <a:avLst/>
          </a:prstGeom>
          <a:solidFill>
            <a:schemeClr val="accent4"/>
          </a:solidFill>
        </p:spPr>
        <p:txBody>
          <a:bodyPr wrap="square" rtlCol="0">
            <a:spAutoFit/>
          </a:bodyPr>
          <a:lstStyle/>
          <a:p>
            <a:r>
              <a:rPr lang="fr-FR" sz="1200" dirty="0"/>
              <a:t>Produire de premiers écrits</a:t>
            </a:r>
          </a:p>
        </p:txBody>
      </p:sp>
      <p:sp>
        <p:nvSpPr>
          <p:cNvPr id="60" name="ZoneTexte 59">
            <a:extLst>
              <a:ext uri="{FF2B5EF4-FFF2-40B4-BE49-F238E27FC236}">
                <a16:creationId xmlns:a16="http://schemas.microsoft.com/office/drawing/2014/main" id="{B94D92C9-D2D7-4726-A77F-AE25AE226209}"/>
              </a:ext>
            </a:extLst>
          </p:cNvPr>
          <p:cNvSpPr txBox="1"/>
          <p:nvPr/>
        </p:nvSpPr>
        <p:spPr>
          <a:xfrm>
            <a:off x="9486900" y="6023205"/>
            <a:ext cx="2006604" cy="617733"/>
          </a:xfrm>
          <a:prstGeom prst="rect">
            <a:avLst/>
          </a:prstGeom>
          <a:solidFill>
            <a:srgbClr val="FFC000"/>
          </a:solidFill>
        </p:spPr>
        <p:txBody>
          <a:bodyPr wrap="square" rtlCol="0">
            <a:spAutoFit/>
          </a:bodyPr>
          <a:lstStyle/>
          <a:p>
            <a:pPr>
              <a:lnSpc>
                <a:spcPct val="150000"/>
              </a:lnSpc>
            </a:pPr>
            <a:r>
              <a:rPr lang="fr-FR" sz="1200" dirty="0"/>
              <a:t>Passer de l’oral à l’écrit</a:t>
            </a:r>
          </a:p>
          <a:p>
            <a:pPr>
              <a:lnSpc>
                <a:spcPct val="150000"/>
              </a:lnSpc>
            </a:pPr>
            <a:r>
              <a:rPr lang="fr-FR" sz="1200" dirty="0"/>
              <a:t>Produire des écrits</a:t>
            </a:r>
          </a:p>
        </p:txBody>
      </p:sp>
      <p:cxnSp>
        <p:nvCxnSpPr>
          <p:cNvPr id="62" name="Connecteur droit avec flèche 61">
            <a:extLst>
              <a:ext uri="{FF2B5EF4-FFF2-40B4-BE49-F238E27FC236}">
                <a16:creationId xmlns:a16="http://schemas.microsoft.com/office/drawing/2014/main" id="{131D376A-02EE-4251-9B94-E0FBF68AC6D8}"/>
              </a:ext>
            </a:extLst>
          </p:cNvPr>
          <p:cNvCxnSpPr>
            <a:stCxn id="22" idx="3"/>
            <a:endCxn id="45" idx="1"/>
          </p:cNvCxnSpPr>
          <p:nvPr/>
        </p:nvCxnSpPr>
        <p:spPr>
          <a:xfrm>
            <a:off x="3332798" y="1733635"/>
            <a:ext cx="3313537" cy="150384"/>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64" name="Connecteur droit avec flèche 63">
            <a:extLst>
              <a:ext uri="{FF2B5EF4-FFF2-40B4-BE49-F238E27FC236}">
                <a16:creationId xmlns:a16="http://schemas.microsoft.com/office/drawing/2014/main" id="{DB115DB7-6570-4836-9DD6-43137C0A21A1}"/>
              </a:ext>
            </a:extLst>
          </p:cNvPr>
          <p:cNvCxnSpPr>
            <a:stCxn id="25" idx="3"/>
            <a:endCxn id="42" idx="1"/>
          </p:cNvCxnSpPr>
          <p:nvPr/>
        </p:nvCxnSpPr>
        <p:spPr>
          <a:xfrm flipV="1">
            <a:off x="5892982" y="1154215"/>
            <a:ext cx="744887" cy="1314281"/>
          </a:xfrm>
          <a:prstGeom prst="straightConnector1">
            <a:avLst/>
          </a:prstGeom>
          <a:ln w="19050">
            <a:solidFill>
              <a:schemeClr val="accent1">
                <a:lumMod val="20000"/>
                <a:lumOff val="8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69" name="Connecteur droit avec flèche 68">
            <a:extLst>
              <a:ext uri="{FF2B5EF4-FFF2-40B4-BE49-F238E27FC236}">
                <a16:creationId xmlns:a16="http://schemas.microsoft.com/office/drawing/2014/main" id="{F976B018-5335-4216-BC20-EC6CFDE68D64}"/>
              </a:ext>
            </a:extLst>
          </p:cNvPr>
          <p:cNvCxnSpPr>
            <a:stCxn id="26" idx="3"/>
            <a:endCxn id="43" idx="1"/>
          </p:cNvCxnSpPr>
          <p:nvPr/>
        </p:nvCxnSpPr>
        <p:spPr>
          <a:xfrm flipV="1">
            <a:off x="5911273" y="1405693"/>
            <a:ext cx="735062" cy="139491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DC0F51BA-9BAE-4B91-BD5E-BCFE260683E0}"/>
              </a:ext>
            </a:extLst>
          </p:cNvPr>
          <p:cNvCxnSpPr>
            <a:stCxn id="27" idx="3"/>
            <a:endCxn id="49" idx="1"/>
          </p:cNvCxnSpPr>
          <p:nvPr/>
        </p:nvCxnSpPr>
        <p:spPr>
          <a:xfrm flipV="1">
            <a:off x="5921081" y="2939105"/>
            <a:ext cx="665982" cy="23122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722296F0-F973-4E2B-923D-CF8008504F6B}"/>
              </a:ext>
            </a:extLst>
          </p:cNvPr>
          <p:cNvCxnSpPr>
            <a:stCxn id="28" idx="3"/>
            <a:endCxn id="52" idx="1"/>
          </p:cNvCxnSpPr>
          <p:nvPr/>
        </p:nvCxnSpPr>
        <p:spPr>
          <a:xfrm>
            <a:off x="5911273" y="3502440"/>
            <a:ext cx="692729" cy="82505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75" name="Connecteur droit avec flèche 74">
            <a:extLst>
              <a:ext uri="{FF2B5EF4-FFF2-40B4-BE49-F238E27FC236}">
                <a16:creationId xmlns:a16="http://schemas.microsoft.com/office/drawing/2014/main" id="{EEBCC1EC-3A92-4827-ADDA-AF17A6E2EDFE}"/>
              </a:ext>
            </a:extLst>
          </p:cNvPr>
          <p:cNvCxnSpPr>
            <a:stCxn id="49" idx="3"/>
            <a:endCxn id="50" idx="1"/>
          </p:cNvCxnSpPr>
          <p:nvPr/>
        </p:nvCxnSpPr>
        <p:spPr>
          <a:xfrm>
            <a:off x="9076265" y="2939105"/>
            <a:ext cx="268813" cy="12772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B1173741-5333-4C46-AAE0-257DF10374D9}"/>
              </a:ext>
            </a:extLst>
          </p:cNvPr>
          <p:cNvCxnSpPr>
            <a:cxnSpLocks/>
            <a:endCxn id="51" idx="1"/>
          </p:cNvCxnSpPr>
          <p:nvPr/>
        </p:nvCxnSpPr>
        <p:spPr>
          <a:xfrm>
            <a:off x="8466275" y="3095258"/>
            <a:ext cx="878803" cy="61568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895548A6-9286-4CF3-9EE1-8C2C98176392}"/>
              </a:ext>
            </a:extLst>
          </p:cNvPr>
          <p:cNvCxnSpPr>
            <a:stCxn id="52" idx="3"/>
            <a:endCxn id="54" idx="1"/>
          </p:cNvCxnSpPr>
          <p:nvPr/>
        </p:nvCxnSpPr>
        <p:spPr>
          <a:xfrm flipV="1">
            <a:off x="8904405" y="4303764"/>
            <a:ext cx="440673" cy="23729"/>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5478DDF2-AD52-4478-8ADD-F8B847CE740A}"/>
              </a:ext>
            </a:extLst>
          </p:cNvPr>
          <p:cNvCxnSpPr>
            <a:stCxn id="53" idx="3"/>
            <a:endCxn id="55" idx="1"/>
          </p:cNvCxnSpPr>
          <p:nvPr/>
        </p:nvCxnSpPr>
        <p:spPr>
          <a:xfrm flipV="1">
            <a:off x="8905667" y="4958968"/>
            <a:ext cx="430949" cy="4522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E4EACCE5-2B87-4210-8109-089A15B477F5}"/>
              </a:ext>
            </a:extLst>
          </p:cNvPr>
          <p:cNvCxnSpPr>
            <a:stCxn id="59" idx="3"/>
            <a:endCxn id="60" idx="1"/>
          </p:cNvCxnSpPr>
          <p:nvPr/>
        </p:nvCxnSpPr>
        <p:spPr>
          <a:xfrm>
            <a:off x="8839203" y="6161705"/>
            <a:ext cx="647697" cy="17036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88" name="Connecteur droit avec flèche 87">
            <a:extLst>
              <a:ext uri="{FF2B5EF4-FFF2-40B4-BE49-F238E27FC236}">
                <a16:creationId xmlns:a16="http://schemas.microsoft.com/office/drawing/2014/main" id="{646DDB18-78E5-4DD1-8742-6FFB6880034E}"/>
              </a:ext>
            </a:extLst>
          </p:cNvPr>
          <p:cNvCxnSpPr>
            <a:stCxn id="30" idx="3"/>
            <a:endCxn id="53" idx="1"/>
          </p:cNvCxnSpPr>
          <p:nvPr/>
        </p:nvCxnSpPr>
        <p:spPr>
          <a:xfrm>
            <a:off x="3164608" y="4628277"/>
            <a:ext cx="3440656" cy="375912"/>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90" name="Connecteur droit avec flèche 89">
            <a:extLst>
              <a:ext uri="{FF2B5EF4-FFF2-40B4-BE49-F238E27FC236}">
                <a16:creationId xmlns:a16="http://schemas.microsoft.com/office/drawing/2014/main" id="{6063DE07-311E-4B3D-A599-53978592438F}"/>
              </a:ext>
            </a:extLst>
          </p:cNvPr>
          <p:cNvCxnSpPr>
            <a:cxnSpLocks/>
            <a:stCxn id="37" idx="3"/>
          </p:cNvCxnSpPr>
          <p:nvPr/>
        </p:nvCxnSpPr>
        <p:spPr>
          <a:xfrm flipV="1">
            <a:off x="3135708" y="3084392"/>
            <a:ext cx="3451355" cy="2562647"/>
          </a:xfrm>
          <a:prstGeom prst="straightConnector1">
            <a:avLst/>
          </a:prstGeom>
          <a:ln w="19050">
            <a:solidFill>
              <a:schemeClr val="accent4">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92" name="Parenthèse fermante 91">
            <a:extLst>
              <a:ext uri="{FF2B5EF4-FFF2-40B4-BE49-F238E27FC236}">
                <a16:creationId xmlns:a16="http://schemas.microsoft.com/office/drawing/2014/main" id="{56312EC5-E526-4172-86DE-4DFB8A0CF0F3}"/>
              </a:ext>
            </a:extLst>
          </p:cNvPr>
          <p:cNvSpPr/>
          <p:nvPr/>
        </p:nvSpPr>
        <p:spPr>
          <a:xfrm>
            <a:off x="3123210" y="5171124"/>
            <a:ext cx="361377" cy="824034"/>
          </a:xfrm>
          <a:prstGeom prst="righ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94" name="Connecteur droit avec flèche 93">
            <a:extLst>
              <a:ext uri="{FF2B5EF4-FFF2-40B4-BE49-F238E27FC236}">
                <a16:creationId xmlns:a16="http://schemas.microsoft.com/office/drawing/2014/main" id="{3C17D8B8-0018-4A96-9E8E-5C17BA2C2B32}"/>
              </a:ext>
            </a:extLst>
          </p:cNvPr>
          <p:cNvCxnSpPr>
            <a:cxnSpLocks/>
            <a:stCxn id="92" idx="2"/>
            <a:endCxn id="59" idx="1"/>
          </p:cNvCxnSpPr>
          <p:nvPr/>
        </p:nvCxnSpPr>
        <p:spPr>
          <a:xfrm>
            <a:off x="3484587" y="5583141"/>
            <a:ext cx="3161748" cy="57856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02" name="ZoneTexte 101">
            <a:extLst>
              <a:ext uri="{FF2B5EF4-FFF2-40B4-BE49-F238E27FC236}">
                <a16:creationId xmlns:a16="http://schemas.microsoft.com/office/drawing/2014/main" id="{35CD07B1-4C99-49F8-ADCA-5BE53DA51646}"/>
              </a:ext>
            </a:extLst>
          </p:cNvPr>
          <p:cNvSpPr txBox="1"/>
          <p:nvPr/>
        </p:nvSpPr>
        <p:spPr>
          <a:xfrm>
            <a:off x="2996423" y="190828"/>
            <a:ext cx="654459" cy="246221"/>
          </a:xfrm>
          <a:prstGeom prst="rect">
            <a:avLst/>
          </a:prstGeom>
          <a:noFill/>
          <a:ln>
            <a:solidFill>
              <a:schemeClr val="tx1"/>
            </a:solidFill>
          </a:ln>
        </p:spPr>
        <p:txBody>
          <a:bodyPr wrap="square" lIns="0" tIns="0" rIns="0" bIns="0" rtlCol="0">
            <a:spAutoFit/>
          </a:bodyPr>
          <a:lstStyle/>
          <a:p>
            <a:pPr algn="ctr"/>
            <a:r>
              <a:rPr lang="fr-FR" sz="1600" dirty="0"/>
              <a:t>2021</a:t>
            </a:r>
          </a:p>
        </p:txBody>
      </p:sp>
      <p:sp>
        <p:nvSpPr>
          <p:cNvPr id="103" name="ZoneTexte 102">
            <a:extLst>
              <a:ext uri="{FF2B5EF4-FFF2-40B4-BE49-F238E27FC236}">
                <a16:creationId xmlns:a16="http://schemas.microsoft.com/office/drawing/2014/main" id="{231825BC-81F1-4764-8861-B01CAE4AB293}"/>
              </a:ext>
            </a:extLst>
          </p:cNvPr>
          <p:cNvSpPr txBox="1"/>
          <p:nvPr/>
        </p:nvSpPr>
        <p:spPr>
          <a:xfrm>
            <a:off x="8541120" y="222342"/>
            <a:ext cx="654459" cy="246221"/>
          </a:xfrm>
          <a:prstGeom prst="rect">
            <a:avLst/>
          </a:prstGeom>
          <a:noFill/>
          <a:ln>
            <a:noFill/>
          </a:ln>
        </p:spPr>
        <p:txBody>
          <a:bodyPr wrap="square" lIns="0" tIns="0" rIns="0" bIns="0" rtlCol="0">
            <a:spAutoFit/>
          </a:bodyPr>
          <a:lstStyle/>
          <a:p>
            <a:pPr algn="ctr"/>
            <a:r>
              <a:rPr lang="fr-FR" sz="1600" dirty="0"/>
              <a:t>2025</a:t>
            </a:r>
          </a:p>
        </p:txBody>
      </p:sp>
    </p:spTree>
    <p:extLst>
      <p:ext uri="{BB962C8B-B14F-4D97-AF65-F5344CB8AC3E}">
        <p14:creationId xmlns:p14="http://schemas.microsoft.com/office/powerpoint/2010/main" val="152301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3216422" y="381945"/>
            <a:ext cx="4445000" cy="4529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002060"/>
                </a:solidFill>
              </a:rPr>
              <a:t>Acquérir le langage oral</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319424" y="928376"/>
            <a:ext cx="3141134" cy="4529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002060"/>
                </a:solidFill>
                <a:latin typeface="Arial" panose="020B0604020202020204" pitchFamily="34" charset="0"/>
                <a:cs typeface="Arial" panose="020B0604020202020204" pitchFamily="34" charset="0"/>
              </a:rPr>
              <a:t>Enrichir son vocabulaire</a:t>
            </a:r>
          </a:p>
          <a:p>
            <a:pPr algn="ctr"/>
            <a:endParaRPr lang="fr-FR" sz="1400" dirty="0">
              <a:solidFill>
                <a:srgbClr val="002060"/>
              </a:solidFill>
            </a:endParaRPr>
          </a:p>
        </p:txBody>
      </p:sp>
      <p:sp>
        <p:nvSpPr>
          <p:cNvPr id="8" name="Titre 1">
            <a:extLst>
              <a:ext uri="{FF2B5EF4-FFF2-40B4-BE49-F238E27FC236}">
                <a16:creationId xmlns:a16="http://schemas.microsoft.com/office/drawing/2014/main" id="{46848068-36AA-463E-91A2-30BA4CE2C6F1}"/>
              </a:ext>
            </a:extLst>
          </p:cNvPr>
          <p:cNvSpPr txBox="1">
            <a:spLocks/>
          </p:cNvSpPr>
          <p:nvPr/>
        </p:nvSpPr>
        <p:spPr>
          <a:xfrm>
            <a:off x="7486159" y="3252926"/>
            <a:ext cx="4297910" cy="1035317"/>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Temps de conversation individualisé ou en petit groupe pour susciter des réponses structurées et précises</a:t>
            </a:r>
          </a:p>
          <a:p>
            <a:endParaRPr lang="fr-FR" sz="1600" dirty="0">
              <a:solidFill>
                <a:srgbClr val="00B0F0"/>
              </a:solidFill>
              <a:latin typeface="Arial" panose="020B0604020202020204" pitchFamily="34" charset="0"/>
              <a:cs typeface="Arial" panose="020B0604020202020204" pitchFamily="34" charset="0"/>
            </a:endParaRPr>
          </a:p>
          <a:p>
            <a:endParaRPr lang="fr-FR" sz="1400" dirty="0">
              <a:solidFill>
                <a:srgbClr val="CC66FF"/>
              </a:solidFill>
            </a:endParaRPr>
          </a:p>
        </p:txBody>
      </p:sp>
      <p:sp>
        <p:nvSpPr>
          <p:cNvPr id="9" name="Titre 1">
            <a:extLst>
              <a:ext uri="{FF2B5EF4-FFF2-40B4-BE49-F238E27FC236}">
                <a16:creationId xmlns:a16="http://schemas.microsoft.com/office/drawing/2014/main" id="{B58FA3F7-43EE-4175-9CB8-F32D47428AE4}"/>
              </a:ext>
            </a:extLst>
          </p:cNvPr>
          <p:cNvSpPr txBox="1">
            <a:spLocks/>
          </p:cNvSpPr>
          <p:nvPr/>
        </p:nvSpPr>
        <p:spPr>
          <a:xfrm>
            <a:off x="3718148" y="1998246"/>
            <a:ext cx="3208866" cy="9648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dirty="0">
                <a:solidFill>
                  <a:srgbClr val="0070C0"/>
                </a:solidFill>
                <a:latin typeface="Arial" panose="020B0604020202020204" pitchFamily="34" charset="0"/>
                <a:cs typeface="Arial" panose="020B0604020202020204" pitchFamily="34" charset="0"/>
              </a:rPr>
              <a:t>Objectifs syntaxiques enrichis et</a:t>
            </a:r>
          </a:p>
          <a:p>
            <a:pPr algn="ctr"/>
            <a:r>
              <a:rPr lang="fr-FR" sz="1400" dirty="0">
                <a:solidFill>
                  <a:srgbClr val="0070C0"/>
                </a:solidFill>
                <a:latin typeface="Arial" panose="020B0604020202020204" pitchFamily="34" charset="0"/>
                <a:cs typeface="Arial" panose="020B0604020202020204" pitchFamily="34" charset="0"/>
              </a:rPr>
              <a:t>3 objectifs ciblés par tranche d’âge avec des exemples de réussite adaptés à chaque tranche d’âge</a:t>
            </a:r>
          </a:p>
          <a:p>
            <a:pPr algn="ctr"/>
            <a:endParaRPr lang="fr-FR" sz="1400" dirty="0">
              <a:solidFill>
                <a:srgbClr val="0070C0"/>
              </a:solidFill>
              <a:latin typeface="Arial" panose="020B0604020202020204" pitchFamily="34" charset="0"/>
              <a:cs typeface="Arial" panose="020B0604020202020204" pitchFamily="34" charset="0"/>
            </a:endParaRPr>
          </a:p>
          <a:p>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CC66FF"/>
              </a:solidFill>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3402279" y="837436"/>
            <a:ext cx="1036607" cy="256097"/>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a:off x="5197152" y="919285"/>
            <a:ext cx="0" cy="48467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524407CF-28B7-42FB-A553-FB61236711CB}"/>
              </a:ext>
            </a:extLst>
          </p:cNvPr>
          <p:cNvSpPr txBox="1">
            <a:spLocks/>
          </p:cNvSpPr>
          <p:nvPr/>
        </p:nvSpPr>
        <p:spPr>
          <a:xfrm>
            <a:off x="8297652" y="1403964"/>
            <a:ext cx="3453626" cy="1000590"/>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7030A0"/>
                </a:solidFill>
                <a:latin typeface="Arial" panose="020B0604020202020204" pitchFamily="34" charset="0"/>
                <a:cs typeface="Arial" panose="020B0604020202020204" pitchFamily="34" charset="0"/>
              </a:rPr>
              <a:t>Objectifs de prononciation précisés par âge, avec une structuration progressive dès 4 ans</a:t>
            </a:r>
          </a:p>
          <a:p>
            <a:endParaRPr lang="fr-FR" sz="1400" dirty="0">
              <a:solidFill>
                <a:srgbClr val="FF0066"/>
              </a:solidFill>
              <a:latin typeface="Arial" panose="020B0604020202020204" pitchFamily="34" charset="0"/>
              <a:cs typeface="Arial" panose="020B0604020202020204" pitchFamily="34" charset="0"/>
            </a:endParaRPr>
          </a:p>
          <a:p>
            <a:endParaRPr lang="fr-FR" sz="1400" dirty="0">
              <a:solidFill>
                <a:srgbClr val="CC66FF"/>
              </a:solidFill>
            </a:endParaRPr>
          </a:p>
        </p:txBody>
      </p:sp>
      <p:sp>
        <p:nvSpPr>
          <p:cNvPr id="18" name="Titre 1">
            <a:extLst>
              <a:ext uri="{FF2B5EF4-FFF2-40B4-BE49-F238E27FC236}">
                <a16:creationId xmlns:a16="http://schemas.microsoft.com/office/drawing/2014/main" id="{270F908A-A7E6-40CD-B0EC-48CFF125E65E}"/>
              </a:ext>
            </a:extLst>
          </p:cNvPr>
          <p:cNvSpPr txBox="1">
            <a:spLocks/>
          </p:cNvSpPr>
          <p:nvPr/>
        </p:nvSpPr>
        <p:spPr>
          <a:xfrm>
            <a:off x="382953" y="1071637"/>
            <a:ext cx="3141134" cy="9266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rgbClr val="002060"/>
              </a:solidFill>
            </a:endParaRPr>
          </a:p>
          <a:p>
            <a:pPr algn="ctr"/>
            <a:r>
              <a:rPr lang="fr-FR" sz="1400" dirty="0">
                <a:solidFill>
                  <a:srgbClr val="002060"/>
                </a:solidFill>
                <a:latin typeface="Arial" panose="020B0604020202020204" pitchFamily="34" charset="0"/>
                <a:cs typeface="Arial" panose="020B0604020202020204" pitchFamily="34" charset="0"/>
              </a:rPr>
              <a:t>Enseignement explicite et structuré</a:t>
            </a:r>
          </a:p>
          <a:p>
            <a:pPr algn="ctr"/>
            <a:r>
              <a:rPr lang="fr-FR" sz="1400" dirty="0">
                <a:solidFill>
                  <a:srgbClr val="002060"/>
                </a:solidFill>
                <a:latin typeface="Arial" panose="020B0604020202020204" pitchFamily="34" charset="0"/>
                <a:cs typeface="Arial" panose="020B0604020202020204" pitchFamily="34" charset="0"/>
              </a:rPr>
              <a:t>Séances quotidiennes </a:t>
            </a:r>
          </a:p>
          <a:p>
            <a:pPr algn="ctr"/>
            <a:r>
              <a:rPr lang="fr-FR" sz="1400" dirty="0">
                <a:solidFill>
                  <a:srgbClr val="002060"/>
                </a:solidFill>
                <a:latin typeface="Arial" panose="020B0604020202020204" pitchFamily="34" charset="0"/>
                <a:cs typeface="Arial" panose="020B0604020202020204" pitchFamily="34" charset="0"/>
              </a:rPr>
              <a:t>Evaluation par période</a:t>
            </a:r>
          </a:p>
          <a:p>
            <a:pPr algn="ctr"/>
            <a:endParaRPr lang="fr-FR" sz="1400" dirty="0">
              <a:solidFill>
                <a:srgbClr val="002060"/>
              </a:solidFill>
              <a:latin typeface="Arial" panose="020B0604020202020204" pitchFamily="34" charset="0"/>
              <a:cs typeface="Arial" panose="020B0604020202020204" pitchFamily="34" charset="0"/>
            </a:endParaRPr>
          </a:p>
        </p:txBody>
      </p:sp>
      <p:sp>
        <p:nvSpPr>
          <p:cNvPr id="20" name="Titre 1">
            <a:extLst>
              <a:ext uri="{FF2B5EF4-FFF2-40B4-BE49-F238E27FC236}">
                <a16:creationId xmlns:a16="http://schemas.microsoft.com/office/drawing/2014/main" id="{C54C2C97-B49D-440C-877B-EE79895270AB}"/>
              </a:ext>
            </a:extLst>
          </p:cNvPr>
          <p:cNvSpPr txBox="1">
            <a:spLocks/>
          </p:cNvSpPr>
          <p:nvPr/>
        </p:nvSpPr>
        <p:spPr>
          <a:xfrm>
            <a:off x="409607" y="4356589"/>
            <a:ext cx="3141134" cy="20911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rgbClr val="002060"/>
              </a:solidFill>
            </a:endParaRPr>
          </a:p>
          <a:p>
            <a:r>
              <a:rPr lang="fr-FR" sz="1400" b="1" dirty="0">
                <a:solidFill>
                  <a:srgbClr val="002060"/>
                </a:solidFill>
                <a:latin typeface="Arial" panose="020B0604020202020204" pitchFamily="34" charset="0"/>
                <a:cs typeface="Arial" panose="020B0604020202020204" pitchFamily="34" charset="0"/>
              </a:rPr>
              <a:t>- Organiser les mots en catégorie et en réseau</a:t>
            </a:r>
          </a:p>
          <a:p>
            <a:pPr marL="285750" indent="-285750">
              <a:buFont typeface="Wingdings" panose="05000000000000000000" pitchFamily="2" charset="2"/>
              <a:buChar char="Ø"/>
            </a:pPr>
            <a:r>
              <a:rPr lang="fr-FR" sz="1400" dirty="0">
                <a:solidFill>
                  <a:srgbClr val="002060"/>
                </a:solidFill>
                <a:latin typeface="Arial" panose="020B0604020202020204" pitchFamily="34" charset="0"/>
                <a:cs typeface="Arial" panose="020B0604020202020204" pitchFamily="34" charset="0"/>
              </a:rPr>
              <a:t>Mise en réseaux lexicaux composés de verbes, de noms, d’adjectifs, de mots grammaticaux et d’expressions</a:t>
            </a:r>
          </a:p>
          <a:p>
            <a:pPr marL="285750" indent="-285750">
              <a:buFont typeface="Wingdings" panose="05000000000000000000" pitchFamily="2" charset="2"/>
              <a:buChar char="Ø"/>
            </a:pPr>
            <a:r>
              <a:rPr lang="fr-FR" sz="1400" dirty="0">
                <a:solidFill>
                  <a:srgbClr val="002060"/>
                </a:solidFill>
                <a:latin typeface="Arial" panose="020B0604020202020204" pitchFamily="34" charset="0"/>
                <a:cs typeface="Arial" panose="020B0604020202020204" pitchFamily="34" charset="0"/>
              </a:rPr>
              <a:t>Catégorisation comme objectif apprentissage</a:t>
            </a:r>
          </a:p>
        </p:txBody>
      </p:sp>
      <p:sp>
        <p:nvSpPr>
          <p:cNvPr id="21" name="Titre 1">
            <a:extLst>
              <a:ext uri="{FF2B5EF4-FFF2-40B4-BE49-F238E27FC236}">
                <a16:creationId xmlns:a16="http://schemas.microsoft.com/office/drawing/2014/main" id="{7BDA8C13-A840-472D-BA1A-050D6A54D3AF}"/>
              </a:ext>
            </a:extLst>
          </p:cNvPr>
          <p:cNvSpPr txBox="1">
            <a:spLocks/>
          </p:cNvSpPr>
          <p:nvPr/>
        </p:nvSpPr>
        <p:spPr>
          <a:xfrm>
            <a:off x="409607" y="2496937"/>
            <a:ext cx="3141134" cy="20911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2060"/>
                </a:solidFill>
                <a:latin typeface="Arial" panose="020B0604020202020204" pitchFamily="34" charset="0"/>
                <a:cs typeface="Arial" panose="020B0604020202020204" pitchFamily="34" charset="0"/>
              </a:rPr>
              <a:t>- Comprendre, mémoriser et réemployer les mots des corpus enseignés</a:t>
            </a:r>
          </a:p>
          <a:p>
            <a:r>
              <a:rPr lang="fr-FR" sz="1400" dirty="0">
                <a:solidFill>
                  <a:srgbClr val="002060"/>
                </a:solidFill>
                <a:latin typeface="Arial" panose="020B0604020202020204" pitchFamily="34" charset="0"/>
                <a:cs typeface="Arial" panose="020B0604020202020204" pitchFamily="34" charset="0"/>
              </a:rPr>
              <a:t>2 corpus par période en PS/MS</a:t>
            </a:r>
          </a:p>
          <a:p>
            <a:r>
              <a:rPr lang="fr-FR" sz="1400" dirty="0">
                <a:solidFill>
                  <a:srgbClr val="002060"/>
                </a:solidFill>
                <a:latin typeface="Arial" panose="020B0604020202020204" pitchFamily="34" charset="0"/>
                <a:cs typeface="Arial" panose="020B0604020202020204" pitchFamily="34" charset="0"/>
              </a:rPr>
              <a:t>3 corpus par période en GS</a:t>
            </a:r>
          </a:p>
          <a:p>
            <a:pPr marL="285750" indent="-285750">
              <a:buFont typeface="Wingdings" panose="05000000000000000000" pitchFamily="2" charset="2"/>
              <a:buChar char="Ø"/>
            </a:pPr>
            <a:r>
              <a:rPr lang="fr-FR" sz="1400" dirty="0">
                <a:solidFill>
                  <a:srgbClr val="002060"/>
                </a:solidFill>
                <a:latin typeface="Arial" panose="020B0604020202020204" pitchFamily="34" charset="0"/>
                <a:cs typeface="Arial" panose="020B0604020202020204" pitchFamily="34" charset="0"/>
              </a:rPr>
              <a:t>Enrichissement des corpus au fil des année =&gt;Réinvestissement spiralaire du vocabulaire</a:t>
            </a:r>
          </a:p>
          <a:p>
            <a:endParaRPr lang="fr-FR" sz="1400" dirty="0">
              <a:solidFill>
                <a:srgbClr val="002060"/>
              </a:solidFill>
              <a:latin typeface="Arial" panose="020B0604020202020204" pitchFamily="34" charset="0"/>
              <a:cs typeface="Arial" panose="020B0604020202020204" pitchFamily="34" charset="0"/>
            </a:endParaRPr>
          </a:p>
        </p:txBody>
      </p:sp>
      <p:sp>
        <p:nvSpPr>
          <p:cNvPr id="24" name="Titre 1">
            <a:extLst>
              <a:ext uri="{FF2B5EF4-FFF2-40B4-BE49-F238E27FC236}">
                <a16:creationId xmlns:a16="http://schemas.microsoft.com/office/drawing/2014/main" id="{A67E8A2F-BE88-46A6-9756-0EFCE46159A7}"/>
              </a:ext>
            </a:extLst>
          </p:cNvPr>
          <p:cNvSpPr txBox="1">
            <a:spLocks/>
          </p:cNvSpPr>
          <p:nvPr/>
        </p:nvSpPr>
        <p:spPr>
          <a:xfrm>
            <a:off x="1293576" y="2113177"/>
            <a:ext cx="1279584" cy="363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2060"/>
                </a:solidFill>
                <a:latin typeface="Arial" panose="020B0604020202020204" pitchFamily="34" charset="0"/>
                <a:cs typeface="Arial" panose="020B0604020202020204" pitchFamily="34" charset="0"/>
              </a:rPr>
              <a:t>2 Objectifs :</a:t>
            </a:r>
            <a:endParaRPr lang="fr-FR" sz="1400" dirty="0">
              <a:solidFill>
                <a:srgbClr val="002060"/>
              </a:solidFill>
              <a:latin typeface="Arial" panose="020B0604020202020204" pitchFamily="34" charset="0"/>
              <a:cs typeface="Arial" panose="020B0604020202020204" pitchFamily="34" charset="0"/>
            </a:endParaRPr>
          </a:p>
          <a:p>
            <a:endParaRPr lang="fr-FR" sz="1400" dirty="0">
              <a:solidFill>
                <a:srgbClr val="00206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4FAA4FE2-6470-4250-8FF0-559EA07FF422}"/>
              </a:ext>
            </a:extLst>
          </p:cNvPr>
          <p:cNvSpPr/>
          <p:nvPr/>
        </p:nvSpPr>
        <p:spPr>
          <a:xfrm>
            <a:off x="3692760" y="225083"/>
            <a:ext cx="3453626" cy="683258"/>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1">
            <a:extLst>
              <a:ext uri="{FF2B5EF4-FFF2-40B4-BE49-F238E27FC236}">
                <a16:creationId xmlns:a16="http://schemas.microsoft.com/office/drawing/2014/main" id="{EAC70D05-47AF-4154-AEAE-72D67BE68C36}"/>
              </a:ext>
            </a:extLst>
          </p:cNvPr>
          <p:cNvSpPr txBox="1">
            <a:spLocks/>
          </p:cNvSpPr>
          <p:nvPr/>
        </p:nvSpPr>
        <p:spPr>
          <a:xfrm>
            <a:off x="3596966" y="4925438"/>
            <a:ext cx="3683911" cy="19325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rgbClr val="0070C0"/>
                </a:solidFill>
                <a:latin typeface="Arial" panose="020B0604020202020204" pitchFamily="34" charset="0"/>
                <a:cs typeface="Arial" panose="020B0604020202020204" pitchFamily="34" charset="0"/>
              </a:rPr>
              <a:t>Des séances d’interaction quotidiennes </a:t>
            </a:r>
          </a:p>
          <a:p>
            <a:pPr marL="285750" indent="-285750">
              <a:buFont typeface="Arial" panose="020B0604020202020204" pitchFamily="34" charset="0"/>
              <a:buChar char="•"/>
            </a:pPr>
            <a:r>
              <a:rPr lang="fr-FR" sz="1400" dirty="0">
                <a:solidFill>
                  <a:srgbClr val="0070C0"/>
                </a:solidFill>
                <a:latin typeface="Arial" panose="020B0604020202020204" pitchFamily="34" charset="0"/>
                <a:cs typeface="Arial" panose="020B0604020202020204" pitchFamily="34" charset="0"/>
              </a:rPr>
              <a:t>Situations d’enseignement par le jeu avec :</a:t>
            </a:r>
          </a:p>
          <a:p>
            <a:r>
              <a:rPr lang="fr-FR" sz="1400" dirty="0">
                <a:solidFill>
                  <a:srgbClr val="0070C0"/>
                </a:solidFill>
                <a:latin typeface="Arial" panose="020B0604020202020204" pitchFamily="34" charset="0"/>
                <a:cs typeface="Arial" panose="020B0604020202020204" pitchFamily="34" charset="0"/>
              </a:rPr>
              <a:t>		- des temps de structuration</a:t>
            </a:r>
          </a:p>
          <a:p>
            <a:r>
              <a:rPr lang="fr-FR" sz="1400" dirty="0">
                <a:solidFill>
                  <a:srgbClr val="0070C0"/>
                </a:solidFill>
                <a:latin typeface="Arial" panose="020B0604020202020204" pitchFamily="34" charset="0"/>
                <a:cs typeface="Arial" panose="020B0604020202020204" pitchFamily="34" charset="0"/>
              </a:rPr>
              <a:t>		- des temps de mémorisation</a:t>
            </a:r>
          </a:p>
          <a:p>
            <a:r>
              <a:rPr lang="fr-FR" sz="1400" dirty="0">
                <a:solidFill>
                  <a:srgbClr val="0070C0"/>
                </a:solidFill>
                <a:latin typeface="Arial" panose="020B0604020202020204" pitchFamily="34" charset="0"/>
                <a:cs typeface="Arial" panose="020B0604020202020204" pitchFamily="34" charset="0"/>
              </a:rPr>
              <a:t>		- des temps de réinvestissement</a:t>
            </a:r>
          </a:p>
          <a:p>
            <a:pPr algn="ctr"/>
            <a:endParaRPr lang="fr-FR" sz="1400" dirty="0">
              <a:solidFill>
                <a:srgbClr val="CC66FF"/>
              </a:solidFill>
            </a:endParaRPr>
          </a:p>
        </p:txBody>
      </p:sp>
      <p:sp>
        <p:nvSpPr>
          <p:cNvPr id="28" name="Titre 1">
            <a:extLst>
              <a:ext uri="{FF2B5EF4-FFF2-40B4-BE49-F238E27FC236}">
                <a16:creationId xmlns:a16="http://schemas.microsoft.com/office/drawing/2014/main" id="{277EED17-5079-4161-BE39-CE024029931F}"/>
              </a:ext>
            </a:extLst>
          </p:cNvPr>
          <p:cNvSpPr txBox="1">
            <a:spLocks/>
          </p:cNvSpPr>
          <p:nvPr/>
        </p:nvSpPr>
        <p:spPr>
          <a:xfrm>
            <a:off x="3800572" y="3082250"/>
            <a:ext cx="3208866" cy="18725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70C0"/>
                </a:solidFill>
                <a:latin typeface="Arial" panose="020B0604020202020204" pitchFamily="34" charset="0"/>
                <a:cs typeface="Arial" panose="020B0604020202020204" pitchFamily="34" charset="0"/>
              </a:rPr>
              <a:t>1/Diversifier les pronoms employés dès la PS</a:t>
            </a:r>
          </a:p>
          <a:p>
            <a:endParaRPr lang="fr-FR" sz="1400" b="1" dirty="0">
              <a:solidFill>
                <a:srgbClr val="0070C0"/>
              </a:solidFill>
              <a:latin typeface="Arial" panose="020B0604020202020204" pitchFamily="34" charset="0"/>
              <a:cs typeface="Arial" panose="020B0604020202020204" pitchFamily="34" charset="0"/>
            </a:endParaRPr>
          </a:p>
          <a:p>
            <a:r>
              <a:rPr lang="fr-FR" sz="1400" b="1" dirty="0">
                <a:solidFill>
                  <a:srgbClr val="0070C0"/>
                </a:solidFill>
                <a:latin typeface="Arial" panose="020B0604020202020204" pitchFamily="34" charset="0"/>
                <a:cs typeface="Arial" panose="020B0604020202020204" pitchFamily="34" charset="0"/>
              </a:rPr>
              <a:t>2/Construire à l’oral un système de temps de plus en plus efficace</a:t>
            </a:r>
          </a:p>
          <a:p>
            <a:endParaRPr lang="fr-FR" sz="1400" b="1" dirty="0">
              <a:solidFill>
                <a:srgbClr val="0070C0"/>
              </a:solidFill>
              <a:latin typeface="Arial" panose="020B0604020202020204" pitchFamily="34" charset="0"/>
              <a:cs typeface="Arial" panose="020B0604020202020204" pitchFamily="34" charset="0"/>
            </a:endParaRPr>
          </a:p>
          <a:p>
            <a:r>
              <a:rPr lang="fr-FR" sz="1400" b="1" dirty="0">
                <a:solidFill>
                  <a:srgbClr val="0070C0"/>
                </a:solidFill>
                <a:latin typeface="Arial" panose="020B0604020202020204" pitchFamily="34" charset="0"/>
                <a:cs typeface="Arial" panose="020B0604020202020204" pitchFamily="34" charset="0"/>
              </a:rPr>
              <a:t>3/Formuler des énoncés de plus en plus complexes</a:t>
            </a:r>
            <a:endParaRPr lang="fr-FR" sz="1400" dirty="0">
              <a:solidFill>
                <a:srgbClr val="CC66FF"/>
              </a:solidFill>
            </a:endParaRPr>
          </a:p>
        </p:txBody>
      </p:sp>
      <p:sp>
        <p:nvSpPr>
          <p:cNvPr id="29" name="Titre 1">
            <a:extLst>
              <a:ext uri="{FF2B5EF4-FFF2-40B4-BE49-F238E27FC236}">
                <a16:creationId xmlns:a16="http://schemas.microsoft.com/office/drawing/2014/main" id="{D6281BF9-70F3-4FC9-8CF4-82F811E7371A}"/>
              </a:ext>
            </a:extLst>
          </p:cNvPr>
          <p:cNvSpPr txBox="1">
            <a:spLocks/>
          </p:cNvSpPr>
          <p:nvPr/>
        </p:nvSpPr>
        <p:spPr>
          <a:xfrm>
            <a:off x="7515971" y="2781492"/>
            <a:ext cx="4266422" cy="521374"/>
          </a:xfrm>
          <a:prstGeom prst="rect">
            <a:avLst/>
          </a:prstGeom>
          <a:solidFill>
            <a:schemeClr val="bg1"/>
          </a:solidFill>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300" b="1" u="sng" dirty="0">
                <a:solidFill>
                  <a:srgbClr val="00B0F0"/>
                </a:solidFill>
                <a:latin typeface="Arial" panose="020B0604020202020204" pitchFamily="34" charset="0"/>
                <a:cs typeface="Arial" panose="020B0604020202020204" pitchFamily="34" charset="0"/>
              </a:rPr>
              <a:t>Produire des discours variés</a:t>
            </a:r>
          </a:p>
          <a:p>
            <a:r>
              <a:rPr lang="fr-FR" sz="2100" dirty="0">
                <a:solidFill>
                  <a:srgbClr val="00B0F0"/>
                </a:solidFill>
                <a:latin typeface="Arial" panose="020B0604020202020204" pitchFamily="34" charset="0"/>
                <a:cs typeface="Arial" panose="020B0604020202020204" pitchFamily="34" charset="0"/>
              </a:rPr>
              <a:t> </a:t>
            </a:r>
          </a:p>
          <a:p>
            <a:endParaRPr lang="fr-FR" sz="1400" dirty="0">
              <a:solidFill>
                <a:srgbClr val="CC66FF"/>
              </a:solidFill>
            </a:endParaRPr>
          </a:p>
        </p:txBody>
      </p:sp>
      <p:sp>
        <p:nvSpPr>
          <p:cNvPr id="30" name="Titre 1">
            <a:extLst>
              <a:ext uri="{FF2B5EF4-FFF2-40B4-BE49-F238E27FC236}">
                <a16:creationId xmlns:a16="http://schemas.microsoft.com/office/drawing/2014/main" id="{017564CC-4EA1-4851-8F6B-C26FE6E4391E}"/>
              </a:ext>
            </a:extLst>
          </p:cNvPr>
          <p:cNvSpPr txBox="1">
            <a:spLocks/>
          </p:cNvSpPr>
          <p:nvPr/>
        </p:nvSpPr>
        <p:spPr>
          <a:xfrm>
            <a:off x="3692760" y="1442643"/>
            <a:ext cx="3208866" cy="4211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0070C0"/>
                </a:solidFill>
                <a:latin typeface="Arial" panose="020B0604020202020204" pitchFamily="34" charset="0"/>
                <a:cs typeface="Arial" panose="020B0604020202020204" pitchFamily="34" charset="0"/>
              </a:rPr>
              <a:t>Développer sa syntaxe</a:t>
            </a:r>
          </a:p>
          <a:p>
            <a:pPr algn="ctr"/>
            <a:endParaRPr lang="fr-FR" sz="1400" b="1" u="sng" dirty="0">
              <a:solidFill>
                <a:srgbClr val="0070C0"/>
              </a:solidFill>
              <a:latin typeface="Arial" panose="020B0604020202020204" pitchFamily="34" charset="0"/>
              <a:cs typeface="Arial" panose="020B0604020202020204" pitchFamily="34" charset="0"/>
            </a:endParaRPr>
          </a:p>
          <a:p>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CC66FF"/>
              </a:solidFill>
            </a:endParaRPr>
          </a:p>
        </p:txBody>
      </p:sp>
      <p:sp>
        <p:nvSpPr>
          <p:cNvPr id="31" name="Titre 1">
            <a:extLst>
              <a:ext uri="{FF2B5EF4-FFF2-40B4-BE49-F238E27FC236}">
                <a16:creationId xmlns:a16="http://schemas.microsoft.com/office/drawing/2014/main" id="{2F2C13C4-F461-4F47-83C7-A1DED7340B8D}"/>
              </a:ext>
            </a:extLst>
          </p:cNvPr>
          <p:cNvSpPr txBox="1">
            <a:spLocks/>
          </p:cNvSpPr>
          <p:nvPr/>
        </p:nvSpPr>
        <p:spPr>
          <a:xfrm>
            <a:off x="8297652" y="820379"/>
            <a:ext cx="3453626" cy="590394"/>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7030A0"/>
                </a:solidFill>
                <a:latin typeface="Arial" panose="020B0604020202020204" pitchFamily="34" charset="0"/>
                <a:cs typeface="Arial" panose="020B0604020202020204" pitchFamily="34" charset="0"/>
              </a:rPr>
              <a:t>Articuler distinctement</a:t>
            </a:r>
          </a:p>
          <a:p>
            <a:r>
              <a:rPr lang="fr-FR" sz="1400" dirty="0">
                <a:solidFill>
                  <a:srgbClr val="FF0066"/>
                </a:solidFill>
                <a:latin typeface="Arial" panose="020B0604020202020204" pitchFamily="34" charset="0"/>
                <a:cs typeface="Arial" panose="020B0604020202020204" pitchFamily="34" charset="0"/>
              </a:rPr>
              <a:t> </a:t>
            </a:r>
          </a:p>
          <a:p>
            <a:endParaRPr lang="fr-FR" sz="1400" dirty="0">
              <a:solidFill>
                <a:srgbClr val="CC66FF"/>
              </a:solidFill>
            </a:endParaRPr>
          </a:p>
        </p:txBody>
      </p:sp>
      <p:sp>
        <p:nvSpPr>
          <p:cNvPr id="32" name="Titre 1">
            <a:extLst>
              <a:ext uri="{FF2B5EF4-FFF2-40B4-BE49-F238E27FC236}">
                <a16:creationId xmlns:a16="http://schemas.microsoft.com/office/drawing/2014/main" id="{1ACBDC8D-5804-492A-AFA7-DB28B182E25C}"/>
              </a:ext>
            </a:extLst>
          </p:cNvPr>
          <p:cNvSpPr txBox="1">
            <a:spLocks/>
          </p:cNvSpPr>
          <p:nvPr/>
        </p:nvSpPr>
        <p:spPr>
          <a:xfrm>
            <a:off x="7481885" y="4108629"/>
            <a:ext cx="4297910" cy="1025767"/>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Mise en mémoire de textes comme modèles pour l’oral et l’écrit ( 1 par semaine en MS/GS)</a:t>
            </a:r>
          </a:p>
          <a:p>
            <a:endParaRPr lang="fr-FR" sz="1600" dirty="0">
              <a:solidFill>
                <a:srgbClr val="00B0F0"/>
              </a:solidFill>
              <a:latin typeface="Arial" panose="020B0604020202020204" pitchFamily="34" charset="0"/>
              <a:cs typeface="Arial" panose="020B0604020202020204" pitchFamily="34" charset="0"/>
            </a:endParaRPr>
          </a:p>
          <a:p>
            <a:endParaRPr lang="fr-FR" sz="1400" dirty="0">
              <a:solidFill>
                <a:srgbClr val="CC66FF"/>
              </a:solidFill>
            </a:endParaRPr>
          </a:p>
        </p:txBody>
      </p:sp>
      <p:sp>
        <p:nvSpPr>
          <p:cNvPr id="33" name="Titre 1">
            <a:extLst>
              <a:ext uri="{FF2B5EF4-FFF2-40B4-BE49-F238E27FC236}">
                <a16:creationId xmlns:a16="http://schemas.microsoft.com/office/drawing/2014/main" id="{0535A4D5-CE86-4CBC-B316-C5E5C9A5D726}"/>
              </a:ext>
            </a:extLst>
          </p:cNvPr>
          <p:cNvSpPr txBox="1">
            <a:spLocks/>
          </p:cNvSpPr>
          <p:nvPr/>
        </p:nvSpPr>
        <p:spPr>
          <a:xfrm>
            <a:off x="7481885" y="4887312"/>
            <a:ext cx="4297910" cy="758474"/>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Mobiliser le langage en situation puis le langage d’évocation</a:t>
            </a:r>
          </a:p>
          <a:p>
            <a:endParaRPr lang="fr-FR" sz="1400" dirty="0">
              <a:solidFill>
                <a:srgbClr val="CC66FF"/>
              </a:solidFill>
            </a:endParaRPr>
          </a:p>
        </p:txBody>
      </p:sp>
      <p:sp>
        <p:nvSpPr>
          <p:cNvPr id="34" name="Titre 1">
            <a:extLst>
              <a:ext uri="{FF2B5EF4-FFF2-40B4-BE49-F238E27FC236}">
                <a16:creationId xmlns:a16="http://schemas.microsoft.com/office/drawing/2014/main" id="{3D09ABEC-B3B2-48E5-8B94-A583A7D33F07}"/>
              </a:ext>
            </a:extLst>
          </p:cNvPr>
          <p:cNvSpPr txBox="1">
            <a:spLocks/>
          </p:cNvSpPr>
          <p:nvPr/>
        </p:nvSpPr>
        <p:spPr>
          <a:xfrm>
            <a:off x="7515971" y="5553408"/>
            <a:ext cx="4297910" cy="837581"/>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Reformulation pour aider à acquérir une syntaxe correcte</a:t>
            </a:r>
          </a:p>
          <a:p>
            <a:endParaRPr lang="fr-FR" sz="1400" dirty="0">
              <a:solidFill>
                <a:srgbClr val="CC66FF"/>
              </a:solidFill>
            </a:endParaRPr>
          </a:p>
        </p:txBody>
      </p:sp>
      <p:cxnSp>
        <p:nvCxnSpPr>
          <p:cNvPr id="12" name="Connecteur droit avec flèche 11">
            <a:extLst>
              <a:ext uri="{FF2B5EF4-FFF2-40B4-BE49-F238E27FC236}">
                <a16:creationId xmlns:a16="http://schemas.microsoft.com/office/drawing/2014/main" id="{2823742D-DA17-4CEF-A8C9-72554E2F5954}"/>
              </a:ext>
            </a:extLst>
          </p:cNvPr>
          <p:cNvCxnSpPr>
            <a:cxnSpLocks/>
          </p:cNvCxnSpPr>
          <p:nvPr/>
        </p:nvCxnSpPr>
        <p:spPr>
          <a:xfrm>
            <a:off x="6772096" y="788220"/>
            <a:ext cx="1807059" cy="26555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C64FAE0-70BC-4406-B7E8-857EAC43F077}"/>
              </a:ext>
            </a:extLst>
          </p:cNvPr>
          <p:cNvCxnSpPr>
            <a:cxnSpLocks/>
          </p:cNvCxnSpPr>
          <p:nvPr/>
        </p:nvCxnSpPr>
        <p:spPr>
          <a:xfrm>
            <a:off x="6179575" y="857253"/>
            <a:ext cx="1641364" cy="195170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5" name="Triangle rectangle 34">
            <a:extLst>
              <a:ext uri="{FF2B5EF4-FFF2-40B4-BE49-F238E27FC236}">
                <a16:creationId xmlns:a16="http://schemas.microsoft.com/office/drawing/2014/main" id="{AB6C7919-9E59-4261-81B9-69E58E5D74DC}"/>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41CB7880-D5F8-460D-A02A-52AD838A7382}"/>
              </a:ext>
            </a:extLst>
          </p:cNvPr>
          <p:cNvSpPr>
            <a:spLocks noGrp="1"/>
          </p:cNvSpPr>
          <p:nvPr>
            <p:ph type="ftr" sz="quarter" idx="11"/>
          </p:nvPr>
        </p:nvSpPr>
        <p:spPr/>
        <p:txBody>
          <a:bodyPr/>
          <a:lstStyle/>
          <a:p>
            <a:r>
              <a:rPr lang="fr-FR"/>
              <a:t>Groupe départemental 16</a:t>
            </a:r>
          </a:p>
        </p:txBody>
      </p:sp>
      <p:sp>
        <p:nvSpPr>
          <p:cNvPr id="26" name="ZoneTexte 25">
            <a:extLst>
              <a:ext uri="{FF2B5EF4-FFF2-40B4-BE49-F238E27FC236}">
                <a16:creationId xmlns:a16="http://schemas.microsoft.com/office/drawing/2014/main" id="{F853AE60-A86F-448B-8E7F-CF512FDA4F43}"/>
              </a:ext>
            </a:extLst>
          </p:cNvPr>
          <p:cNvSpPr txBox="1"/>
          <p:nvPr/>
        </p:nvSpPr>
        <p:spPr>
          <a:xfrm>
            <a:off x="458866" y="257278"/>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Tree>
    <p:extLst>
      <p:ext uri="{BB962C8B-B14F-4D97-AF65-F5344CB8AC3E}">
        <p14:creationId xmlns:p14="http://schemas.microsoft.com/office/powerpoint/2010/main" val="39283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23" grpId="0" animBg="1"/>
      <p:bldP spid="18" grpId="0"/>
      <p:bldP spid="20" grpId="0"/>
      <p:bldP spid="21" grpId="0"/>
      <p:bldP spid="24" grpId="0"/>
      <p:bldP spid="27" grpId="0"/>
      <p:bldP spid="28" grpId="0"/>
      <p:bldP spid="29" grpId="0" animBg="1"/>
      <p:bldP spid="30" grpId="0"/>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0BE4A-FBC6-45EA-94E8-757E08F5AEBB}"/>
              </a:ext>
            </a:extLst>
          </p:cNvPr>
          <p:cNvSpPr>
            <a:spLocks noGrp="1"/>
          </p:cNvSpPr>
          <p:nvPr>
            <p:ph type="title"/>
          </p:nvPr>
        </p:nvSpPr>
        <p:spPr>
          <a:xfrm>
            <a:off x="2287227" y="1875978"/>
            <a:ext cx="7617546" cy="3106043"/>
          </a:xfrm>
          <a:noFill/>
        </p:spPr>
        <p:txBody>
          <a:bodyPr wrap="square" rtlCol="0">
            <a:spAutoFit/>
          </a:bodyPr>
          <a:lstStyle/>
          <a:p>
            <a:pPr algn="ctr">
              <a:lnSpc>
                <a:spcPct val="150000"/>
              </a:lnSpc>
            </a:pPr>
            <a:r>
              <a:rPr lang="fr-FR" sz="6600" b="1" dirty="0">
                <a:solidFill>
                  <a:srgbClr val="32B882"/>
                </a:solidFill>
              </a:rPr>
              <a:t>TEMPS 1</a:t>
            </a:r>
            <a:br>
              <a:rPr lang="fr-FR" sz="6600" b="1" dirty="0">
                <a:solidFill>
                  <a:srgbClr val="32B882"/>
                </a:solidFill>
              </a:rPr>
            </a:br>
            <a:endParaRPr lang="fr-FR" sz="7200" b="1" dirty="0">
              <a:solidFill>
                <a:srgbClr val="32B882"/>
              </a:solidFill>
            </a:endParaRPr>
          </a:p>
        </p:txBody>
      </p:sp>
      <p:sp>
        <p:nvSpPr>
          <p:cNvPr id="3" name="Triangle rectangle 2">
            <a:extLst>
              <a:ext uri="{FF2B5EF4-FFF2-40B4-BE49-F238E27FC236}">
                <a16:creationId xmlns:a16="http://schemas.microsoft.com/office/drawing/2014/main" id="{8209F9F2-EE36-43FF-980B-107D75DD1633}"/>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67B661A8-854E-4AD8-AB95-08F9C18D6864}"/>
              </a:ext>
            </a:extLst>
          </p:cNvPr>
          <p:cNvSpPr>
            <a:spLocks noGrp="1"/>
          </p:cNvSpPr>
          <p:nvPr>
            <p:ph type="ftr" sz="quarter" idx="11"/>
          </p:nvPr>
        </p:nvSpPr>
        <p:spPr>
          <a:xfrm>
            <a:off x="1189892" y="6594231"/>
            <a:ext cx="9812216" cy="197583"/>
          </a:xfrm>
        </p:spPr>
        <p:txBody>
          <a:bodyPr/>
          <a:lstStyle/>
          <a:p>
            <a:r>
              <a:rPr lang="fr-FR" sz="1050"/>
              <a:t>Groupe départemental 16</a:t>
            </a:r>
            <a:endParaRPr lang="fr-FR" sz="1050" dirty="0"/>
          </a:p>
        </p:txBody>
      </p:sp>
    </p:spTree>
    <p:extLst>
      <p:ext uri="{BB962C8B-B14F-4D97-AF65-F5344CB8AC3E}">
        <p14:creationId xmlns:p14="http://schemas.microsoft.com/office/powerpoint/2010/main" val="3949282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CF8A4C5-7B26-4462-ADED-D63ED1746F0F}"/>
              </a:ext>
            </a:extLst>
          </p:cNvPr>
          <p:cNvSpPr txBox="1">
            <a:spLocks/>
          </p:cNvSpPr>
          <p:nvPr/>
        </p:nvSpPr>
        <p:spPr>
          <a:xfrm>
            <a:off x="6829427" y="773644"/>
            <a:ext cx="5373195" cy="840782"/>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fr-FR" sz="1800" b="1" u="sng" dirty="0">
                <a:solidFill>
                  <a:srgbClr val="33CC33"/>
                </a:solidFill>
                <a:latin typeface="Arial" panose="020B0604020202020204" pitchFamily="34" charset="0"/>
                <a:cs typeface="Arial" panose="020B0604020202020204" pitchFamily="34" charset="0"/>
              </a:rPr>
              <a:t>Ecouter et comprendre différentes formes d’écrits</a:t>
            </a:r>
            <a:endParaRPr lang="fr-FR" sz="1800" dirty="0">
              <a:solidFill>
                <a:schemeClr val="accent5">
                  <a:lumMod val="50000"/>
                </a:schemeClr>
              </a:solidFill>
            </a:endParaRPr>
          </a:p>
        </p:txBody>
      </p:sp>
      <p:sp>
        <p:nvSpPr>
          <p:cNvPr id="6" name="Titre 1">
            <a:extLst>
              <a:ext uri="{FF2B5EF4-FFF2-40B4-BE49-F238E27FC236}">
                <a16:creationId xmlns:a16="http://schemas.microsoft.com/office/drawing/2014/main" id="{3C0015E1-6C8C-4DFF-BB28-1C03E4881312}"/>
              </a:ext>
            </a:extLst>
          </p:cNvPr>
          <p:cNvSpPr txBox="1">
            <a:spLocks/>
          </p:cNvSpPr>
          <p:nvPr/>
        </p:nvSpPr>
        <p:spPr>
          <a:xfrm>
            <a:off x="2128007" y="271763"/>
            <a:ext cx="7606954" cy="4529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00B050"/>
                </a:solidFill>
              </a:rPr>
              <a:t>Passer de l’oral à l’écrit : se préparer à apprendre à lire </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133174" y="1875655"/>
            <a:ext cx="3550183" cy="163475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B050"/>
                </a:solidFill>
                <a:latin typeface="Arial" panose="020B0604020202020204" pitchFamily="34" charset="0"/>
                <a:cs typeface="Arial" panose="020B0604020202020204" pitchFamily="34" charset="0"/>
              </a:rPr>
              <a:t>2 grandes acquisitions :</a:t>
            </a:r>
          </a:p>
          <a:p>
            <a:pPr marL="285750" indent="-285750">
              <a:buFontTx/>
              <a:buChar char="-"/>
            </a:pPr>
            <a:r>
              <a:rPr lang="fr-FR" sz="1400" dirty="0">
                <a:solidFill>
                  <a:srgbClr val="00B050"/>
                </a:solidFill>
                <a:latin typeface="Arial" panose="020B0604020202020204" pitchFamily="34" charset="0"/>
                <a:cs typeface="Arial" panose="020B0604020202020204" pitchFamily="34" charset="0"/>
              </a:rPr>
              <a:t>Conscience phonologique</a:t>
            </a:r>
          </a:p>
          <a:p>
            <a:pPr marL="285750" indent="-285750">
              <a:buFontTx/>
              <a:buChar char="-"/>
            </a:pPr>
            <a:r>
              <a:rPr lang="fr-FR" sz="1400" dirty="0">
                <a:solidFill>
                  <a:srgbClr val="00B050"/>
                </a:solidFill>
                <a:latin typeface="Arial" panose="020B0604020202020204" pitchFamily="34" charset="0"/>
                <a:cs typeface="Arial" panose="020B0604020202020204" pitchFamily="34" charset="0"/>
              </a:rPr>
              <a:t>Principe alphabétique</a:t>
            </a:r>
          </a:p>
          <a:p>
            <a:r>
              <a:rPr lang="fr-FR" sz="1400" dirty="0">
                <a:solidFill>
                  <a:srgbClr val="00B050"/>
                </a:solidFill>
                <a:latin typeface="Arial" panose="020B0604020202020204" pitchFamily="34" charset="0"/>
                <a:cs typeface="Arial" panose="020B0604020202020204" pitchFamily="34" charset="0"/>
              </a:rPr>
              <a:t>=&gt; Découverte des lettres : leur </a:t>
            </a:r>
            <a:r>
              <a:rPr lang="fr-FR" sz="1400" u="sng" dirty="0">
                <a:solidFill>
                  <a:srgbClr val="00B050"/>
                </a:solidFill>
                <a:latin typeface="Arial" panose="020B0604020202020204" pitchFamily="34" charset="0"/>
                <a:cs typeface="Arial" panose="020B0604020202020204" pitchFamily="34" charset="0"/>
              </a:rPr>
              <a:t>nom</a:t>
            </a:r>
            <a:r>
              <a:rPr lang="fr-FR" sz="1400" dirty="0">
                <a:solidFill>
                  <a:srgbClr val="00B050"/>
                </a:solidFill>
                <a:latin typeface="Arial" panose="020B0604020202020204" pitchFamily="34" charset="0"/>
                <a:cs typeface="Arial" panose="020B0604020202020204" pitchFamily="34" charset="0"/>
              </a:rPr>
              <a:t>, leur </a:t>
            </a:r>
            <a:r>
              <a:rPr lang="fr-FR" sz="1400" u="sng" dirty="0">
                <a:solidFill>
                  <a:srgbClr val="00B050"/>
                </a:solidFill>
                <a:latin typeface="Arial" panose="020B0604020202020204" pitchFamily="34" charset="0"/>
                <a:cs typeface="Arial" panose="020B0604020202020204" pitchFamily="34" charset="0"/>
              </a:rPr>
              <a:t>forme</a:t>
            </a:r>
            <a:r>
              <a:rPr lang="fr-FR" sz="1400" dirty="0">
                <a:solidFill>
                  <a:srgbClr val="00B050"/>
                </a:solidFill>
                <a:latin typeface="Arial" panose="020B0604020202020204" pitchFamily="34" charset="0"/>
                <a:cs typeface="Arial" panose="020B0604020202020204" pitchFamily="34" charset="0"/>
              </a:rPr>
              <a:t> (visuelle et graphique) et leur </a:t>
            </a:r>
            <a:r>
              <a:rPr lang="fr-FR" sz="1400" u="sng" dirty="0">
                <a:solidFill>
                  <a:srgbClr val="00B050"/>
                </a:solidFill>
                <a:latin typeface="Arial" panose="020B0604020202020204" pitchFamily="34" charset="0"/>
                <a:cs typeface="Arial" panose="020B0604020202020204" pitchFamily="34" charset="0"/>
              </a:rPr>
              <a:t>son</a:t>
            </a:r>
          </a:p>
          <a:p>
            <a:r>
              <a:rPr lang="fr-FR" sz="1400" dirty="0">
                <a:solidFill>
                  <a:srgbClr val="00B050"/>
                </a:solidFill>
                <a:latin typeface="Arial" panose="020B0604020202020204" pitchFamily="34" charset="0"/>
                <a:cs typeface="Arial" panose="020B0604020202020204" pitchFamily="34" charset="0"/>
              </a:rPr>
              <a:t>Situations d’apprentissages courtes, structurées et répétées, </a:t>
            </a:r>
            <a:r>
              <a:rPr lang="fr-FR" sz="1400" u="sng" dirty="0">
                <a:solidFill>
                  <a:srgbClr val="00B050"/>
                </a:solidFill>
                <a:latin typeface="Arial" panose="020B0604020202020204" pitchFamily="34" charset="0"/>
                <a:cs typeface="Arial" panose="020B0604020202020204" pitchFamily="34" charset="0"/>
              </a:rPr>
              <a:t>dès la PS</a:t>
            </a:r>
          </a:p>
          <a:p>
            <a:endParaRPr lang="fr-FR" sz="1400" dirty="0">
              <a:solidFill>
                <a:srgbClr val="00B050"/>
              </a:solidFill>
            </a:endParaRPr>
          </a:p>
          <a:p>
            <a:pPr marL="285750" indent="-285750">
              <a:buFontTx/>
              <a:buChar char="-"/>
            </a:pPr>
            <a:endParaRPr lang="fr-FR" sz="1400" dirty="0">
              <a:solidFill>
                <a:srgbClr val="00B050"/>
              </a:solidFill>
            </a:endParaRPr>
          </a:p>
        </p:txBody>
      </p:sp>
      <p:sp>
        <p:nvSpPr>
          <p:cNvPr id="9" name="Titre 1">
            <a:extLst>
              <a:ext uri="{FF2B5EF4-FFF2-40B4-BE49-F238E27FC236}">
                <a16:creationId xmlns:a16="http://schemas.microsoft.com/office/drawing/2014/main" id="{B58FA3F7-43EE-4175-9CB8-F32D47428AE4}"/>
              </a:ext>
            </a:extLst>
          </p:cNvPr>
          <p:cNvSpPr txBox="1">
            <a:spLocks/>
          </p:cNvSpPr>
          <p:nvPr/>
        </p:nvSpPr>
        <p:spPr>
          <a:xfrm>
            <a:off x="3550699" y="1397578"/>
            <a:ext cx="3208866" cy="7212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69A12B"/>
                </a:solidFill>
                <a:latin typeface="Arial" panose="020B0604020202020204" pitchFamily="34" charset="0"/>
                <a:cs typeface="Arial" panose="020B0604020202020204" pitchFamily="34" charset="0"/>
              </a:rPr>
              <a:t>S’éveiller à la diversité linguistique</a:t>
            </a:r>
            <a:endParaRPr lang="fr-FR" sz="1400" dirty="0">
              <a:solidFill>
                <a:srgbClr val="00B050"/>
              </a:solidFill>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3209870" y="773644"/>
            <a:ext cx="405527" cy="30198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823742D-DA17-4CEF-A8C9-72554E2F5954}"/>
              </a:ext>
            </a:extLst>
          </p:cNvPr>
          <p:cNvCxnSpPr>
            <a:cxnSpLocks/>
          </p:cNvCxnSpPr>
          <p:nvPr/>
        </p:nvCxnSpPr>
        <p:spPr>
          <a:xfrm>
            <a:off x="5942071" y="851369"/>
            <a:ext cx="872776" cy="224257"/>
          </a:xfrm>
          <a:prstGeom prst="straightConnector1">
            <a:avLst/>
          </a:prstGeom>
          <a:ln w="1905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flipH="1">
            <a:off x="5117691" y="849233"/>
            <a:ext cx="1" cy="513570"/>
          </a:xfrm>
          <a:prstGeom prst="straightConnector1">
            <a:avLst/>
          </a:prstGeom>
          <a:ln w="19050">
            <a:solidFill>
              <a:srgbClr val="69A12B"/>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23" name="Titre 1">
            <a:extLst>
              <a:ext uri="{FF2B5EF4-FFF2-40B4-BE49-F238E27FC236}">
                <a16:creationId xmlns:a16="http://schemas.microsoft.com/office/drawing/2014/main" id="{524407CF-28B7-42FB-A553-FB61236711CB}"/>
              </a:ext>
            </a:extLst>
          </p:cNvPr>
          <p:cNvSpPr txBox="1">
            <a:spLocks/>
          </p:cNvSpPr>
          <p:nvPr/>
        </p:nvSpPr>
        <p:spPr>
          <a:xfrm>
            <a:off x="6829837" y="1509493"/>
            <a:ext cx="5373195" cy="2994776"/>
          </a:xfrm>
          <a:prstGeom prst="rect">
            <a:avLst/>
          </a:prstGeom>
          <a:solidFill>
            <a:schemeClr val="bg1"/>
          </a:solidFill>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Tx/>
              <a:buChar char="-"/>
            </a:pPr>
            <a:r>
              <a:rPr lang="fr-FR" sz="1500" dirty="0">
                <a:solidFill>
                  <a:srgbClr val="33CC33"/>
                </a:solidFill>
                <a:latin typeface="Arial" panose="020B0604020202020204" pitchFamily="34" charset="0"/>
                <a:cs typeface="Arial" panose="020B0604020202020204" pitchFamily="34" charset="0"/>
              </a:rPr>
              <a:t>Espaces spécifiques (bibliothèque, écoute)</a:t>
            </a:r>
          </a:p>
          <a:p>
            <a:endParaRPr lang="fr-FR" sz="9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Développer le plaisir de lire par des lectures quotidiennes sans questionnement</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Rencontre quotidienne de différents types d’écrits</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Faciliter la compréhension en amont</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Enseignement explicite des stratégies de compréhension/ questionnement ouvert puis plus précis après l’écoute</a:t>
            </a:r>
          </a:p>
          <a:p>
            <a:endParaRPr lang="fr-FR" sz="800" dirty="0">
              <a:solidFill>
                <a:srgbClr val="33CC33"/>
              </a:solidFill>
              <a:latin typeface="Arial" panose="020B0604020202020204" pitchFamily="34" charset="0"/>
              <a:cs typeface="Arial" panose="020B0604020202020204" pitchFamily="34" charset="0"/>
            </a:endParaRP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Temps de restitution avec modalités variées (dessins, marottes, rappel de récit, mime) </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Trace pour garder en mémoire (boites à histoires, traces sonores, photos)</a:t>
            </a:r>
            <a:endParaRPr lang="fr-FR" sz="1400" dirty="0">
              <a:solidFill>
                <a:schemeClr val="accent5">
                  <a:lumMod val="50000"/>
                </a:schemeClr>
              </a:solidFill>
            </a:endParaRPr>
          </a:p>
        </p:txBody>
      </p:sp>
      <p:sp>
        <p:nvSpPr>
          <p:cNvPr id="17" name="Ellipse 16">
            <a:extLst>
              <a:ext uri="{FF2B5EF4-FFF2-40B4-BE49-F238E27FC236}">
                <a16:creationId xmlns:a16="http://schemas.microsoft.com/office/drawing/2014/main" id="{8EF551C3-0E74-41DB-8C50-CE8924A98C25}"/>
              </a:ext>
            </a:extLst>
          </p:cNvPr>
          <p:cNvSpPr/>
          <p:nvPr/>
        </p:nvSpPr>
        <p:spPr>
          <a:xfrm>
            <a:off x="2228334" y="154511"/>
            <a:ext cx="7275039" cy="72121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a:extLst>
              <a:ext uri="{FF2B5EF4-FFF2-40B4-BE49-F238E27FC236}">
                <a16:creationId xmlns:a16="http://schemas.microsoft.com/office/drawing/2014/main" id="{D867E36F-19FE-42F9-955F-B8C94BF31B57}"/>
              </a:ext>
            </a:extLst>
          </p:cNvPr>
          <p:cNvSpPr txBox="1">
            <a:spLocks/>
          </p:cNvSpPr>
          <p:nvPr/>
        </p:nvSpPr>
        <p:spPr>
          <a:xfrm>
            <a:off x="65214" y="924635"/>
            <a:ext cx="3550183" cy="9510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00B050"/>
                </a:solidFill>
                <a:latin typeface="Arial" panose="020B0604020202020204" pitchFamily="34" charset="0"/>
                <a:cs typeface="Arial" panose="020B0604020202020204" pitchFamily="34" charset="0"/>
              </a:rPr>
              <a:t>Acquérir les habiletés phonologiques et le principe alphabétique</a:t>
            </a:r>
            <a:endParaRPr lang="fr-FR" sz="1400" dirty="0">
              <a:solidFill>
                <a:srgbClr val="00B050"/>
              </a:solidFill>
            </a:endParaRPr>
          </a:p>
          <a:p>
            <a:pPr marL="285750" indent="-285750">
              <a:buFontTx/>
              <a:buChar char="-"/>
            </a:pPr>
            <a:endParaRPr lang="fr-FR" sz="1400" dirty="0">
              <a:solidFill>
                <a:srgbClr val="00B050"/>
              </a:solidFill>
            </a:endParaRPr>
          </a:p>
        </p:txBody>
      </p:sp>
      <p:sp>
        <p:nvSpPr>
          <p:cNvPr id="19" name="Titre 1">
            <a:extLst>
              <a:ext uri="{FF2B5EF4-FFF2-40B4-BE49-F238E27FC236}">
                <a16:creationId xmlns:a16="http://schemas.microsoft.com/office/drawing/2014/main" id="{AB2886D2-9323-4BBB-82D3-88EA9326E372}"/>
              </a:ext>
            </a:extLst>
          </p:cNvPr>
          <p:cNvSpPr txBox="1">
            <a:spLocks/>
          </p:cNvSpPr>
          <p:nvPr/>
        </p:nvSpPr>
        <p:spPr>
          <a:xfrm>
            <a:off x="109984" y="3664427"/>
            <a:ext cx="3550183" cy="1067757"/>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B050"/>
                </a:solidFill>
                <a:latin typeface="Arial" panose="020B0604020202020204" pitchFamily="34" charset="0"/>
                <a:cs typeface="Arial" panose="020B0604020202020204" pitchFamily="34" charset="0"/>
              </a:rPr>
              <a:t>Avant 4 ans </a:t>
            </a:r>
            <a:r>
              <a:rPr lang="fr-FR" sz="1400" dirty="0">
                <a:solidFill>
                  <a:srgbClr val="00B050"/>
                </a:solidFill>
                <a:latin typeface="Arial" panose="020B0604020202020204" pitchFamily="34" charset="0"/>
                <a:cs typeface="Arial" panose="020B0604020202020204" pitchFamily="34" charset="0"/>
              </a:rPr>
              <a:t>: </a:t>
            </a:r>
            <a:r>
              <a:rPr lang="fr-FR" sz="1400" i="1" dirty="0">
                <a:solidFill>
                  <a:srgbClr val="00B050"/>
                </a:solidFill>
                <a:latin typeface="Arial" panose="020B0604020202020204" pitchFamily="34" charset="0"/>
                <a:cs typeface="Arial" panose="020B0604020202020204" pitchFamily="34" charset="0"/>
              </a:rPr>
              <a:t>Identification des sons de la langue lors de situations d’écoute /Manipulation de mots et les syllabes sont scandées</a:t>
            </a:r>
          </a:p>
          <a:p>
            <a:endParaRPr lang="fr-FR" sz="1400" dirty="0">
              <a:solidFill>
                <a:srgbClr val="00B050"/>
              </a:solidFill>
            </a:endParaRPr>
          </a:p>
          <a:p>
            <a:pPr marL="285750" indent="-285750">
              <a:buFontTx/>
              <a:buChar char="-"/>
            </a:pPr>
            <a:endParaRPr lang="fr-FR" sz="1400" dirty="0">
              <a:solidFill>
                <a:srgbClr val="00B050"/>
              </a:solidFill>
            </a:endParaRPr>
          </a:p>
        </p:txBody>
      </p:sp>
      <p:sp>
        <p:nvSpPr>
          <p:cNvPr id="20" name="Titre 1">
            <a:extLst>
              <a:ext uri="{FF2B5EF4-FFF2-40B4-BE49-F238E27FC236}">
                <a16:creationId xmlns:a16="http://schemas.microsoft.com/office/drawing/2014/main" id="{BDD2F443-6208-4C3C-A487-81CB1D92E213}"/>
              </a:ext>
            </a:extLst>
          </p:cNvPr>
          <p:cNvSpPr txBox="1">
            <a:spLocks/>
          </p:cNvSpPr>
          <p:nvPr/>
        </p:nvSpPr>
        <p:spPr>
          <a:xfrm>
            <a:off x="109984" y="4640429"/>
            <a:ext cx="3550183" cy="1232321"/>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B050"/>
                </a:solidFill>
                <a:latin typeface="Arial" panose="020B0604020202020204" pitchFamily="34" charset="0"/>
                <a:cs typeface="Arial" panose="020B0604020202020204" pitchFamily="34" charset="0"/>
              </a:rPr>
              <a:t>Dès 4 ans ou avant </a:t>
            </a:r>
            <a:r>
              <a:rPr lang="fr-FR" sz="1400" b="1" dirty="0">
                <a:solidFill>
                  <a:srgbClr val="00B050"/>
                </a:solidFill>
                <a:latin typeface="Arial" panose="020B0604020202020204" pitchFamily="34" charset="0"/>
                <a:cs typeface="Arial" panose="020B0604020202020204" pitchFamily="34" charset="0"/>
              </a:rPr>
              <a:t>: </a:t>
            </a:r>
            <a:r>
              <a:rPr lang="fr-FR" sz="1400" i="1" dirty="0">
                <a:solidFill>
                  <a:srgbClr val="00B050"/>
                </a:solidFill>
                <a:latin typeface="Arial" panose="020B0604020202020204" pitchFamily="34" charset="0"/>
                <a:cs typeface="Arial" panose="020B0604020202020204" pitchFamily="34" charset="0"/>
              </a:rPr>
              <a:t>segmentation des mots, manipulation des syllabes (ajout, suppression, permutation, fusion, substitution) / Début de la correspondance phonie-graphie</a:t>
            </a:r>
            <a:endParaRPr lang="fr-FR" sz="1400" i="1" dirty="0">
              <a:solidFill>
                <a:srgbClr val="00B050"/>
              </a:solidFill>
            </a:endParaRPr>
          </a:p>
          <a:p>
            <a:pPr marL="285750" indent="-285750">
              <a:buFontTx/>
              <a:buChar char="-"/>
            </a:pPr>
            <a:endParaRPr lang="fr-FR" sz="1400" dirty="0">
              <a:solidFill>
                <a:srgbClr val="00B050"/>
              </a:solidFill>
            </a:endParaRPr>
          </a:p>
        </p:txBody>
      </p:sp>
      <p:sp>
        <p:nvSpPr>
          <p:cNvPr id="21" name="Titre 1">
            <a:extLst>
              <a:ext uri="{FF2B5EF4-FFF2-40B4-BE49-F238E27FC236}">
                <a16:creationId xmlns:a16="http://schemas.microsoft.com/office/drawing/2014/main" id="{458EB769-2560-4B3C-B409-EBC4064763CA}"/>
              </a:ext>
            </a:extLst>
          </p:cNvPr>
          <p:cNvSpPr txBox="1">
            <a:spLocks/>
          </p:cNvSpPr>
          <p:nvPr/>
        </p:nvSpPr>
        <p:spPr>
          <a:xfrm>
            <a:off x="100883" y="5879581"/>
            <a:ext cx="3550183" cy="1003907"/>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B050"/>
                </a:solidFill>
                <a:latin typeface="Arial" panose="020B0604020202020204" pitchFamily="34" charset="0"/>
                <a:cs typeface="Arial" panose="020B0604020202020204" pitchFamily="34" charset="0"/>
              </a:rPr>
              <a:t>Dès 5 ans ou avant </a:t>
            </a:r>
            <a:r>
              <a:rPr lang="fr-FR" sz="1400" dirty="0">
                <a:solidFill>
                  <a:srgbClr val="00B050"/>
                </a:solidFill>
                <a:latin typeface="Arial" panose="020B0604020202020204" pitchFamily="34" charset="0"/>
                <a:cs typeface="Arial" panose="020B0604020202020204" pitchFamily="34" charset="0"/>
              </a:rPr>
              <a:t>: </a:t>
            </a:r>
            <a:r>
              <a:rPr lang="fr-FR" sz="1400" i="1" dirty="0">
                <a:solidFill>
                  <a:srgbClr val="00B050"/>
                </a:solidFill>
                <a:latin typeface="Arial" panose="020B0604020202020204" pitchFamily="34" charset="0"/>
                <a:cs typeface="Arial" panose="020B0604020202020204" pitchFamily="34" charset="0"/>
              </a:rPr>
              <a:t>Enrichissement de la correspondance phonie-graphie </a:t>
            </a:r>
          </a:p>
          <a:p>
            <a:r>
              <a:rPr lang="fr-FR" sz="1400" i="1" dirty="0">
                <a:solidFill>
                  <a:srgbClr val="00B050"/>
                </a:solidFill>
                <a:latin typeface="Arial" panose="020B0604020202020204" pitchFamily="34" charset="0"/>
                <a:cs typeface="Arial" panose="020B0604020202020204" pitchFamily="34" charset="0"/>
              </a:rPr>
              <a:t>Discrimination et manipulation des phonèmes</a:t>
            </a:r>
          </a:p>
          <a:p>
            <a:endParaRPr lang="fr-FR" sz="1400" dirty="0">
              <a:solidFill>
                <a:srgbClr val="00B050"/>
              </a:solidFill>
            </a:endParaRPr>
          </a:p>
          <a:p>
            <a:pPr marL="285750" indent="-285750">
              <a:buFontTx/>
              <a:buChar char="-"/>
            </a:pPr>
            <a:endParaRPr lang="fr-FR" sz="1400" dirty="0">
              <a:solidFill>
                <a:srgbClr val="00B050"/>
              </a:solidFill>
            </a:endParaRPr>
          </a:p>
        </p:txBody>
      </p:sp>
      <p:sp>
        <p:nvSpPr>
          <p:cNvPr id="24" name="Titre 1">
            <a:extLst>
              <a:ext uri="{FF2B5EF4-FFF2-40B4-BE49-F238E27FC236}">
                <a16:creationId xmlns:a16="http://schemas.microsoft.com/office/drawing/2014/main" id="{8110CF02-619E-47C9-B7FD-39861F9453CF}"/>
              </a:ext>
            </a:extLst>
          </p:cNvPr>
          <p:cNvSpPr txBox="1">
            <a:spLocks/>
          </p:cNvSpPr>
          <p:nvPr/>
        </p:nvSpPr>
        <p:spPr>
          <a:xfrm>
            <a:off x="3605981" y="2033626"/>
            <a:ext cx="3208866" cy="20886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69A12B"/>
                </a:solidFill>
                <a:latin typeface="Arial" panose="020B0604020202020204" pitchFamily="34" charset="0"/>
                <a:cs typeface="Arial" panose="020B0604020202020204" pitchFamily="34" charset="0"/>
              </a:rPr>
              <a:t>- Jouer avec le matériau sonore qu’est la langue et manipuler des mots et des phrases à l’oral</a:t>
            </a:r>
          </a:p>
          <a:p>
            <a:endParaRPr lang="fr-FR" sz="1400" dirty="0">
              <a:solidFill>
                <a:srgbClr val="69A12B"/>
              </a:solidFill>
              <a:latin typeface="Arial" panose="020B0604020202020204" pitchFamily="34" charset="0"/>
              <a:cs typeface="Arial" panose="020B0604020202020204" pitchFamily="34" charset="0"/>
            </a:endParaRPr>
          </a:p>
          <a:p>
            <a:r>
              <a:rPr lang="fr-FR" sz="1400" dirty="0">
                <a:solidFill>
                  <a:srgbClr val="69A12B"/>
                </a:solidFill>
                <a:latin typeface="Arial" panose="020B0604020202020204" pitchFamily="34" charset="0"/>
                <a:cs typeface="Arial" panose="020B0604020202020204" pitchFamily="34" charset="0"/>
              </a:rPr>
              <a:t>- Valorisation de la langue d’origine des élèves multilingues ou allophones</a:t>
            </a:r>
          </a:p>
          <a:p>
            <a:pPr marL="285750" indent="-285750">
              <a:buFont typeface="Symbol" panose="05050102010706020507" pitchFamily="18" charset="2"/>
              <a:buChar char="Þ"/>
            </a:pPr>
            <a:r>
              <a:rPr lang="fr-FR" sz="1400" dirty="0">
                <a:solidFill>
                  <a:srgbClr val="69A12B"/>
                </a:solidFill>
                <a:latin typeface="Arial" panose="020B0604020202020204" pitchFamily="34" charset="0"/>
                <a:cs typeface="Arial" panose="020B0604020202020204" pitchFamily="34" charset="0"/>
              </a:rPr>
              <a:t>richesse du multilinguisme</a:t>
            </a:r>
          </a:p>
          <a:p>
            <a:endParaRPr lang="fr-FR" sz="1400" dirty="0">
              <a:solidFill>
                <a:srgbClr val="69A12B"/>
              </a:solidFill>
              <a:latin typeface="Arial" panose="020B0604020202020204" pitchFamily="34" charset="0"/>
              <a:cs typeface="Arial" panose="020B0604020202020204" pitchFamily="34" charset="0"/>
            </a:endParaRPr>
          </a:p>
          <a:p>
            <a:r>
              <a:rPr lang="fr-FR" sz="1400" dirty="0">
                <a:solidFill>
                  <a:srgbClr val="69A12B"/>
                </a:solidFill>
                <a:latin typeface="Arial" panose="020B0604020202020204" pitchFamily="34" charset="0"/>
                <a:cs typeface="Arial" panose="020B0604020202020204" pitchFamily="34" charset="0"/>
              </a:rPr>
              <a:t>- Démarche comparative</a:t>
            </a:r>
          </a:p>
          <a:p>
            <a:pPr marL="285750" indent="-285750">
              <a:buFont typeface="Symbol" panose="05050102010706020507" pitchFamily="18" charset="2"/>
              <a:buChar char="Þ"/>
            </a:pPr>
            <a:endParaRPr lang="fr-FR" sz="1400" dirty="0">
              <a:solidFill>
                <a:srgbClr val="69A12B"/>
              </a:solidFill>
              <a:latin typeface="Arial" panose="020B0604020202020204" pitchFamily="34" charset="0"/>
              <a:cs typeface="Arial" panose="020B0604020202020204" pitchFamily="34" charset="0"/>
            </a:endParaRPr>
          </a:p>
          <a:p>
            <a:endParaRPr lang="fr-FR" sz="1400" dirty="0">
              <a:solidFill>
                <a:srgbClr val="00B050"/>
              </a:solidFill>
            </a:endParaRPr>
          </a:p>
        </p:txBody>
      </p:sp>
      <p:sp>
        <p:nvSpPr>
          <p:cNvPr id="25" name="Titre 1">
            <a:extLst>
              <a:ext uri="{FF2B5EF4-FFF2-40B4-BE49-F238E27FC236}">
                <a16:creationId xmlns:a16="http://schemas.microsoft.com/office/drawing/2014/main" id="{FA1F5C6D-D2FB-4D2F-9E86-F5619EB6598E}"/>
              </a:ext>
            </a:extLst>
          </p:cNvPr>
          <p:cNvSpPr txBox="1">
            <a:spLocks/>
          </p:cNvSpPr>
          <p:nvPr/>
        </p:nvSpPr>
        <p:spPr>
          <a:xfrm>
            <a:off x="3587316" y="5361281"/>
            <a:ext cx="3208866" cy="12180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69A12B"/>
                </a:solidFill>
                <a:latin typeface="Arial" panose="020B0604020202020204" pitchFamily="34" charset="0"/>
                <a:cs typeface="Arial" panose="020B0604020202020204" pitchFamily="34" charset="0"/>
              </a:rPr>
              <a:t>Dès 4 ans ou avant </a:t>
            </a:r>
            <a:r>
              <a:rPr lang="fr-FR" sz="1400" dirty="0">
                <a:solidFill>
                  <a:srgbClr val="69A12B"/>
                </a:solidFill>
                <a:latin typeface="Arial" panose="020B0604020202020204" pitchFamily="34" charset="0"/>
                <a:cs typeface="Arial" panose="020B0604020202020204" pitchFamily="34" charset="0"/>
              </a:rPr>
              <a:t>: </a:t>
            </a:r>
            <a:r>
              <a:rPr lang="fr-FR" sz="1400" i="1" dirty="0">
                <a:solidFill>
                  <a:srgbClr val="69A12B"/>
                </a:solidFill>
                <a:latin typeface="Arial" panose="020B0604020202020204" pitchFamily="34" charset="0"/>
                <a:cs typeface="Arial" panose="020B0604020202020204" pitchFamily="34" charset="0"/>
              </a:rPr>
              <a:t>Participation à des jeux dans une autre langue / Comparaison d’histoires lues en français et dans une autre langue.</a:t>
            </a:r>
          </a:p>
          <a:p>
            <a:endParaRPr lang="fr-FR" sz="1400" dirty="0">
              <a:solidFill>
                <a:srgbClr val="00B050"/>
              </a:solidFill>
            </a:endParaRPr>
          </a:p>
        </p:txBody>
      </p:sp>
      <p:sp>
        <p:nvSpPr>
          <p:cNvPr id="27" name="Titre 1">
            <a:extLst>
              <a:ext uri="{FF2B5EF4-FFF2-40B4-BE49-F238E27FC236}">
                <a16:creationId xmlns:a16="http://schemas.microsoft.com/office/drawing/2014/main" id="{A4E50DD4-7850-4FD1-AA8E-431B27DD6896}"/>
              </a:ext>
            </a:extLst>
          </p:cNvPr>
          <p:cNvSpPr txBox="1">
            <a:spLocks/>
          </p:cNvSpPr>
          <p:nvPr/>
        </p:nvSpPr>
        <p:spPr>
          <a:xfrm>
            <a:off x="3605981" y="4350326"/>
            <a:ext cx="3208866" cy="89999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69A12B"/>
                </a:solidFill>
                <a:latin typeface="Arial" panose="020B0604020202020204" pitchFamily="34" charset="0"/>
                <a:cs typeface="Arial" panose="020B0604020202020204" pitchFamily="34" charset="0"/>
              </a:rPr>
              <a:t>Avant 4 ans </a:t>
            </a:r>
            <a:r>
              <a:rPr lang="fr-FR" sz="1400" dirty="0">
                <a:solidFill>
                  <a:srgbClr val="69A12B"/>
                </a:solidFill>
                <a:latin typeface="Arial" panose="020B0604020202020204" pitchFamily="34" charset="0"/>
                <a:cs typeface="Arial" panose="020B0604020202020204" pitchFamily="34" charset="0"/>
              </a:rPr>
              <a:t>: </a:t>
            </a:r>
            <a:r>
              <a:rPr lang="fr-FR" sz="1400" i="1" dirty="0">
                <a:solidFill>
                  <a:srgbClr val="69A12B"/>
                </a:solidFill>
                <a:latin typeface="Arial" panose="020B0604020202020204" pitchFamily="34" charset="0"/>
                <a:cs typeface="Arial" panose="020B0604020202020204" pitchFamily="34" charset="0"/>
              </a:rPr>
              <a:t>Ecoute de chants, de comptines, d’histoires en français et dans une autre langue</a:t>
            </a:r>
            <a:endParaRPr lang="fr-FR" sz="1400" i="1" dirty="0">
              <a:solidFill>
                <a:srgbClr val="00B050"/>
              </a:solidFill>
            </a:endParaRPr>
          </a:p>
        </p:txBody>
      </p:sp>
      <p:sp>
        <p:nvSpPr>
          <p:cNvPr id="30" name="Titre 1">
            <a:extLst>
              <a:ext uri="{FF2B5EF4-FFF2-40B4-BE49-F238E27FC236}">
                <a16:creationId xmlns:a16="http://schemas.microsoft.com/office/drawing/2014/main" id="{6AED4FBF-788B-40D1-80D6-741EC49425A5}"/>
              </a:ext>
            </a:extLst>
          </p:cNvPr>
          <p:cNvSpPr txBox="1">
            <a:spLocks/>
          </p:cNvSpPr>
          <p:nvPr/>
        </p:nvSpPr>
        <p:spPr>
          <a:xfrm>
            <a:off x="6829426" y="4431742"/>
            <a:ext cx="5373195" cy="367777"/>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500" b="1" u="sng" dirty="0">
                <a:solidFill>
                  <a:srgbClr val="33CC33"/>
                </a:solidFill>
                <a:latin typeface="Arial" panose="020B0604020202020204" pitchFamily="34" charset="0"/>
                <a:cs typeface="Arial" panose="020B0604020202020204" pitchFamily="34" charset="0"/>
              </a:rPr>
              <a:t>Avant 4 ans </a:t>
            </a:r>
            <a:r>
              <a:rPr lang="fr-FR" sz="1500" b="1" dirty="0">
                <a:solidFill>
                  <a:srgbClr val="33CC33"/>
                </a:solidFill>
                <a:latin typeface="Arial" panose="020B0604020202020204" pitchFamily="34" charset="0"/>
                <a:cs typeface="Arial" panose="020B0604020202020204" pitchFamily="34" charset="0"/>
              </a:rPr>
              <a:t>: </a:t>
            </a:r>
            <a:r>
              <a:rPr lang="fr-FR" sz="1500" i="1" dirty="0">
                <a:solidFill>
                  <a:srgbClr val="33CC33"/>
                </a:solidFill>
                <a:latin typeface="Arial" panose="020B0604020202020204" pitchFamily="34" charset="0"/>
                <a:cs typeface="Arial" panose="020B0604020202020204" pitchFamily="34" charset="0"/>
              </a:rPr>
              <a:t>outils fonctionnels / reconnaitre un personnage</a:t>
            </a:r>
          </a:p>
          <a:p>
            <a:endParaRPr lang="fr-FR" sz="1400" dirty="0">
              <a:solidFill>
                <a:schemeClr val="accent5">
                  <a:lumMod val="50000"/>
                </a:schemeClr>
              </a:solidFill>
            </a:endParaRPr>
          </a:p>
        </p:txBody>
      </p:sp>
      <p:sp>
        <p:nvSpPr>
          <p:cNvPr id="31" name="Titre 1">
            <a:extLst>
              <a:ext uri="{FF2B5EF4-FFF2-40B4-BE49-F238E27FC236}">
                <a16:creationId xmlns:a16="http://schemas.microsoft.com/office/drawing/2014/main" id="{E0638008-F3DE-46DB-9F90-C2338396F351}"/>
              </a:ext>
            </a:extLst>
          </p:cNvPr>
          <p:cNvSpPr txBox="1">
            <a:spLocks/>
          </p:cNvSpPr>
          <p:nvPr/>
        </p:nvSpPr>
        <p:spPr>
          <a:xfrm>
            <a:off x="6824912" y="4786043"/>
            <a:ext cx="5373195" cy="872328"/>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500" b="1" u="sng" dirty="0">
                <a:solidFill>
                  <a:srgbClr val="33CC33"/>
                </a:solidFill>
                <a:latin typeface="Arial" panose="020B0604020202020204" pitchFamily="34" charset="0"/>
                <a:cs typeface="Arial" panose="020B0604020202020204" pitchFamily="34" charset="0"/>
              </a:rPr>
              <a:t>Dès 4 ans ou avant </a:t>
            </a:r>
            <a:r>
              <a:rPr lang="fr-FR" sz="1500" dirty="0">
                <a:solidFill>
                  <a:srgbClr val="33CC33"/>
                </a:solidFill>
                <a:latin typeface="Arial" panose="020B0604020202020204" pitchFamily="34" charset="0"/>
                <a:cs typeface="Arial" panose="020B0604020202020204" pitchFamily="34" charset="0"/>
              </a:rPr>
              <a:t>: </a:t>
            </a:r>
            <a:r>
              <a:rPr lang="fr-FR" sz="1500" i="1" dirty="0">
                <a:solidFill>
                  <a:srgbClr val="33CC33"/>
                </a:solidFill>
                <a:latin typeface="Arial" panose="020B0604020202020204" pitchFamily="34" charset="0"/>
                <a:cs typeface="Arial" panose="020B0604020202020204" pitchFamily="34" charset="0"/>
              </a:rPr>
              <a:t>fonctions des écrits de la vie courante/ identification des personnages+ sentiments, émotions, états/ Structure répétitive des récits </a:t>
            </a:r>
          </a:p>
          <a:p>
            <a:endParaRPr lang="fr-FR" sz="1400" dirty="0">
              <a:solidFill>
                <a:schemeClr val="accent5">
                  <a:lumMod val="50000"/>
                </a:schemeClr>
              </a:solidFill>
            </a:endParaRPr>
          </a:p>
        </p:txBody>
      </p:sp>
      <p:sp>
        <p:nvSpPr>
          <p:cNvPr id="32" name="Titre 1">
            <a:extLst>
              <a:ext uri="{FF2B5EF4-FFF2-40B4-BE49-F238E27FC236}">
                <a16:creationId xmlns:a16="http://schemas.microsoft.com/office/drawing/2014/main" id="{77FEC604-8ED4-4754-8390-2C4FC09CE448}"/>
              </a:ext>
            </a:extLst>
          </p:cNvPr>
          <p:cNvSpPr txBox="1">
            <a:spLocks/>
          </p:cNvSpPr>
          <p:nvPr/>
        </p:nvSpPr>
        <p:spPr>
          <a:xfrm>
            <a:off x="6833266" y="5604148"/>
            <a:ext cx="5373195" cy="1025594"/>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500" b="1" u="sng" dirty="0">
                <a:solidFill>
                  <a:srgbClr val="33CC33"/>
                </a:solidFill>
                <a:latin typeface="Arial" panose="020B0604020202020204" pitchFamily="34" charset="0"/>
                <a:cs typeface="Arial" panose="020B0604020202020204" pitchFamily="34" charset="0"/>
              </a:rPr>
              <a:t>Dès 5 ans ou avant </a:t>
            </a:r>
            <a:r>
              <a:rPr lang="fr-FR" sz="1500" b="1" dirty="0">
                <a:solidFill>
                  <a:srgbClr val="33CC33"/>
                </a:solidFill>
                <a:latin typeface="Arial" panose="020B0604020202020204" pitchFamily="34" charset="0"/>
                <a:cs typeface="Arial" panose="020B0604020202020204" pitchFamily="34" charset="0"/>
              </a:rPr>
              <a:t>: </a:t>
            </a:r>
            <a:r>
              <a:rPr lang="fr-FR" sz="1500" i="1" dirty="0">
                <a:solidFill>
                  <a:srgbClr val="33CC33"/>
                </a:solidFill>
                <a:latin typeface="Arial" panose="020B0604020202020204" pitchFamily="34" charset="0"/>
                <a:cs typeface="Arial" panose="020B0604020202020204" pitchFamily="34" charset="0"/>
              </a:rPr>
              <a:t>repérer et dégager la structure des écrits / construction des caractéristiques des personnages archétypaux/ établir des liens / comprendre des informations implicites</a:t>
            </a:r>
          </a:p>
          <a:p>
            <a:endParaRPr lang="fr-FR" sz="1400" dirty="0">
              <a:solidFill>
                <a:schemeClr val="accent5">
                  <a:lumMod val="50000"/>
                </a:schemeClr>
              </a:solidFill>
            </a:endParaRPr>
          </a:p>
        </p:txBody>
      </p:sp>
      <p:sp>
        <p:nvSpPr>
          <p:cNvPr id="26" name="Triangle rectangle 25">
            <a:extLst>
              <a:ext uri="{FF2B5EF4-FFF2-40B4-BE49-F238E27FC236}">
                <a16:creationId xmlns:a16="http://schemas.microsoft.com/office/drawing/2014/main" id="{3C1994DC-D656-439F-8C34-B1B7A71C07B7}"/>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EF1F56BF-F2BE-4390-99B0-6FE24B6B3E07}"/>
              </a:ext>
            </a:extLst>
          </p:cNvPr>
          <p:cNvSpPr>
            <a:spLocks noGrp="1"/>
          </p:cNvSpPr>
          <p:nvPr>
            <p:ph type="ftr" sz="quarter" idx="11"/>
          </p:nvPr>
        </p:nvSpPr>
        <p:spPr/>
        <p:txBody>
          <a:bodyPr/>
          <a:lstStyle/>
          <a:p>
            <a:r>
              <a:rPr lang="fr-FR"/>
              <a:t>Groupe départemental 16</a:t>
            </a:r>
          </a:p>
        </p:txBody>
      </p:sp>
      <p:sp>
        <p:nvSpPr>
          <p:cNvPr id="29" name="ZoneTexte 28">
            <a:extLst>
              <a:ext uri="{FF2B5EF4-FFF2-40B4-BE49-F238E27FC236}">
                <a16:creationId xmlns:a16="http://schemas.microsoft.com/office/drawing/2014/main" id="{46291F83-D8E0-439C-A22F-DAAB5512DEDC}"/>
              </a:ext>
            </a:extLst>
          </p:cNvPr>
          <p:cNvSpPr txBox="1"/>
          <p:nvPr/>
        </p:nvSpPr>
        <p:spPr>
          <a:xfrm>
            <a:off x="450000" y="293629"/>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Tree>
    <p:extLst>
      <p:ext uri="{BB962C8B-B14F-4D97-AF65-F5344CB8AC3E}">
        <p14:creationId xmlns:p14="http://schemas.microsoft.com/office/powerpoint/2010/main" val="36678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p:bldP spid="9" grpId="0"/>
      <p:bldP spid="23" grpId="0" animBg="1"/>
      <p:bldP spid="18" grpId="0"/>
      <p:bldP spid="19" grpId="0" animBg="1"/>
      <p:bldP spid="20" grpId="0" animBg="1"/>
      <p:bldP spid="21" grpId="0" animBg="1"/>
      <p:bldP spid="24" grpId="0"/>
      <p:bldP spid="25" grpId="0"/>
      <p:bldP spid="27" grpId="0"/>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2646457" y="340658"/>
            <a:ext cx="7606954" cy="4529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FFC000"/>
                </a:solidFill>
              </a:rPr>
              <a:t>Passer de l’oral à l’écrit : se préparer à apprendre à écrire</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0" y="1411454"/>
            <a:ext cx="5143009" cy="4529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chemeClr val="accent2"/>
                </a:solidFill>
                <a:latin typeface="Arial" panose="020B0604020202020204" pitchFamily="34" charset="0"/>
                <a:cs typeface="Arial" panose="020B0604020202020204" pitchFamily="34" charset="0"/>
              </a:rPr>
              <a:t>Apprendre le geste d’écriture</a:t>
            </a:r>
          </a:p>
          <a:p>
            <a:pPr algn="ctr"/>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9" name="Titre 1">
            <a:extLst>
              <a:ext uri="{FF2B5EF4-FFF2-40B4-BE49-F238E27FC236}">
                <a16:creationId xmlns:a16="http://schemas.microsoft.com/office/drawing/2014/main" id="{B58FA3F7-43EE-4175-9CB8-F32D47428AE4}"/>
              </a:ext>
            </a:extLst>
          </p:cNvPr>
          <p:cNvSpPr txBox="1">
            <a:spLocks/>
          </p:cNvSpPr>
          <p:nvPr/>
        </p:nvSpPr>
        <p:spPr>
          <a:xfrm>
            <a:off x="7554351" y="1348641"/>
            <a:ext cx="3854548" cy="551891"/>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900" b="1" u="sng" dirty="0">
                <a:solidFill>
                  <a:srgbClr val="FF9900"/>
                </a:solidFill>
                <a:latin typeface="Arial" panose="020B0604020202020204" pitchFamily="34" charset="0"/>
                <a:cs typeface="Arial" panose="020B0604020202020204" pitchFamily="34" charset="0"/>
              </a:rPr>
              <a:t>Produire de premiers écrits</a:t>
            </a:r>
          </a:p>
          <a:p>
            <a:pPr algn="ctr"/>
            <a:r>
              <a:rPr lang="fr-FR" sz="1900" b="1" u="sng" dirty="0">
                <a:solidFill>
                  <a:srgbClr val="FFC000"/>
                </a:solidFill>
                <a:latin typeface="Arial" panose="020B0604020202020204" pitchFamily="34" charset="0"/>
                <a:cs typeface="Arial" panose="020B0604020202020204" pitchFamily="34" charset="0"/>
              </a:rPr>
              <a:t> </a:t>
            </a:r>
          </a:p>
          <a:p>
            <a:pPr algn="ctr"/>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4510995" y="970072"/>
            <a:ext cx="684621" cy="5124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a:off x="6472835" y="976935"/>
            <a:ext cx="729845" cy="54929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5" name="Ellipse 14">
            <a:extLst>
              <a:ext uri="{FF2B5EF4-FFF2-40B4-BE49-F238E27FC236}">
                <a16:creationId xmlns:a16="http://schemas.microsoft.com/office/drawing/2014/main" id="{133F1F2D-60C3-4787-BDD0-DCBBC0440FFB}"/>
              </a:ext>
            </a:extLst>
          </p:cNvPr>
          <p:cNvSpPr/>
          <p:nvPr/>
        </p:nvSpPr>
        <p:spPr>
          <a:xfrm>
            <a:off x="2489407" y="194805"/>
            <a:ext cx="7764004" cy="797053"/>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6" name="Titre 1">
            <a:extLst>
              <a:ext uri="{FF2B5EF4-FFF2-40B4-BE49-F238E27FC236}">
                <a16:creationId xmlns:a16="http://schemas.microsoft.com/office/drawing/2014/main" id="{8629AFE4-9950-4032-BD54-071CA7073AEF}"/>
              </a:ext>
            </a:extLst>
          </p:cNvPr>
          <p:cNvSpPr txBox="1">
            <a:spLocks/>
          </p:cNvSpPr>
          <p:nvPr/>
        </p:nvSpPr>
        <p:spPr>
          <a:xfrm>
            <a:off x="384360" y="1876656"/>
            <a:ext cx="5143009" cy="17074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dirty="0">
                <a:solidFill>
                  <a:schemeClr val="accent2"/>
                </a:solidFill>
                <a:latin typeface="Arial" panose="020B0604020202020204" pitchFamily="34" charset="0"/>
                <a:cs typeface="Arial" panose="020B0604020202020204" pitchFamily="34" charset="0"/>
              </a:rPr>
              <a:t>Dès la PS</a:t>
            </a:r>
          </a:p>
          <a:p>
            <a:pPr marL="285750" indent="-285750">
              <a:buFont typeface="Arial" panose="020B0604020202020204" pitchFamily="34" charset="0"/>
              <a:buChar char="•"/>
            </a:pPr>
            <a:r>
              <a:rPr lang="fr-FR" sz="1400" dirty="0">
                <a:solidFill>
                  <a:schemeClr val="accent2"/>
                </a:solidFill>
                <a:latin typeface="Arial" panose="020B0604020202020204" pitchFamily="34" charset="0"/>
                <a:cs typeface="Arial" panose="020B0604020202020204" pitchFamily="34" charset="0"/>
              </a:rPr>
              <a:t>Tous les jours, écrire devant les élèves et verbaliser les tracés</a:t>
            </a:r>
          </a:p>
          <a:p>
            <a:endParaRPr lang="fr-FR" sz="1400" dirty="0">
              <a:solidFill>
                <a:schemeClr val="accent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chemeClr val="accent2"/>
                </a:solidFill>
                <a:latin typeface="Arial" panose="020B0604020202020204" pitchFamily="34" charset="0"/>
                <a:cs typeface="Arial" panose="020B0604020202020204" pitchFamily="34" charset="0"/>
              </a:rPr>
              <a:t>Différencier activités d’entrainement au geste moteur (graphisme) et activités d’entrainement au geste d’écriture (régularité et rupture des lettres)</a:t>
            </a:r>
          </a:p>
          <a:p>
            <a:pPr algn="ctr"/>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17" name="Titre 1">
            <a:extLst>
              <a:ext uri="{FF2B5EF4-FFF2-40B4-BE49-F238E27FC236}">
                <a16:creationId xmlns:a16="http://schemas.microsoft.com/office/drawing/2014/main" id="{2303B2D3-5D3B-43DA-9174-28EF39018151}"/>
              </a:ext>
            </a:extLst>
          </p:cNvPr>
          <p:cNvSpPr txBox="1">
            <a:spLocks/>
          </p:cNvSpPr>
          <p:nvPr/>
        </p:nvSpPr>
        <p:spPr>
          <a:xfrm>
            <a:off x="359222" y="3455896"/>
            <a:ext cx="5143009" cy="10911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rgbClr val="FF3399"/>
              </a:solidFill>
              <a:latin typeface="Arial" panose="020B0604020202020204" pitchFamily="34" charset="0"/>
              <a:cs typeface="Arial" panose="020B0604020202020204" pitchFamily="34" charset="0"/>
            </a:endParaRPr>
          </a:p>
          <a:p>
            <a:r>
              <a:rPr lang="fr-FR" sz="1400" b="1" u="sng" dirty="0">
                <a:solidFill>
                  <a:schemeClr val="accent2"/>
                </a:solidFill>
                <a:latin typeface="Arial" panose="020B0604020202020204" pitchFamily="34" charset="0"/>
                <a:cs typeface="Arial" panose="020B0604020202020204" pitchFamily="34" charset="0"/>
              </a:rPr>
              <a:t>Avant 4 ans </a:t>
            </a:r>
            <a:r>
              <a:rPr lang="fr-FR" sz="1400" dirty="0">
                <a:solidFill>
                  <a:schemeClr val="accent2"/>
                </a:solidFill>
                <a:latin typeface="Arial" panose="020B0604020202020204" pitchFamily="34" charset="0"/>
                <a:cs typeface="Arial" panose="020B0604020202020204" pitchFamily="34" charset="0"/>
              </a:rPr>
              <a:t>: </a:t>
            </a:r>
            <a:r>
              <a:rPr lang="fr-FR" sz="1400" i="1" dirty="0">
                <a:solidFill>
                  <a:schemeClr val="accent2"/>
                </a:solidFill>
                <a:latin typeface="Arial" panose="020B0604020202020204" pitchFamily="34" charset="0"/>
                <a:cs typeface="Arial" panose="020B0604020202020204" pitchFamily="34" charset="0"/>
              </a:rPr>
              <a:t>motricité générale, motricité fine et graphismes + coordination main-œil + prise de repères spatiaux sur le support</a:t>
            </a:r>
          </a:p>
          <a:p>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18" name="Titre 1">
            <a:extLst>
              <a:ext uri="{FF2B5EF4-FFF2-40B4-BE49-F238E27FC236}">
                <a16:creationId xmlns:a16="http://schemas.microsoft.com/office/drawing/2014/main" id="{46E3E515-7B79-4960-A5C1-E918CBD858C1}"/>
              </a:ext>
            </a:extLst>
          </p:cNvPr>
          <p:cNvSpPr txBox="1">
            <a:spLocks/>
          </p:cNvSpPr>
          <p:nvPr/>
        </p:nvSpPr>
        <p:spPr>
          <a:xfrm>
            <a:off x="359221" y="4564933"/>
            <a:ext cx="5143009" cy="119117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chemeClr val="accent2"/>
                </a:solidFill>
                <a:latin typeface="Arial" panose="020B0604020202020204" pitchFamily="34" charset="0"/>
                <a:cs typeface="Arial" panose="020B0604020202020204" pitchFamily="34" charset="0"/>
              </a:rPr>
              <a:t>Dès 4 ans ou avant </a:t>
            </a:r>
            <a:r>
              <a:rPr lang="fr-FR" sz="1400" dirty="0">
                <a:solidFill>
                  <a:schemeClr val="accent2"/>
                </a:solidFill>
                <a:latin typeface="Arial" panose="020B0604020202020204" pitchFamily="34" charset="0"/>
                <a:cs typeface="Arial" panose="020B0604020202020204" pitchFamily="34" charset="0"/>
              </a:rPr>
              <a:t>: </a:t>
            </a:r>
            <a:r>
              <a:rPr lang="fr-FR" sz="1400" i="1" dirty="0">
                <a:solidFill>
                  <a:schemeClr val="accent2"/>
                </a:solidFill>
                <a:latin typeface="Arial" panose="020B0604020202020204" pitchFamily="34" charset="0"/>
                <a:cs typeface="Arial" panose="020B0604020202020204" pitchFamily="34" charset="0"/>
              </a:rPr>
              <a:t>posture / préhension du stylo / coordination des 4 articulations (épaule, coude, poignet, doigts) / tracer des lettres en capitales / enseigner l’écriture cursive de façon structurée</a:t>
            </a:r>
          </a:p>
          <a:p>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19" name="Titre 1">
            <a:extLst>
              <a:ext uri="{FF2B5EF4-FFF2-40B4-BE49-F238E27FC236}">
                <a16:creationId xmlns:a16="http://schemas.microsoft.com/office/drawing/2014/main" id="{A5D8D4D7-7793-4C95-9D8C-D7E9609A2131}"/>
              </a:ext>
            </a:extLst>
          </p:cNvPr>
          <p:cNvSpPr txBox="1">
            <a:spLocks/>
          </p:cNvSpPr>
          <p:nvPr/>
        </p:nvSpPr>
        <p:spPr>
          <a:xfrm>
            <a:off x="359220" y="5470849"/>
            <a:ext cx="5143009" cy="960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FF3399"/>
              </a:solidFill>
              <a:latin typeface="Arial" panose="020B0604020202020204" pitchFamily="34" charset="0"/>
              <a:cs typeface="Arial" panose="020B0604020202020204" pitchFamily="34" charset="0"/>
            </a:endParaRPr>
          </a:p>
          <a:p>
            <a:r>
              <a:rPr lang="fr-FR" sz="1400" b="1" u="sng" dirty="0">
                <a:solidFill>
                  <a:schemeClr val="accent2"/>
                </a:solidFill>
                <a:latin typeface="Arial" panose="020B0604020202020204" pitchFamily="34" charset="0"/>
                <a:cs typeface="Arial" panose="020B0604020202020204" pitchFamily="34" charset="0"/>
              </a:rPr>
              <a:t>Dès 5 ans ou avant </a:t>
            </a:r>
            <a:r>
              <a:rPr lang="fr-FR" sz="1400" dirty="0">
                <a:solidFill>
                  <a:schemeClr val="accent2"/>
                </a:solidFill>
                <a:latin typeface="Arial" panose="020B0604020202020204" pitchFamily="34" charset="0"/>
                <a:cs typeface="Arial" panose="020B0604020202020204" pitchFamily="34" charset="0"/>
              </a:rPr>
              <a:t>: </a:t>
            </a:r>
            <a:r>
              <a:rPr lang="fr-FR" sz="1400" i="1" dirty="0">
                <a:solidFill>
                  <a:schemeClr val="accent2"/>
                </a:solidFill>
                <a:latin typeface="Arial" panose="020B0604020202020204" pitchFamily="34" charset="0"/>
                <a:cs typeface="Arial" panose="020B0604020202020204" pitchFamily="34" charset="0"/>
              </a:rPr>
              <a:t>tenue correcte du stylo, coordination des 4 articulations / ligature entre deux lettres / écriture cursive</a:t>
            </a:r>
          </a:p>
          <a:p>
            <a:pPr algn="ctr"/>
            <a:endParaRPr lang="fr-FR" sz="1400" dirty="0">
              <a:solidFill>
                <a:schemeClr val="accent2">
                  <a:lumMod val="75000"/>
                </a:schemeClr>
              </a:solidFill>
            </a:endParaRPr>
          </a:p>
        </p:txBody>
      </p:sp>
      <p:sp>
        <p:nvSpPr>
          <p:cNvPr id="20" name="Titre 1">
            <a:extLst>
              <a:ext uri="{FF2B5EF4-FFF2-40B4-BE49-F238E27FC236}">
                <a16:creationId xmlns:a16="http://schemas.microsoft.com/office/drawing/2014/main" id="{61EA7F80-7110-40E2-90F7-EFC7EBF9882F}"/>
              </a:ext>
            </a:extLst>
          </p:cNvPr>
          <p:cNvSpPr txBox="1">
            <a:spLocks/>
          </p:cNvSpPr>
          <p:nvPr/>
        </p:nvSpPr>
        <p:spPr>
          <a:xfrm>
            <a:off x="7610164" y="1728922"/>
            <a:ext cx="4057022" cy="7970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FF9900"/>
                </a:solidFill>
                <a:latin typeface="Arial" panose="020B0604020202020204" pitchFamily="34" charset="0"/>
                <a:cs typeface="Arial" panose="020B0604020202020204" pitchFamily="34" charset="0"/>
              </a:rPr>
              <a:t>- Aménagement d’un espace dédié à l’écriture dans la classe avec outils et modèles pour s’entrainer</a:t>
            </a:r>
          </a:p>
          <a:p>
            <a:pPr marL="285750" indent="-285750" algn="ctr">
              <a:buFontTx/>
              <a:buChar char="-"/>
            </a:pPr>
            <a:endParaRPr lang="fr-FR" sz="1400" dirty="0">
              <a:solidFill>
                <a:srgbClr val="FFC00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1" name="Titre 1">
            <a:extLst>
              <a:ext uri="{FF2B5EF4-FFF2-40B4-BE49-F238E27FC236}">
                <a16:creationId xmlns:a16="http://schemas.microsoft.com/office/drawing/2014/main" id="{2556E495-BBC1-4B19-A7DA-2641235F3BA9}"/>
              </a:ext>
            </a:extLst>
          </p:cNvPr>
          <p:cNvSpPr txBox="1">
            <a:spLocks/>
          </p:cNvSpPr>
          <p:nvPr/>
        </p:nvSpPr>
        <p:spPr>
          <a:xfrm>
            <a:off x="7554351" y="4755966"/>
            <a:ext cx="4057022" cy="12666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u="sng" dirty="0">
                <a:solidFill>
                  <a:srgbClr val="FF9900"/>
                </a:solidFill>
                <a:latin typeface="Arial" panose="020B0604020202020204" pitchFamily="34" charset="0"/>
                <a:cs typeface="Arial" panose="020B0604020202020204" pitchFamily="34" charset="0"/>
              </a:rPr>
              <a:t>Dès la MS </a:t>
            </a:r>
            <a:r>
              <a:rPr lang="fr-FR" sz="1400" b="1" dirty="0">
                <a:solidFill>
                  <a:srgbClr val="FF9900"/>
                </a:solidFill>
                <a:latin typeface="Arial" panose="020B0604020202020204" pitchFamily="34" charset="0"/>
                <a:cs typeface="Arial" panose="020B0604020202020204" pitchFamily="34" charset="0"/>
              </a:rPr>
              <a:t>: </a:t>
            </a:r>
          </a:p>
          <a:p>
            <a:pPr algn="ctr"/>
            <a:endParaRPr lang="fr-FR" sz="800" dirty="0">
              <a:solidFill>
                <a:srgbClr val="FF9900"/>
              </a:solidFill>
              <a:latin typeface="Arial" panose="020B0604020202020204" pitchFamily="34" charset="0"/>
              <a:cs typeface="Arial" panose="020B0604020202020204" pitchFamily="34" charset="0"/>
            </a:endParaRPr>
          </a:p>
          <a:p>
            <a:pPr algn="ctr"/>
            <a:r>
              <a:rPr lang="fr-FR" sz="1400" i="1" dirty="0">
                <a:solidFill>
                  <a:srgbClr val="FF9900"/>
                </a:solidFill>
                <a:latin typeface="Arial" panose="020B0604020202020204" pitchFamily="34" charset="0"/>
                <a:cs typeface="Arial" panose="020B0604020202020204" pitchFamily="34" charset="0"/>
              </a:rPr>
              <a:t>Essais d’écriture à partir de mots transparents, activités d’encodage dirigées par l’enseignant pour poser l’écart entre l’écrit produit et la norme</a:t>
            </a:r>
          </a:p>
          <a:p>
            <a:pPr algn="ctr"/>
            <a:endParaRPr lang="fr-FR" sz="1400" i="1" dirty="0">
              <a:solidFill>
                <a:srgbClr val="0070C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3" name="Titre 1">
            <a:extLst>
              <a:ext uri="{FF2B5EF4-FFF2-40B4-BE49-F238E27FC236}">
                <a16:creationId xmlns:a16="http://schemas.microsoft.com/office/drawing/2014/main" id="{F3DFD28C-7630-471F-9447-E2F617BAE19E}"/>
              </a:ext>
            </a:extLst>
          </p:cNvPr>
          <p:cNvSpPr txBox="1">
            <a:spLocks/>
          </p:cNvSpPr>
          <p:nvPr/>
        </p:nvSpPr>
        <p:spPr>
          <a:xfrm>
            <a:off x="7633408" y="2502343"/>
            <a:ext cx="4057022" cy="22114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u="sng" dirty="0">
                <a:solidFill>
                  <a:srgbClr val="FF9900"/>
                </a:solidFill>
                <a:latin typeface="Arial" panose="020B0604020202020204" pitchFamily="34" charset="0"/>
                <a:cs typeface="Arial" panose="020B0604020202020204" pitchFamily="34" charset="0"/>
              </a:rPr>
              <a:t>Dès la PS </a:t>
            </a:r>
            <a:r>
              <a:rPr lang="fr-FR" sz="1400" dirty="0">
                <a:solidFill>
                  <a:srgbClr val="FF9900"/>
                </a:solidFill>
                <a:latin typeface="Arial" panose="020B0604020202020204" pitchFamily="34" charset="0"/>
                <a:cs typeface="Arial" panose="020B0604020202020204" pitchFamily="34" charset="0"/>
              </a:rPr>
              <a:t>: </a:t>
            </a:r>
          </a:p>
          <a:p>
            <a:pPr algn="ctr"/>
            <a:endParaRPr lang="fr-FR" sz="800" dirty="0">
              <a:solidFill>
                <a:srgbClr val="FF9900"/>
              </a:solidFill>
              <a:latin typeface="Arial" panose="020B0604020202020204" pitchFamily="34" charset="0"/>
              <a:cs typeface="Arial" panose="020B0604020202020204" pitchFamily="34" charset="0"/>
            </a:endParaRPr>
          </a:p>
          <a:p>
            <a:r>
              <a:rPr lang="fr-FR" sz="1400" i="1" dirty="0">
                <a:solidFill>
                  <a:srgbClr val="FF9900"/>
                </a:solidFill>
                <a:latin typeface="Arial" panose="020B0604020202020204" pitchFamily="34" charset="0"/>
                <a:cs typeface="Arial" panose="020B0604020202020204" pitchFamily="34" charset="0"/>
              </a:rPr>
              <a:t>- Dictée à l’adulte en petit groupe toutes les semaines (=&gt; tous les domaines d’apprentissage)</a:t>
            </a:r>
          </a:p>
          <a:p>
            <a:pPr algn="ctr"/>
            <a:endParaRPr lang="fr-FR" sz="1400" i="1" dirty="0">
              <a:solidFill>
                <a:srgbClr val="FF9900"/>
              </a:solidFill>
              <a:latin typeface="Arial" panose="020B0604020202020204" pitchFamily="34" charset="0"/>
              <a:cs typeface="Arial" panose="020B0604020202020204" pitchFamily="34" charset="0"/>
            </a:endParaRPr>
          </a:p>
          <a:p>
            <a:r>
              <a:rPr lang="fr-FR" sz="1400" i="1" dirty="0">
                <a:solidFill>
                  <a:srgbClr val="FF9900"/>
                </a:solidFill>
                <a:latin typeface="Arial" panose="020B0604020202020204" pitchFamily="34" charset="0"/>
                <a:cs typeface="Arial" panose="020B0604020202020204" pitchFamily="34" charset="0"/>
              </a:rPr>
              <a:t>- Valorisation des tentatives d’écriture spontanées et explicitation =&gt; l’apprentissage des lettres permet d’émettre un message</a:t>
            </a:r>
          </a:p>
          <a:p>
            <a:pPr algn="ctr"/>
            <a:endParaRPr lang="fr-FR" sz="1400" i="1" dirty="0">
              <a:solidFill>
                <a:srgbClr val="FFC00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4" name="Triangle rectangle 23">
            <a:extLst>
              <a:ext uri="{FF2B5EF4-FFF2-40B4-BE49-F238E27FC236}">
                <a16:creationId xmlns:a16="http://schemas.microsoft.com/office/drawing/2014/main" id="{A0D543F3-72AE-4B28-A692-1C3DE3576499}"/>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CF5FC7B4-B482-428F-96FE-448EF7F30035}"/>
              </a:ext>
            </a:extLst>
          </p:cNvPr>
          <p:cNvSpPr>
            <a:spLocks noGrp="1"/>
          </p:cNvSpPr>
          <p:nvPr>
            <p:ph type="ftr" sz="quarter" idx="11"/>
          </p:nvPr>
        </p:nvSpPr>
        <p:spPr/>
        <p:txBody>
          <a:bodyPr/>
          <a:lstStyle/>
          <a:p>
            <a:r>
              <a:rPr lang="fr-FR"/>
              <a:t>Groupe départemental 16</a:t>
            </a:r>
          </a:p>
        </p:txBody>
      </p:sp>
      <p:sp>
        <p:nvSpPr>
          <p:cNvPr id="25" name="ZoneTexte 24">
            <a:extLst>
              <a:ext uri="{FF2B5EF4-FFF2-40B4-BE49-F238E27FC236}">
                <a16:creationId xmlns:a16="http://schemas.microsoft.com/office/drawing/2014/main" id="{6BC562B6-91E4-4A8C-AC7B-17D5AAE8BA21}"/>
              </a:ext>
            </a:extLst>
          </p:cNvPr>
          <p:cNvSpPr txBox="1"/>
          <p:nvPr/>
        </p:nvSpPr>
        <p:spPr>
          <a:xfrm>
            <a:off x="450000" y="395574"/>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Tree>
    <p:extLst>
      <p:ext uri="{BB962C8B-B14F-4D97-AF65-F5344CB8AC3E}">
        <p14:creationId xmlns:p14="http://schemas.microsoft.com/office/powerpoint/2010/main" val="23508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7" grpId="0"/>
      <p:bldP spid="18" grpId="0"/>
      <p:bldP spid="19" grpId="0"/>
      <p:bldP spid="20" grpId="0"/>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76F14-F410-4EE5-A073-7535579AE59A}"/>
              </a:ext>
            </a:extLst>
          </p:cNvPr>
          <p:cNvSpPr>
            <a:spLocks noGrp="1"/>
          </p:cNvSpPr>
          <p:nvPr>
            <p:ph type="title"/>
          </p:nvPr>
        </p:nvSpPr>
        <p:spPr>
          <a:xfrm>
            <a:off x="820615" y="2110191"/>
            <a:ext cx="10892117" cy="2637617"/>
          </a:xfrm>
          <a:solidFill>
            <a:schemeClr val="bg1"/>
          </a:solidFill>
          <a:ln w="28575">
            <a:noFill/>
          </a:ln>
        </p:spPr>
        <p:txBody>
          <a:bodyPr>
            <a:normAutofit/>
          </a:bodyPr>
          <a:lstStyle/>
          <a:p>
            <a:pPr algn="ctr">
              <a:lnSpc>
                <a:spcPct val="150000"/>
              </a:lnSpc>
            </a:pPr>
            <a:r>
              <a:rPr lang="fr-FR" sz="5400" b="1" dirty="0">
                <a:solidFill>
                  <a:schemeClr val="accent5">
                    <a:lumMod val="75000"/>
                  </a:schemeClr>
                </a:solidFill>
              </a:rPr>
              <a:t>Continuité en français</a:t>
            </a:r>
            <a:br>
              <a:rPr lang="fr-FR" sz="5400" b="1" dirty="0">
                <a:solidFill>
                  <a:schemeClr val="accent5">
                    <a:lumMod val="75000"/>
                  </a:schemeClr>
                </a:solidFill>
              </a:rPr>
            </a:br>
            <a:r>
              <a:rPr lang="fr-FR" sz="5400" b="1" dirty="0">
                <a:solidFill>
                  <a:schemeClr val="accent5">
                    <a:lumMod val="75000"/>
                  </a:schemeClr>
                </a:solidFill>
              </a:rPr>
              <a:t>entre le cycle 2 et le cycle 3</a:t>
            </a:r>
          </a:p>
        </p:txBody>
      </p:sp>
      <p:sp>
        <p:nvSpPr>
          <p:cNvPr id="3" name="Triangle rectangle 2">
            <a:extLst>
              <a:ext uri="{FF2B5EF4-FFF2-40B4-BE49-F238E27FC236}">
                <a16:creationId xmlns:a16="http://schemas.microsoft.com/office/drawing/2014/main" id="{7AB082F1-DC26-4177-ABC1-AF15C13D1987}"/>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4418DAE9-FE61-4285-A2DA-C060D46BD52E}"/>
              </a:ext>
            </a:extLst>
          </p:cNvPr>
          <p:cNvSpPr>
            <a:spLocks noGrp="1"/>
          </p:cNvSpPr>
          <p:nvPr>
            <p:ph type="ftr" sz="quarter" idx="11"/>
          </p:nvPr>
        </p:nvSpPr>
        <p:spPr>
          <a:xfrm>
            <a:off x="820615" y="6532685"/>
            <a:ext cx="10550769" cy="232751"/>
          </a:xfrm>
        </p:spPr>
        <p:txBody>
          <a:bodyPr/>
          <a:lstStyle/>
          <a:p>
            <a:r>
              <a:rPr lang="fr-FR" sz="1100"/>
              <a:t>Groupe départemental 16</a:t>
            </a:r>
            <a:endParaRPr lang="fr-FR" sz="1100" dirty="0"/>
          </a:p>
        </p:txBody>
      </p:sp>
    </p:spTree>
    <p:extLst>
      <p:ext uri="{BB962C8B-B14F-4D97-AF65-F5344CB8AC3E}">
        <p14:creationId xmlns:p14="http://schemas.microsoft.com/office/powerpoint/2010/main" val="203935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D8B45957-9E30-474B-A589-7C19DE983CF3}"/>
              </a:ext>
            </a:extLst>
          </p:cNvPr>
          <p:cNvSpPr txBox="1">
            <a:spLocks noChangeArrowheads="1"/>
          </p:cNvSpPr>
          <p:nvPr/>
        </p:nvSpPr>
        <p:spPr bwMode="auto">
          <a:xfrm>
            <a:off x="350461" y="173156"/>
            <a:ext cx="5256327" cy="3366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600" b="1" dirty="0">
                <a:effectLst/>
                <a:latin typeface="Arial" panose="020B0604020202020204" pitchFamily="34" charset="0"/>
                <a:ea typeface="Calibri" panose="020F0502020204030204" pitchFamily="34" charset="0"/>
                <a:cs typeface="Times New Roman" panose="02020603050405020304" pitchFamily="18" charset="0"/>
              </a:rPr>
              <a:t>2025 Français cycle 2</a:t>
            </a:r>
          </a:p>
        </p:txBody>
      </p:sp>
      <p:sp>
        <p:nvSpPr>
          <p:cNvPr id="3" name="Zone de texte 2">
            <a:extLst>
              <a:ext uri="{FF2B5EF4-FFF2-40B4-BE49-F238E27FC236}">
                <a16:creationId xmlns:a16="http://schemas.microsoft.com/office/drawing/2014/main" id="{07A8190B-F6FF-460D-8C10-3C373D5BF5F2}"/>
              </a:ext>
            </a:extLst>
          </p:cNvPr>
          <p:cNvSpPr txBox="1">
            <a:spLocks noChangeArrowheads="1"/>
          </p:cNvSpPr>
          <p:nvPr/>
        </p:nvSpPr>
        <p:spPr bwMode="auto">
          <a:xfrm>
            <a:off x="140904" y="1131842"/>
            <a:ext cx="1004690" cy="28001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t>Lecture</a:t>
            </a:r>
          </a:p>
        </p:txBody>
      </p:sp>
      <p:sp>
        <p:nvSpPr>
          <p:cNvPr id="4" name="Rectangle 3">
            <a:extLst>
              <a:ext uri="{FF2B5EF4-FFF2-40B4-BE49-F238E27FC236}">
                <a16:creationId xmlns:a16="http://schemas.microsoft.com/office/drawing/2014/main" id="{87290112-15AF-452C-B120-B39A7DDDD2D3}"/>
              </a:ext>
            </a:extLst>
          </p:cNvPr>
          <p:cNvSpPr/>
          <p:nvPr/>
        </p:nvSpPr>
        <p:spPr>
          <a:xfrm>
            <a:off x="251466" y="1377188"/>
            <a:ext cx="4681018" cy="822098"/>
          </a:xfrm>
          <a:prstGeom prst="rect">
            <a:avLst/>
          </a:prstGeom>
          <a:noFill/>
          <a:ln w="28575">
            <a:solidFill>
              <a:srgbClr val="32B8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Identifier les mots de manière de plus en plus aisée</a:t>
            </a:r>
          </a:p>
          <a:p>
            <a:r>
              <a:rPr lang="fr-FR" sz="1200" dirty="0">
                <a:solidFill>
                  <a:schemeClr val="tx1"/>
                </a:solidFill>
              </a:rPr>
              <a:t>Lire à voix haute</a:t>
            </a:r>
          </a:p>
          <a:p>
            <a:r>
              <a:rPr lang="fr-FR" sz="1200" dirty="0">
                <a:solidFill>
                  <a:schemeClr val="tx1"/>
                </a:solidFill>
              </a:rPr>
              <a:t>Comprendre un texte</a:t>
            </a:r>
          </a:p>
          <a:p>
            <a:r>
              <a:rPr lang="fr-FR" sz="1200" dirty="0">
                <a:solidFill>
                  <a:schemeClr val="tx1"/>
                </a:solidFill>
              </a:rPr>
              <a:t>Devenir lecteur</a:t>
            </a:r>
          </a:p>
        </p:txBody>
      </p:sp>
      <p:sp>
        <p:nvSpPr>
          <p:cNvPr id="5" name="Zone de texte 2">
            <a:extLst>
              <a:ext uri="{FF2B5EF4-FFF2-40B4-BE49-F238E27FC236}">
                <a16:creationId xmlns:a16="http://schemas.microsoft.com/office/drawing/2014/main" id="{E9778FB8-5F0B-4EE7-BA99-03EE2B807C1E}"/>
              </a:ext>
            </a:extLst>
          </p:cNvPr>
          <p:cNvSpPr txBox="1">
            <a:spLocks noChangeArrowheads="1"/>
          </p:cNvSpPr>
          <p:nvPr/>
        </p:nvSpPr>
        <p:spPr bwMode="auto">
          <a:xfrm>
            <a:off x="53134" y="3773451"/>
            <a:ext cx="655013" cy="27565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Oral</a:t>
            </a:r>
            <a:endParaRPr lang="fr-FR" sz="1600" b="1"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875FFE9-3666-4B6E-8157-AE45D028679B}"/>
              </a:ext>
            </a:extLst>
          </p:cNvPr>
          <p:cNvSpPr/>
          <p:nvPr/>
        </p:nvSpPr>
        <p:spPr>
          <a:xfrm>
            <a:off x="251466" y="4002240"/>
            <a:ext cx="4681019" cy="631093"/>
          </a:xfrm>
          <a:prstGeom prst="rect">
            <a:avLst/>
          </a:prstGeom>
          <a:noFill/>
          <a:ln w="28575"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Ecouter pour comprendre</a:t>
            </a:r>
          </a:p>
          <a:p>
            <a:r>
              <a:rPr lang="fr-FR" sz="1200" dirty="0"/>
              <a:t>Dire pour être compris</a:t>
            </a:r>
          </a:p>
          <a:p>
            <a:r>
              <a:rPr lang="fr-FR" sz="1200" dirty="0"/>
              <a:t>Participer à des échanges</a:t>
            </a:r>
          </a:p>
        </p:txBody>
      </p:sp>
      <p:sp>
        <p:nvSpPr>
          <p:cNvPr id="11" name="Zone de texte 2">
            <a:extLst>
              <a:ext uri="{FF2B5EF4-FFF2-40B4-BE49-F238E27FC236}">
                <a16:creationId xmlns:a16="http://schemas.microsoft.com/office/drawing/2014/main" id="{ACC704C0-1802-41FD-812B-CA3DB2D6C8EE}"/>
              </a:ext>
            </a:extLst>
          </p:cNvPr>
          <p:cNvSpPr txBox="1">
            <a:spLocks noChangeArrowheads="1"/>
          </p:cNvSpPr>
          <p:nvPr/>
        </p:nvSpPr>
        <p:spPr bwMode="auto">
          <a:xfrm>
            <a:off x="6051814" y="188149"/>
            <a:ext cx="5871882" cy="33720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600" b="1" dirty="0">
                <a:effectLst/>
                <a:latin typeface="Arial" panose="020B0604020202020204" pitchFamily="34" charset="0"/>
                <a:ea typeface="Calibri" panose="020F0502020204030204" pitchFamily="34" charset="0"/>
                <a:cs typeface="Times New Roman" panose="02020603050405020304" pitchFamily="18" charset="0"/>
              </a:rPr>
              <a:t>2025 Français cycle 3</a:t>
            </a:r>
            <a:r>
              <a:rPr lang="fr-FR" sz="14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a:extLst>
              <a:ext uri="{FF2B5EF4-FFF2-40B4-BE49-F238E27FC236}">
                <a16:creationId xmlns:a16="http://schemas.microsoft.com/office/drawing/2014/main" id="{6CEA19D8-05C0-4F4F-98AD-92ADED6C550B}"/>
              </a:ext>
            </a:extLst>
          </p:cNvPr>
          <p:cNvSpPr txBox="1">
            <a:spLocks noChangeArrowheads="1"/>
          </p:cNvSpPr>
          <p:nvPr/>
        </p:nvSpPr>
        <p:spPr bwMode="auto">
          <a:xfrm>
            <a:off x="5551976" y="400996"/>
            <a:ext cx="1131277" cy="275653"/>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dirty="0">
                <a:solidFill>
                  <a:srgbClr val="32B882"/>
                </a:solidFill>
                <a:latin typeface="Arial" panose="020B0604020202020204" pitchFamily="34" charset="0"/>
                <a:ea typeface="Calibri" panose="020F0502020204030204" pitchFamily="34" charset="0"/>
                <a:cs typeface="Times New Roman" panose="02020603050405020304" pitchFamily="18" charset="0"/>
              </a:rPr>
              <a:t>Lecture</a:t>
            </a:r>
          </a:p>
        </p:txBody>
      </p:sp>
      <p:sp>
        <p:nvSpPr>
          <p:cNvPr id="14" name="Rectangle 13">
            <a:extLst>
              <a:ext uri="{FF2B5EF4-FFF2-40B4-BE49-F238E27FC236}">
                <a16:creationId xmlns:a16="http://schemas.microsoft.com/office/drawing/2014/main" id="{77746254-37B0-46F1-AA2C-43D859364B0E}"/>
              </a:ext>
            </a:extLst>
          </p:cNvPr>
          <p:cNvSpPr/>
          <p:nvPr/>
        </p:nvSpPr>
        <p:spPr>
          <a:xfrm>
            <a:off x="5660475" y="642618"/>
            <a:ext cx="6390621" cy="1008261"/>
          </a:xfrm>
          <a:prstGeom prst="rect">
            <a:avLst/>
          </a:prstGeom>
          <a:noFill/>
          <a:ln w="28575" cap="flat" cmpd="sng" algn="ctr">
            <a:solidFill>
              <a:srgbClr val="32B88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Lire avec fluidité</a:t>
            </a:r>
          </a:p>
          <a:p>
            <a:r>
              <a:rPr lang="fr-FR" sz="1200" dirty="0"/>
              <a:t>Lire à voix haute avec expressivité</a:t>
            </a:r>
          </a:p>
          <a:p>
            <a:r>
              <a:rPr lang="fr-FR" sz="1200" dirty="0"/>
              <a:t>Lire et comprendre seul des textes, des documents et des images</a:t>
            </a:r>
          </a:p>
          <a:p>
            <a:r>
              <a:rPr lang="fr-FR" sz="1200" dirty="0"/>
              <a:t>Lire et comprendre des textes, des documents et des images pour apprendre dans toutes disciplines</a:t>
            </a:r>
          </a:p>
          <a:p>
            <a:r>
              <a:rPr lang="fr-FR" sz="1200" dirty="0"/>
              <a:t>Lire une œuvre et se l’approprier </a:t>
            </a:r>
          </a:p>
        </p:txBody>
      </p:sp>
      <p:sp>
        <p:nvSpPr>
          <p:cNvPr id="16" name="Zone de texte 2">
            <a:extLst>
              <a:ext uri="{FF2B5EF4-FFF2-40B4-BE49-F238E27FC236}">
                <a16:creationId xmlns:a16="http://schemas.microsoft.com/office/drawing/2014/main" id="{09F803F7-5259-44C1-8B50-B758ADE089D1}"/>
              </a:ext>
            </a:extLst>
          </p:cNvPr>
          <p:cNvSpPr txBox="1">
            <a:spLocks noChangeArrowheads="1"/>
          </p:cNvSpPr>
          <p:nvPr/>
        </p:nvSpPr>
        <p:spPr bwMode="auto">
          <a:xfrm>
            <a:off x="5516808" y="2733818"/>
            <a:ext cx="832337" cy="2536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2F5496"/>
                </a:solidFill>
                <a:latin typeface="Arial" panose="020B0604020202020204" pitchFamily="34" charset="0"/>
                <a:ea typeface="Calibri" panose="020F0502020204030204" pitchFamily="34" charset="0"/>
                <a:cs typeface="Times New Roman" panose="02020603050405020304" pitchFamily="18" charset="0"/>
              </a:rPr>
              <a:t>Ecriture</a:t>
            </a:r>
          </a:p>
        </p:txBody>
      </p:sp>
      <p:sp>
        <p:nvSpPr>
          <p:cNvPr id="17" name="Zone de texte 2">
            <a:extLst>
              <a:ext uri="{FF2B5EF4-FFF2-40B4-BE49-F238E27FC236}">
                <a16:creationId xmlns:a16="http://schemas.microsoft.com/office/drawing/2014/main" id="{23307FEB-52E1-4FBA-A871-3A2D0D2774A0}"/>
              </a:ext>
            </a:extLst>
          </p:cNvPr>
          <p:cNvSpPr txBox="1">
            <a:spLocks noChangeArrowheads="1"/>
          </p:cNvSpPr>
          <p:nvPr/>
        </p:nvSpPr>
        <p:spPr bwMode="auto">
          <a:xfrm>
            <a:off x="5526876" y="3772078"/>
            <a:ext cx="516372" cy="25362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Oral</a:t>
            </a:r>
            <a:endParaRPr lang="fr-F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A2054D12-4DB4-4382-843F-08E1F421FBCA}"/>
              </a:ext>
            </a:extLst>
          </p:cNvPr>
          <p:cNvSpPr/>
          <p:nvPr/>
        </p:nvSpPr>
        <p:spPr>
          <a:xfrm>
            <a:off x="5656451" y="4005706"/>
            <a:ext cx="6352458" cy="638387"/>
          </a:xfrm>
          <a:prstGeom prst="rect">
            <a:avLst/>
          </a:prstGeom>
          <a:noFill/>
          <a:ln w="28575"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Ecouter pour comprendre</a:t>
            </a:r>
          </a:p>
          <a:p>
            <a:r>
              <a:rPr lang="fr-FR" sz="1200" dirty="0"/>
              <a:t>Dire pour être compris dans toutes les disciplines</a:t>
            </a:r>
          </a:p>
          <a:p>
            <a:r>
              <a:rPr lang="fr-FR" sz="1200" dirty="0"/>
              <a:t>Participer à des échanges verbaux</a:t>
            </a:r>
          </a:p>
        </p:txBody>
      </p:sp>
      <p:sp>
        <p:nvSpPr>
          <p:cNvPr id="19"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5541542" y="4698692"/>
            <a:ext cx="1163517" cy="2985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dirty="0">
                <a:solidFill>
                  <a:srgbClr val="EA5F50"/>
                </a:solidFill>
                <a:effectLst/>
                <a:latin typeface="Arial" panose="020B0604020202020204" pitchFamily="34" charset="0"/>
                <a:ea typeface="Calibri" panose="020F0502020204030204" pitchFamily="34" charset="0"/>
                <a:cs typeface="Times New Roman" panose="02020603050405020304" pitchFamily="18" charset="0"/>
              </a:rPr>
              <a:t>Vocabulaire</a:t>
            </a:r>
            <a:endParaRPr lang="fr-FR" sz="900" dirty="0">
              <a:solidFill>
                <a:srgbClr val="EA5F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1D2C9610-BC12-45A1-A723-CC1078A2DBE6}"/>
              </a:ext>
            </a:extLst>
          </p:cNvPr>
          <p:cNvSpPr/>
          <p:nvPr/>
        </p:nvSpPr>
        <p:spPr>
          <a:xfrm>
            <a:off x="5665620" y="4945267"/>
            <a:ext cx="6352457" cy="825069"/>
          </a:xfrm>
          <a:prstGeom prst="rect">
            <a:avLst/>
          </a:prstGeom>
          <a:noFill/>
          <a:ln w="28575" cap="flat" cmpd="sng" algn="ctr">
            <a:solidFill>
              <a:srgbClr val="EA5F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Enrichir son vocabulaire dans toutes les disciplines</a:t>
            </a:r>
          </a:p>
          <a:p>
            <a:r>
              <a:rPr lang="fr-FR" sz="1200" dirty="0"/>
              <a:t>Etablir des relations entre les mots</a:t>
            </a:r>
          </a:p>
          <a:p>
            <a:r>
              <a:rPr lang="fr-FR" sz="1200" dirty="0"/>
              <a:t>Réemployer le vocabulaire étudié</a:t>
            </a:r>
          </a:p>
          <a:p>
            <a:r>
              <a:rPr lang="fr-FR" sz="1200" dirty="0"/>
              <a:t>Mémoriser l’orthographe des mots</a:t>
            </a:r>
          </a:p>
        </p:txBody>
      </p:sp>
      <p:sp>
        <p:nvSpPr>
          <p:cNvPr id="15" name="Rectangle 14">
            <a:extLst>
              <a:ext uri="{FF2B5EF4-FFF2-40B4-BE49-F238E27FC236}">
                <a16:creationId xmlns:a16="http://schemas.microsoft.com/office/drawing/2014/main" id="{28511720-E822-44C6-8B7F-163289338C22}"/>
              </a:ext>
            </a:extLst>
          </p:cNvPr>
          <p:cNvSpPr/>
          <p:nvPr/>
        </p:nvSpPr>
        <p:spPr>
          <a:xfrm>
            <a:off x="251466" y="2919468"/>
            <a:ext cx="4681019" cy="82209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Apprendre à écrire en écriture cursive</a:t>
            </a:r>
          </a:p>
          <a:p>
            <a:r>
              <a:rPr lang="fr-FR" sz="1200" dirty="0">
                <a:solidFill>
                  <a:schemeClr val="tx1"/>
                </a:solidFill>
              </a:rPr>
              <a:t>Encoder puis écrire sous dictée</a:t>
            </a:r>
          </a:p>
          <a:p>
            <a:r>
              <a:rPr lang="fr-FR" sz="1200" dirty="0">
                <a:solidFill>
                  <a:schemeClr val="tx1"/>
                </a:solidFill>
              </a:rPr>
              <a:t>Copier et acquérir des stratégies de copie</a:t>
            </a:r>
          </a:p>
          <a:p>
            <a:r>
              <a:rPr lang="fr-FR" sz="1200" dirty="0">
                <a:solidFill>
                  <a:schemeClr val="tx1"/>
                </a:solidFill>
              </a:rPr>
              <a:t>Produire des écrits</a:t>
            </a:r>
          </a:p>
        </p:txBody>
      </p:sp>
      <p:sp>
        <p:nvSpPr>
          <p:cNvPr id="21" name="Zone de texte 2">
            <a:extLst>
              <a:ext uri="{FF2B5EF4-FFF2-40B4-BE49-F238E27FC236}">
                <a16:creationId xmlns:a16="http://schemas.microsoft.com/office/drawing/2014/main" id="{196A704F-3C20-4F6B-972A-7688AB07F289}"/>
              </a:ext>
            </a:extLst>
          </p:cNvPr>
          <p:cNvSpPr txBox="1">
            <a:spLocks noChangeArrowheads="1"/>
          </p:cNvSpPr>
          <p:nvPr/>
        </p:nvSpPr>
        <p:spPr bwMode="auto">
          <a:xfrm>
            <a:off x="73909" y="2683109"/>
            <a:ext cx="894694"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gn="ctr">
              <a:lnSpc>
                <a:spcPct val="107000"/>
              </a:lnSpc>
              <a:spcAft>
                <a:spcPts val="800"/>
              </a:spcAft>
              <a:defRPr sz="1600" b="1">
                <a:solidFill>
                  <a:srgbClr val="2F5496"/>
                </a:solidFill>
                <a:effectLst/>
                <a:latin typeface="Arial" panose="020B0604020202020204" pitchFamily="34" charset="0"/>
                <a:ea typeface="Calibri" panose="020F0502020204030204" pitchFamily="34" charset="0"/>
                <a:cs typeface="Times New Roman" panose="02020603050405020304" pitchFamily="18" charset="0"/>
              </a:defRPr>
            </a:lvl1pPr>
          </a:lstStyle>
          <a:p>
            <a:r>
              <a:rPr lang="fr-FR" sz="1200" dirty="0"/>
              <a:t>Ecriture</a:t>
            </a:r>
            <a:endParaRPr lang="fr-FR" dirty="0"/>
          </a:p>
        </p:txBody>
      </p:sp>
      <p:sp>
        <p:nvSpPr>
          <p:cNvPr id="23" name="Rectangle 22">
            <a:extLst>
              <a:ext uri="{FF2B5EF4-FFF2-40B4-BE49-F238E27FC236}">
                <a16:creationId xmlns:a16="http://schemas.microsoft.com/office/drawing/2014/main" id="{98F6C0D1-8590-4DF3-B62F-DC2C8A26BFD6}"/>
              </a:ext>
            </a:extLst>
          </p:cNvPr>
          <p:cNvSpPr/>
          <p:nvPr/>
        </p:nvSpPr>
        <p:spPr>
          <a:xfrm>
            <a:off x="251466" y="4943821"/>
            <a:ext cx="4681019" cy="825070"/>
          </a:xfrm>
          <a:prstGeom prst="rect">
            <a:avLst/>
          </a:prstGeom>
          <a:noFill/>
          <a:ln w="28575">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Enrichir son vocabulaire dans tous les enseignements</a:t>
            </a:r>
          </a:p>
          <a:p>
            <a:r>
              <a:rPr lang="fr-FR" sz="1200" dirty="0">
                <a:solidFill>
                  <a:schemeClr val="tx1"/>
                </a:solidFill>
              </a:rPr>
              <a:t>Etablir des relations entre les mots</a:t>
            </a:r>
          </a:p>
          <a:p>
            <a:r>
              <a:rPr lang="fr-FR" sz="1200" dirty="0">
                <a:solidFill>
                  <a:schemeClr val="tx1"/>
                </a:solidFill>
              </a:rPr>
              <a:t>Réemployer le vocabulaire étudié</a:t>
            </a:r>
          </a:p>
          <a:p>
            <a:r>
              <a:rPr lang="fr-FR" sz="1200" dirty="0">
                <a:solidFill>
                  <a:schemeClr val="tx1"/>
                </a:solidFill>
              </a:rPr>
              <a:t>Mémoriser l’orthographe lexicale</a:t>
            </a:r>
          </a:p>
        </p:txBody>
      </p:sp>
      <p:sp>
        <p:nvSpPr>
          <p:cNvPr id="24" name="Rectangle 23">
            <a:extLst>
              <a:ext uri="{FF2B5EF4-FFF2-40B4-BE49-F238E27FC236}">
                <a16:creationId xmlns:a16="http://schemas.microsoft.com/office/drawing/2014/main" id="{6F1DE7B5-E7E0-497E-846B-5B03CD3F7C52}"/>
              </a:ext>
            </a:extLst>
          </p:cNvPr>
          <p:cNvSpPr/>
          <p:nvPr/>
        </p:nvSpPr>
        <p:spPr>
          <a:xfrm>
            <a:off x="5660475" y="1929237"/>
            <a:ext cx="6380330" cy="725413"/>
          </a:xfrm>
          <a:prstGeom prst="rect">
            <a:avLst/>
          </a:prstGeom>
          <a:noFill/>
          <a:ln w="28575">
            <a:solidFill>
              <a:srgbClr val="268E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Découvrir des héros, des héroïnes/ se confronter au merveilleux, à l’étrange/imaginer et vivre d’autres vies/comprendre et interroger la morale/ savourer le goût des mots, imaginer et créer en poésie/ se découvrir, s’affirmer dans le rapport aux autres</a:t>
            </a:r>
          </a:p>
        </p:txBody>
      </p:sp>
      <p:sp>
        <p:nvSpPr>
          <p:cNvPr id="25" name="Zone de texte 2">
            <a:extLst>
              <a:ext uri="{FF2B5EF4-FFF2-40B4-BE49-F238E27FC236}">
                <a16:creationId xmlns:a16="http://schemas.microsoft.com/office/drawing/2014/main" id="{AA5882A4-DE42-4DAB-A78D-3DEE7629C8CF}"/>
              </a:ext>
            </a:extLst>
          </p:cNvPr>
          <p:cNvSpPr txBox="1">
            <a:spLocks noChangeArrowheads="1"/>
          </p:cNvSpPr>
          <p:nvPr/>
        </p:nvSpPr>
        <p:spPr bwMode="auto">
          <a:xfrm>
            <a:off x="0" y="4691805"/>
            <a:ext cx="1320727" cy="3145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EA5F50"/>
                </a:solidFill>
                <a:latin typeface="Arial" panose="020B0604020202020204" pitchFamily="34" charset="0"/>
                <a:ea typeface="Calibri" panose="020F0502020204030204" pitchFamily="34" charset="0"/>
                <a:cs typeface="Times New Roman" panose="02020603050405020304" pitchFamily="18" charset="0"/>
              </a:rPr>
              <a:t>Vocabulaire</a:t>
            </a:r>
            <a:endParaRPr lang="fr-FR" sz="1600" b="1" dirty="0">
              <a:solidFill>
                <a:srgbClr val="EA5F5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6" name="Zone de texte 2">
            <a:extLst>
              <a:ext uri="{FF2B5EF4-FFF2-40B4-BE49-F238E27FC236}">
                <a16:creationId xmlns:a16="http://schemas.microsoft.com/office/drawing/2014/main" id="{B21BA948-563C-4C3C-B6A6-C8A520A933C4}"/>
              </a:ext>
            </a:extLst>
          </p:cNvPr>
          <p:cNvSpPr txBox="1">
            <a:spLocks noChangeArrowheads="1"/>
          </p:cNvSpPr>
          <p:nvPr/>
        </p:nvSpPr>
        <p:spPr bwMode="auto">
          <a:xfrm>
            <a:off x="140904" y="5803525"/>
            <a:ext cx="2025598" cy="3200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B482DA"/>
                </a:solidFill>
                <a:latin typeface="Arial" panose="020B0604020202020204" pitchFamily="34" charset="0"/>
                <a:ea typeface="Calibri" panose="020F0502020204030204" pitchFamily="34" charset="0"/>
                <a:cs typeface="Times New Roman" panose="02020603050405020304" pitchFamily="18" charset="0"/>
              </a:rPr>
              <a:t>Grammaire / orthographe</a:t>
            </a:r>
          </a:p>
        </p:txBody>
      </p:sp>
      <p:sp>
        <p:nvSpPr>
          <p:cNvPr id="27" name="Rectangle 26">
            <a:extLst>
              <a:ext uri="{FF2B5EF4-FFF2-40B4-BE49-F238E27FC236}">
                <a16:creationId xmlns:a16="http://schemas.microsoft.com/office/drawing/2014/main" id="{948C93EE-1ACE-4DDB-B163-6B08A6745C9D}"/>
              </a:ext>
            </a:extLst>
          </p:cNvPr>
          <p:cNvSpPr/>
          <p:nvPr/>
        </p:nvSpPr>
        <p:spPr>
          <a:xfrm>
            <a:off x="251466" y="6048722"/>
            <a:ext cx="4681019" cy="638387"/>
          </a:xfrm>
          <a:prstGeom prst="rect">
            <a:avLst/>
          </a:prstGeom>
          <a:noFill/>
          <a:ln w="28575">
            <a:solidFill>
              <a:srgbClr val="B482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Se repérer dans la phrase simple</a:t>
            </a:r>
          </a:p>
          <a:p>
            <a:r>
              <a:rPr lang="fr-FR" sz="1200" dirty="0">
                <a:solidFill>
                  <a:schemeClr val="tx1"/>
                </a:solidFill>
              </a:rPr>
              <a:t>Découvrir, comprendre et mettre en œuvre l’orthographe grammaticale</a:t>
            </a:r>
          </a:p>
        </p:txBody>
      </p:sp>
      <p:sp>
        <p:nvSpPr>
          <p:cNvPr id="28" name="Zone de texte 2">
            <a:extLst>
              <a:ext uri="{FF2B5EF4-FFF2-40B4-BE49-F238E27FC236}">
                <a16:creationId xmlns:a16="http://schemas.microsoft.com/office/drawing/2014/main" id="{5716F6DC-4A3F-4E10-AD82-5BC2F0BE8358}"/>
              </a:ext>
            </a:extLst>
          </p:cNvPr>
          <p:cNvSpPr txBox="1">
            <a:spLocks noChangeArrowheads="1"/>
          </p:cNvSpPr>
          <p:nvPr/>
        </p:nvSpPr>
        <p:spPr bwMode="auto">
          <a:xfrm>
            <a:off x="5551976" y="1682473"/>
            <a:ext cx="3354632" cy="280013"/>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dirty="0">
                <a:solidFill>
                  <a:srgbClr val="268E64"/>
                </a:solidFill>
                <a:latin typeface="Arial" panose="020B0604020202020204" pitchFamily="34" charset="0"/>
                <a:ea typeface="Calibri" panose="020F0502020204030204" pitchFamily="34" charset="0"/>
                <a:cs typeface="Times New Roman" panose="02020603050405020304" pitchFamily="18" charset="0"/>
              </a:rPr>
              <a:t>Culture</a:t>
            </a:r>
            <a:r>
              <a:rPr lang="fr-FR" sz="1200" b="1" dirty="0">
                <a:solidFill>
                  <a:srgbClr val="268E64"/>
                </a:solidFill>
                <a:effectLst/>
                <a:latin typeface="Arial" panose="020B0604020202020204" pitchFamily="34" charset="0"/>
                <a:ea typeface="Calibri" panose="020F0502020204030204" pitchFamily="34" charset="0"/>
                <a:cs typeface="Times New Roman" panose="02020603050405020304" pitchFamily="18" charset="0"/>
              </a:rPr>
              <a:t> littéraire et artistique (CM1 et CM2)</a:t>
            </a:r>
            <a:endParaRPr lang="fr-FR" sz="1200" dirty="0">
              <a:solidFill>
                <a:srgbClr val="268E6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2">
            <a:extLst>
              <a:ext uri="{FF2B5EF4-FFF2-40B4-BE49-F238E27FC236}">
                <a16:creationId xmlns:a16="http://schemas.microsoft.com/office/drawing/2014/main" id="{1C9ABCC3-3CF8-47F1-BF98-C3EE87D09C86}"/>
              </a:ext>
            </a:extLst>
          </p:cNvPr>
          <p:cNvSpPr txBox="1">
            <a:spLocks noChangeArrowheads="1"/>
          </p:cNvSpPr>
          <p:nvPr/>
        </p:nvSpPr>
        <p:spPr bwMode="auto">
          <a:xfrm>
            <a:off x="5560768" y="5811330"/>
            <a:ext cx="3219160" cy="2494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dirty="0">
                <a:solidFill>
                  <a:srgbClr val="B482DA"/>
                </a:solidFill>
                <a:effectLst/>
                <a:latin typeface="Arial" panose="020B0604020202020204" pitchFamily="34" charset="0"/>
                <a:ea typeface="Calibri" panose="020F0502020204030204" pitchFamily="34" charset="0"/>
                <a:cs typeface="Times New Roman" panose="02020603050405020304" pitchFamily="18" charset="0"/>
              </a:rPr>
              <a:t>Grammaire et orthographe grammaticale</a:t>
            </a:r>
            <a:endParaRPr lang="fr-FR" sz="900" dirty="0">
              <a:solidFill>
                <a:srgbClr val="B482D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28449718-37B7-4BDB-9C90-53A3A63438FA}"/>
              </a:ext>
            </a:extLst>
          </p:cNvPr>
          <p:cNvSpPr/>
          <p:nvPr/>
        </p:nvSpPr>
        <p:spPr>
          <a:xfrm>
            <a:off x="5660475" y="2985683"/>
            <a:ext cx="6362749" cy="68991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Ecrire à la main de manière fluide et efficace</a:t>
            </a:r>
          </a:p>
          <a:p>
            <a:r>
              <a:rPr lang="fr-FR" sz="1200" dirty="0">
                <a:solidFill>
                  <a:schemeClr val="tx1"/>
                </a:solidFill>
              </a:rPr>
              <a:t>Ecrire pour réfléchir, apprendre et mémoriser</a:t>
            </a:r>
          </a:p>
          <a:p>
            <a:r>
              <a:rPr lang="fr-FR" sz="1200" dirty="0">
                <a:solidFill>
                  <a:schemeClr val="tx1"/>
                </a:solidFill>
              </a:rPr>
              <a:t>Produire des écrits varié dans toutes les disciplines</a:t>
            </a:r>
          </a:p>
        </p:txBody>
      </p:sp>
      <p:sp>
        <p:nvSpPr>
          <p:cNvPr id="31" name="Rectangle 30">
            <a:extLst>
              <a:ext uri="{FF2B5EF4-FFF2-40B4-BE49-F238E27FC236}">
                <a16:creationId xmlns:a16="http://schemas.microsoft.com/office/drawing/2014/main" id="{80DD2AF5-C91A-4249-9A01-875993C5E356}"/>
              </a:ext>
            </a:extLst>
          </p:cNvPr>
          <p:cNvSpPr/>
          <p:nvPr/>
        </p:nvSpPr>
        <p:spPr>
          <a:xfrm>
            <a:off x="5665619" y="6050245"/>
            <a:ext cx="6343289" cy="638387"/>
          </a:xfrm>
          <a:prstGeom prst="rect">
            <a:avLst/>
          </a:prstGeom>
          <a:noFill/>
          <a:ln w="28575" cap="flat" cmpd="sng" algn="ctr">
            <a:solidFill>
              <a:srgbClr val="B482DA"/>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Identifier les constituants d’une phrase simple</a:t>
            </a:r>
          </a:p>
          <a:p>
            <a:r>
              <a:rPr lang="fr-FR" sz="1200" dirty="0"/>
              <a:t>Acquérir l’orthographe grammaticale</a:t>
            </a:r>
          </a:p>
          <a:p>
            <a:r>
              <a:rPr lang="fr-FR" sz="1200" dirty="0"/>
              <a:t>CM2/6</a:t>
            </a:r>
            <a:r>
              <a:rPr lang="fr-FR" sz="1200" baseline="30000" dirty="0"/>
              <a:t>ème</a:t>
            </a:r>
            <a:r>
              <a:rPr lang="fr-FR" sz="1200" dirty="0"/>
              <a:t> : se repérer dans la phrase complexe</a:t>
            </a:r>
          </a:p>
        </p:txBody>
      </p:sp>
      <p:sp>
        <p:nvSpPr>
          <p:cNvPr id="32" name="Triangle rectangle 31">
            <a:extLst>
              <a:ext uri="{FF2B5EF4-FFF2-40B4-BE49-F238E27FC236}">
                <a16:creationId xmlns:a16="http://schemas.microsoft.com/office/drawing/2014/main" id="{5F6EF3B6-6615-4C1D-B25D-9C67E58CE198}"/>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a:extLst>
              <a:ext uri="{FF2B5EF4-FFF2-40B4-BE49-F238E27FC236}">
                <a16:creationId xmlns:a16="http://schemas.microsoft.com/office/drawing/2014/main" id="{E4558BC9-CB87-4151-A205-D397F90A2B8D}"/>
              </a:ext>
            </a:extLst>
          </p:cNvPr>
          <p:cNvSpPr>
            <a:spLocks noGrp="1"/>
          </p:cNvSpPr>
          <p:nvPr>
            <p:ph type="ftr" sz="quarter" idx="11"/>
          </p:nvPr>
        </p:nvSpPr>
        <p:spPr>
          <a:xfrm>
            <a:off x="350461" y="6687109"/>
            <a:ext cx="10516831" cy="133842"/>
          </a:xfrm>
        </p:spPr>
        <p:txBody>
          <a:bodyPr/>
          <a:lstStyle/>
          <a:p>
            <a:r>
              <a:rPr lang="fr-FR" sz="1050"/>
              <a:t>Groupe départemental 16</a:t>
            </a:r>
            <a:endParaRPr lang="fr-FR" sz="1050" dirty="0"/>
          </a:p>
        </p:txBody>
      </p:sp>
      <p:cxnSp>
        <p:nvCxnSpPr>
          <p:cNvPr id="9" name="Connecteur droit avec flèche 8">
            <a:extLst>
              <a:ext uri="{FF2B5EF4-FFF2-40B4-BE49-F238E27FC236}">
                <a16:creationId xmlns:a16="http://schemas.microsoft.com/office/drawing/2014/main" id="{0981C5BE-9868-4BFF-954E-7840F0AAB4A0}"/>
              </a:ext>
            </a:extLst>
          </p:cNvPr>
          <p:cNvCxnSpPr>
            <a:stCxn id="4" idx="3"/>
            <a:endCxn id="14" idx="1"/>
          </p:cNvCxnSpPr>
          <p:nvPr/>
        </p:nvCxnSpPr>
        <p:spPr>
          <a:xfrm flipV="1">
            <a:off x="4932484" y="1146749"/>
            <a:ext cx="727991" cy="641488"/>
          </a:xfrm>
          <a:prstGeom prst="straightConnector1">
            <a:avLst/>
          </a:prstGeom>
          <a:ln w="28575">
            <a:solidFill>
              <a:srgbClr val="32B882"/>
            </a:solidFill>
            <a:tailEnd type="triangle"/>
          </a:ln>
        </p:spPr>
        <p:style>
          <a:lnRef idx="1">
            <a:schemeClr val="accent6"/>
          </a:lnRef>
          <a:fillRef idx="0">
            <a:schemeClr val="accent6"/>
          </a:fillRef>
          <a:effectRef idx="0">
            <a:schemeClr val="accent6"/>
          </a:effectRef>
          <a:fontRef idx="minor">
            <a:schemeClr val="tx1"/>
          </a:fontRef>
        </p:style>
      </p:cxnSp>
      <p:cxnSp>
        <p:nvCxnSpPr>
          <p:cNvPr id="13" name="Connecteur droit avec flèche 12">
            <a:extLst>
              <a:ext uri="{FF2B5EF4-FFF2-40B4-BE49-F238E27FC236}">
                <a16:creationId xmlns:a16="http://schemas.microsoft.com/office/drawing/2014/main" id="{F2F5B9CF-DE35-4F05-A693-373BB64F2C41}"/>
              </a:ext>
            </a:extLst>
          </p:cNvPr>
          <p:cNvCxnSpPr>
            <a:stCxn id="4" idx="3"/>
            <a:endCxn id="24" idx="1"/>
          </p:cNvCxnSpPr>
          <p:nvPr/>
        </p:nvCxnSpPr>
        <p:spPr>
          <a:xfrm>
            <a:off x="4932484" y="1788237"/>
            <a:ext cx="727991" cy="503707"/>
          </a:xfrm>
          <a:prstGeom prst="straightConnector1">
            <a:avLst/>
          </a:prstGeom>
          <a:ln w="28575">
            <a:solidFill>
              <a:srgbClr val="32B8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52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4B2C602-E1B9-4088-B32A-CF9ABB0E3F24}"/>
              </a:ext>
            </a:extLst>
          </p:cNvPr>
          <p:cNvSpPr>
            <a:spLocks noGrp="1"/>
          </p:cNvSpPr>
          <p:nvPr>
            <p:ph type="ftr" sz="quarter" idx="11"/>
          </p:nvPr>
        </p:nvSpPr>
        <p:spPr/>
        <p:txBody>
          <a:bodyPr/>
          <a:lstStyle/>
          <a:p>
            <a:r>
              <a:rPr lang="fr-FR"/>
              <a:t>Groupe départemental 16</a:t>
            </a:r>
          </a:p>
        </p:txBody>
      </p:sp>
      <p:sp>
        <p:nvSpPr>
          <p:cNvPr id="3" name="Triangle rectangle 2">
            <a:extLst>
              <a:ext uri="{FF2B5EF4-FFF2-40B4-BE49-F238E27FC236}">
                <a16:creationId xmlns:a16="http://schemas.microsoft.com/office/drawing/2014/main" id="{03A34323-2F10-48CD-91A2-9DFB73D3FC98}"/>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E3A89F67-0A4B-44FB-93FB-584827452B5E}"/>
              </a:ext>
            </a:extLst>
          </p:cNvPr>
          <p:cNvSpPr txBox="1">
            <a:spLocks/>
          </p:cNvSpPr>
          <p:nvPr/>
        </p:nvSpPr>
        <p:spPr>
          <a:xfrm>
            <a:off x="1212862" y="2628096"/>
            <a:ext cx="9766275" cy="1601808"/>
          </a:xfrm>
          <a:prstGeom prst="rect">
            <a:avLst/>
          </a:prstGeom>
          <a:solidFill>
            <a:schemeClr val="bg1"/>
          </a:solidFill>
          <a:ln w="28575">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EA5F50"/>
                </a:solidFill>
              </a:rPr>
              <a:t>Des points spécifiques en mathématiques au cycle 1</a:t>
            </a:r>
          </a:p>
        </p:txBody>
      </p:sp>
    </p:spTree>
    <p:extLst>
      <p:ext uri="{BB962C8B-B14F-4D97-AF65-F5344CB8AC3E}">
        <p14:creationId xmlns:p14="http://schemas.microsoft.com/office/powerpoint/2010/main" val="565724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CCCA529-9A3C-420E-9328-A72C171A0886}"/>
              </a:ext>
            </a:extLst>
          </p:cNvPr>
          <p:cNvSpPr/>
          <p:nvPr/>
        </p:nvSpPr>
        <p:spPr>
          <a:xfrm>
            <a:off x="793157" y="1197522"/>
            <a:ext cx="9508067" cy="1549400"/>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sz="1800" b="1" dirty="0">
                <a:solidFill>
                  <a:schemeClr val="bg2">
                    <a:lumMod val="25000"/>
                  </a:schemeClr>
                </a:solidFill>
                <a:latin typeface="Calibri" panose="020F0502020204030204" pitchFamily="34" charset="0"/>
                <a:cs typeface="Calibri" panose="020F0502020204030204" pitchFamily="34" charset="0"/>
              </a:rPr>
              <a:t>Découvrir les nombres : </a:t>
            </a:r>
          </a:p>
          <a:p>
            <a:pPr marL="285750" indent="-285750">
              <a:buFontTx/>
              <a:buChar char="-"/>
            </a:pPr>
            <a:r>
              <a:rPr lang="fr-FR" sz="1800" dirty="0">
                <a:solidFill>
                  <a:schemeClr val="bg2">
                    <a:lumMod val="25000"/>
                  </a:schemeClr>
                </a:solidFill>
                <a:latin typeface="Calibri" panose="020F0502020204030204" pitchFamily="34" charset="0"/>
                <a:cs typeface="Calibri" panose="020F0502020204030204" pitchFamily="34" charset="0"/>
              </a:rPr>
              <a:t>Détaille la cardinalité et ordinalité </a:t>
            </a:r>
          </a:p>
          <a:p>
            <a:pPr marL="285750" indent="-285750">
              <a:buFontTx/>
              <a:buChar char="-"/>
            </a:pPr>
            <a:r>
              <a:rPr lang="fr-FR" sz="1800" dirty="0">
                <a:solidFill>
                  <a:schemeClr val="bg2">
                    <a:lumMod val="25000"/>
                  </a:schemeClr>
                </a:solidFill>
                <a:latin typeface="Calibri" panose="020F0502020204030204" pitchFamily="34" charset="0"/>
                <a:cs typeface="Calibri" panose="020F0502020204030204" pitchFamily="34" charset="0"/>
              </a:rPr>
              <a:t>Insiste sur </a:t>
            </a:r>
            <a:r>
              <a:rPr lang="fr-FR" sz="1800" u="sng" dirty="0">
                <a:solidFill>
                  <a:schemeClr val="bg2">
                    <a:lumMod val="25000"/>
                  </a:schemeClr>
                </a:solidFill>
                <a:latin typeface="Calibri" panose="020F0502020204030204" pitchFamily="34" charset="0"/>
                <a:cs typeface="Calibri" panose="020F0502020204030204" pitchFamily="34" charset="0"/>
              </a:rPr>
              <a:t>la manipulation d’objets </a:t>
            </a:r>
            <a:r>
              <a:rPr lang="fr-FR" sz="1800" dirty="0">
                <a:solidFill>
                  <a:schemeClr val="bg2">
                    <a:lumMod val="25000"/>
                  </a:schemeClr>
                </a:solidFill>
                <a:latin typeface="Calibri" panose="020F0502020204030204" pitchFamily="34" charset="0"/>
                <a:cs typeface="Calibri" panose="020F0502020204030204" pitchFamily="34" charset="0"/>
              </a:rPr>
              <a:t>et la transition vers des représentations mentales et écrites</a:t>
            </a:r>
          </a:p>
          <a:p>
            <a:r>
              <a:rPr lang="fr-FR" sz="1800" dirty="0">
                <a:solidFill>
                  <a:schemeClr val="bg2">
                    <a:lumMod val="25000"/>
                  </a:schemeClr>
                </a:solidFill>
                <a:latin typeface="Calibri" panose="020F0502020204030204" pitchFamily="34" charset="0"/>
                <a:cs typeface="Calibri" panose="020F0502020204030204" pitchFamily="34" charset="0"/>
              </a:rPr>
              <a:t>(activités de comptage et de décomposition du nombre)</a:t>
            </a:r>
          </a:p>
        </p:txBody>
      </p:sp>
      <p:sp>
        <p:nvSpPr>
          <p:cNvPr id="6" name="Rectangle : coins arrondis 5">
            <a:extLst>
              <a:ext uri="{FF2B5EF4-FFF2-40B4-BE49-F238E27FC236}">
                <a16:creationId xmlns:a16="http://schemas.microsoft.com/office/drawing/2014/main" id="{7B53C4FF-44E8-40F7-B638-A087A1155AD5}"/>
              </a:ext>
            </a:extLst>
          </p:cNvPr>
          <p:cNvSpPr/>
          <p:nvPr/>
        </p:nvSpPr>
        <p:spPr>
          <a:xfrm>
            <a:off x="793158" y="2967437"/>
            <a:ext cx="9508066" cy="1024085"/>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bg2">
                    <a:lumMod val="25000"/>
                  </a:schemeClr>
                </a:solidFill>
                <a:latin typeface="Calibri" panose="020F0502020204030204" pitchFamily="34" charset="0"/>
                <a:cs typeface="Calibri" panose="020F0502020204030204" pitchFamily="34" charset="0"/>
              </a:rPr>
              <a:t>Utiliser les nombres pour résoudre des problèmes : </a:t>
            </a:r>
          </a:p>
          <a:p>
            <a:r>
              <a:rPr lang="fr-FR" dirty="0">
                <a:solidFill>
                  <a:schemeClr val="bg2">
                    <a:lumMod val="25000"/>
                  </a:schemeClr>
                </a:solidFill>
                <a:latin typeface="Calibri" panose="020F0502020204030204" pitchFamily="34" charset="0"/>
                <a:cs typeface="Calibri" panose="020F0502020204030204" pitchFamily="34" charset="0"/>
              </a:rPr>
              <a:t>Catégorise les problèmes (réunion, ajout, retrait…) et propose des exemples concrets</a:t>
            </a:r>
          </a:p>
        </p:txBody>
      </p:sp>
      <p:sp>
        <p:nvSpPr>
          <p:cNvPr id="7" name="Rectangle : coins arrondis 6">
            <a:extLst>
              <a:ext uri="{FF2B5EF4-FFF2-40B4-BE49-F238E27FC236}">
                <a16:creationId xmlns:a16="http://schemas.microsoft.com/office/drawing/2014/main" id="{0F474E3D-CB18-4738-B25C-88DAB831FD19}"/>
              </a:ext>
            </a:extLst>
          </p:cNvPr>
          <p:cNvSpPr/>
          <p:nvPr/>
        </p:nvSpPr>
        <p:spPr>
          <a:xfrm>
            <a:off x="793157" y="4212037"/>
            <a:ext cx="9508068" cy="872066"/>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bg2">
                    <a:lumMod val="25000"/>
                  </a:schemeClr>
                </a:solidFill>
                <a:latin typeface="Calibri" panose="020F0502020204030204" pitchFamily="34" charset="0"/>
                <a:cs typeface="Calibri" panose="020F0502020204030204" pitchFamily="34" charset="0"/>
              </a:rPr>
              <a:t>Explorer des grandeurs (longueur, masse) :</a:t>
            </a:r>
          </a:p>
          <a:p>
            <a:r>
              <a:rPr lang="fr-FR" dirty="0">
                <a:solidFill>
                  <a:schemeClr val="bg2">
                    <a:lumMod val="25000"/>
                  </a:schemeClr>
                </a:solidFill>
                <a:latin typeface="Calibri" panose="020F0502020204030204" pitchFamily="34" charset="0"/>
                <a:cs typeface="Calibri" panose="020F0502020204030204" pitchFamily="34" charset="0"/>
              </a:rPr>
              <a:t>Introduit les notions de longueur et de masse par des comparaisons directes et indirectes</a:t>
            </a:r>
          </a:p>
        </p:txBody>
      </p:sp>
      <p:sp>
        <p:nvSpPr>
          <p:cNvPr id="8" name="Rectangle : coins arrondis 7">
            <a:extLst>
              <a:ext uri="{FF2B5EF4-FFF2-40B4-BE49-F238E27FC236}">
                <a16:creationId xmlns:a16="http://schemas.microsoft.com/office/drawing/2014/main" id="{F6275BD9-858B-4AE5-A468-B7A715CDE7FE}"/>
              </a:ext>
            </a:extLst>
          </p:cNvPr>
          <p:cNvSpPr/>
          <p:nvPr/>
        </p:nvSpPr>
        <p:spPr>
          <a:xfrm>
            <a:off x="793156" y="5304618"/>
            <a:ext cx="9508067" cy="1040211"/>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bg2">
                    <a:lumMod val="25000"/>
                  </a:schemeClr>
                </a:solidFill>
                <a:latin typeface="Calibri" panose="020F0502020204030204" pitchFamily="34" charset="0"/>
                <a:cs typeface="Calibri" panose="020F0502020204030204" pitchFamily="34" charset="0"/>
              </a:rPr>
              <a:t>Introduction d’une section spécifique sur les motifs et algorithmes répétitifs : </a:t>
            </a:r>
          </a:p>
          <a:p>
            <a:r>
              <a:rPr lang="fr-FR" dirty="0">
                <a:solidFill>
                  <a:schemeClr val="bg2">
                    <a:lumMod val="25000"/>
                  </a:schemeClr>
                </a:solidFill>
                <a:latin typeface="Calibri" panose="020F0502020204030204" pitchFamily="34" charset="0"/>
                <a:cs typeface="Calibri" panose="020F0502020204030204" pitchFamily="34" charset="0"/>
              </a:rPr>
              <a:t>Une première étape du développement « de la pensée algébrique »</a:t>
            </a:r>
          </a:p>
          <a:p>
            <a:r>
              <a:rPr lang="fr-FR" dirty="0">
                <a:solidFill>
                  <a:schemeClr val="bg2">
                    <a:lumMod val="25000"/>
                  </a:schemeClr>
                </a:solidFill>
                <a:latin typeface="Calibri" panose="020F0502020204030204" pitchFamily="34" charset="0"/>
                <a:cs typeface="Calibri" panose="020F0502020204030204" pitchFamily="34" charset="0"/>
              </a:rPr>
              <a:t>Un impact sur les apprentissages ultérieurs (mathématiques / lecture)</a:t>
            </a:r>
          </a:p>
        </p:txBody>
      </p:sp>
      <p:sp>
        <p:nvSpPr>
          <p:cNvPr id="9" name="Triangle rectangle 8">
            <a:extLst>
              <a:ext uri="{FF2B5EF4-FFF2-40B4-BE49-F238E27FC236}">
                <a16:creationId xmlns:a16="http://schemas.microsoft.com/office/drawing/2014/main" id="{EAA0C242-95AD-4190-8E12-864DA4CDD4A5}"/>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4997CBE-9702-42D2-8232-66D6DDA3B177}"/>
              </a:ext>
            </a:extLst>
          </p:cNvPr>
          <p:cNvSpPr txBox="1"/>
          <p:nvPr/>
        </p:nvSpPr>
        <p:spPr>
          <a:xfrm>
            <a:off x="401889" y="249945"/>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231563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003BDF-01E4-4AF5-B804-ACCA6885D203}"/>
              </a:ext>
            </a:extLst>
          </p:cNvPr>
          <p:cNvSpPr txBox="1"/>
          <p:nvPr/>
        </p:nvSpPr>
        <p:spPr>
          <a:xfrm>
            <a:off x="1167404" y="1859178"/>
            <a:ext cx="9857192" cy="2585323"/>
          </a:xfrm>
          <a:prstGeom prst="rect">
            <a:avLst/>
          </a:prstGeom>
        </p:spPr>
        <p:txBody>
          <a:bodyPr vert="horz" lIns="91440" tIns="45720" rIns="91440" bIns="45720" rtlCol="0" anchor="ctr">
            <a:normAutofit/>
          </a:bodyPr>
          <a:lstStyle>
            <a:lvl1pPr algn="ctr">
              <a:lnSpc>
                <a:spcPct val="150000"/>
              </a:lnSpc>
              <a:spcBef>
                <a:spcPct val="0"/>
              </a:spcBef>
              <a:buNone/>
              <a:defRPr sz="4400">
                <a:latin typeface="+mj-lt"/>
                <a:ea typeface="+mj-ea"/>
                <a:cs typeface="+mj-cs"/>
              </a:defRPr>
            </a:lvl1pPr>
          </a:lstStyle>
          <a:p>
            <a:endParaRPr lang="fr-FR" dirty="0"/>
          </a:p>
        </p:txBody>
      </p:sp>
      <p:sp>
        <p:nvSpPr>
          <p:cNvPr id="4" name="Triangle rectangle 3">
            <a:extLst>
              <a:ext uri="{FF2B5EF4-FFF2-40B4-BE49-F238E27FC236}">
                <a16:creationId xmlns:a16="http://schemas.microsoft.com/office/drawing/2014/main" id="{EAA0C242-95AD-4190-8E12-864DA4CDD4A5}"/>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DE35DC63-DA2B-4863-8A25-4C3D9E55BCDE}"/>
              </a:ext>
            </a:extLst>
          </p:cNvPr>
          <p:cNvSpPr>
            <a:spLocks noGrp="1"/>
          </p:cNvSpPr>
          <p:nvPr>
            <p:ph type="ftr" sz="quarter" idx="11"/>
          </p:nvPr>
        </p:nvSpPr>
        <p:spPr>
          <a:xfrm>
            <a:off x="1167404" y="6594231"/>
            <a:ext cx="9857192" cy="197583"/>
          </a:xfrm>
        </p:spPr>
        <p:txBody>
          <a:bodyPr/>
          <a:lstStyle/>
          <a:p>
            <a:r>
              <a:rPr lang="fr-FR" sz="1050"/>
              <a:t>Groupe départemental 16</a:t>
            </a:r>
            <a:endParaRPr lang="fr-FR" sz="1050" dirty="0"/>
          </a:p>
        </p:txBody>
      </p:sp>
      <p:sp>
        <p:nvSpPr>
          <p:cNvPr id="6" name="ZoneTexte 5">
            <a:extLst>
              <a:ext uri="{FF2B5EF4-FFF2-40B4-BE49-F238E27FC236}">
                <a16:creationId xmlns:a16="http://schemas.microsoft.com/office/drawing/2014/main" id="{3FCDAD06-634D-443D-BD20-BBD2F4A0AAD3}"/>
              </a:ext>
            </a:extLst>
          </p:cNvPr>
          <p:cNvSpPr txBox="1"/>
          <p:nvPr/>
        </p:nvSpPr>
        <p:spPr>
          <a:xfrm>
            <a:off x="1160673" y="2054936"/>
            <a:ext cx="9870653" cy="2193806"/>
          </a:xfrm>
          <a:prstGeom prst="rect">
            <a:avLst/>
          </a:prstGeom>
          <a:noFill/>
        </p:spPr>
        <p:txBody>
          <a:bodyPr wrap="square" rtlCol="0">
            <a:spAutoFit/>
          </a:bodyPr>
          <a:lstStyle/>
          <a:p>
            <a:pPr algn="ctr">
              <a:lnSpc>
                <a:spcPct val="150000"/>
              </a:lnSpc>
            </a:pPr>
            <a:r>
              <a:rPr lang="fr-FR" sz="4800" dirty="0">
                <a:solidFill>
                  <a:schemeClr val="accent2">
                    <a:lumMod val="75000"/>
                  </a:schemeClr>
                </a:solidFill>
                <a:latin typeface="+mj-lt"/>
                <a:ea typeface="+mj-ea"/>
                <a:cs typeface="+mj-cs"/>
              </a:rPr>
              <a:t>Les domaines d’apprentissage en mathématiques au cycle 1</a:t>
            </a:r>
          </a:p>
        </p:txBody>
      </p:sp>
    </p:spTree>
    <p:extLst>
      <p:ext uri="{BB962C8B-B14F-4D97-AF65-F5344CB8AC3E}">
        <p14:creationId xmlns:p14="http://schemas.microsoft.com/office/powerpoint/2010/main" val="3224894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D8B45957-9E30-474B-A589-7C19DE983CF3}"/>
              </a:ext>
            </a:extLst>
          </p:cNvPr>
          <p:cNvSpPr txBox="1">
            <a:spLocks noChangeArrowheads="1"/>
          </p:cNvSpPr>
          <p:nvPr/>
        </p:nvSpPr>
        <p:spPr bwMode="auto">
          <a:xfrm>
            <a:off x="79023" y="256411"/>
            <a:ext cx="5256327" cy="64434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2021</a:t>
            </a:r>
          </a:p>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 Acquérir les premiers outils mathématiques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 de texte 2">
            <a:extLst>
              <a:ext uri="{FF2B5EF4-FFF2-40B4-BE49-F238E27FC236}">
                <a16:creationId xmlns:a16="http://schemas.microsoft.com/office/drawing/2014/main" id="{07A8190B-F6FF-460D-8C10-3C373D5BF5F2}"/>
              </a:ext>
            </a:extLst>
          </p:cNvPr>
          <p:cNvSpPr txBox="1">
            <a:spLocks noChangeArrowheads="1"/>
          </p:cNvSpPr>
          <p:nvPr/>
        </p:nvSpPr>
        <p:spPr bwMode="auto">
          <a:xfrm>
            <a:off x="638524" y="1044550"/>
            <a:ext cx="4012255" cy="311239"/>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dirty="0">
                <a:solidFill>
                  <a:srgbClr val="2F5496"/>
                </a:solidFill>
                <a:effectLst/>
                <a:ea typeface="Calibri" panose="020F0502020204030204" pitchFamily="34" charset="0"/>
                <a:cs typeface="Times New Roman" panose="02020603050405020304" pitchFamily="18" charset="0"/>
              </a:rPr>
              <a:t>Découvrir les nombres et leurs utilisations</a:t>
            </a:r>
            <a:endParaRPr lang="fr-FR" sz="7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7290112-15AF-452C-B120-B39A7DDDD2D3}"/>
              </a:ext>
            </a:extLst>
          </p:cNvPr>
          <p:cNvSpPr/>
          <p:nvPr/>
        </p:nvSpPr>
        <p:spPr>
          <a:xfrm>
            <a:off x="555344" y="1312841"/>
            <a:ext cx="4846562" cy="29515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Rectangle 5">
            <a:extLst>
              <a:ext uri="{FF2B5EF4-FFF2-40B4-BE49-F238E27FC236}">
                <a16:creationId xmlns:a16="http://schemas.microsoft.com/office/drawing/2014/main" id="{C875FFE9-3666-4B6E-8157-AE45D028679B}"/>
              </a:ext>
            </a:extLst>
          </p:cNvPr>
          <p:cNvSpPr/>
          <p:nvPr/>
        </p:nvSpPr>
        <p:spPr>
          <a:xfrm>
            <a:off x="555344" y="4600842"/>
            <a:ext cx="4846562" cy="1751455"/>
          </a:xfrm>
          <a:prstGeom prst="rect">
            <a:avLst/>
          </a:prstGeom>
          <a:noFill/>
          <a:ln w="381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Zone de texte 2">
            <a:extLst>
              <a:ext uri="{FF2B5EF4-FFF2-40B4-BE49-F238E27FC236}">
                <a16:creationId xmlns:a16="http://schemas.microsoft.com/office/drawing/2014/main" id="{ACC704C0-1802-41FD-812B-CA3DB2D6C8EE}"/>
              </a:ext>
            </a:extLst>
          </p:cNvPr>
          <p:cNvSpPr txBox="1">
            <a:spLocks noChangeArrowheads="1"/>
          </p:cNvSpPr>
          <p:nvPr/>
        </p:nvSpPr>
        <p:spPr bwMode="auto">
          <a:xfrm>
            <a:off x="6087688" y="249811"/>
            <a:ext cx="5871882" cy="64434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2025</a:t>
            </a:r>
          </a:p>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 </a:t>
            </a:r>
            <a:r>
              <a:rPr lang="fr-FR" sz="1400" b="1" dirty="0">
                <a:latin typeface="Arial" panose="020B0604020202020204" pitchFamily="34" charset="0"/>
                <a:ea typeface="Calibri" panose="020F0502020204030204" pitchFamily="34" charset="0"/>
                <a:cs typeface="Times New Roman" panose="02020603050405020304" pitchFamily="18" charset="0"/>
              </a:rPr>
              <a:t>Acquisition des premiers outils mathématiques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a:extLst>
              <a:ext uri="{FF2B5EF4-FFF2-40B4-BE49-F238E27FC236}">
                <a16:creationId xmlns:a16="http://schemas.microsoft.com/office/drawing/2014/main" id="{6CEA19D8-05C0-4F4F-98AD-92ADED6C550B}"/>
              </a:ext>
            </a:extLst>
          </p:cNvPr>
          <p:cNvSpPr txBox="1">
            <a:spLocks noChangeArrowheads="1"/>
          </p:cNvSpPr>
          <p:nvPr/>
        </p:nvSpPr>
        <p:spPr bwMode="auto">
          <a:xfrm>
            <a:off x="6800409" y="1309038"/>
            <a:ext cx="3113405" cy="31265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Découvrir les </a:t>
            </a:r>
            <a:r>
              <a:rPr lang="fr-FR" sz="1400" b="1" dirty="0">
                <a:solidFill>
                  <a:srgbClr val="2F5496"/>
                </a:solidFill>
                <a:effectLst/>
                <a:ea typeface="Calibri" panose="020F0502020204030204" pitchFamily="34" charset="0"/>
                <a:cs typeface="Times New Roman" panose="02020603050405020304" pitchFamily="18" charset="0"/>
              </a:rPr>
              <a:t>nombres</a:t>
            </a:r>
            <a:endParaRPr lang="fr-FR" sz="1400" dirty="0">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77746254-37B0-46F1-AA2C-43D859364B0E}"/>
              </a:ext>
            </a:extLst>
          </p:cNvPr>
          <p:cNvSpPr/>
          <p:nvPr/>
        </p:nvSpPr>
        <p:spPr>
          <a:xfrm>
            <a:off x="6790096" y="1308445"/>
            <a:ext cx="4500239" cy="1322966"/>
          </a:xfrm>
          <a:prstGeom prst="rect">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9"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379730" y="3856823"/>
            <a:ext cx="3804462" cy="3619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fr-FR" sz="9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928833" y="1638495"/>
            <a:ext cx="4222763" cy="3075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Exprimer une quantité par un nombre</a:t>
            </a:r>
          </a:p>
        </p:txBody>
      </p:sp>
      <p:sp>
        <p:nvSpPr>
          <p:cNvPr id="20" name="Rectangle 19"/>
          <p:cNvSpPr/>
          <p:nvPr/>
        </p:nvSpPr>
        <p:spPr>
          <a:xfrm>
            <a:off x="6928832" y="2122330"/>
            <a:ext cx="4222763" cy="30757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Exprimer  un rang ou une position par un nombre</a:t>
            </a:r>
          </a:p>
        </p:txBody>
      </p:sp>
      <p:sp>
        <p:nvSpPr>
          <p:cNvPr id="24" name="Rectangle 23"/>
          <p:cNvSpPr/>
          <p:nvPr/>
        </p:nvSpPr>
        <p:spPr>
          <a:xfrm>
            <a:off x="740215" y="1400178"/>
            <a:ext cx="3690846" cy="307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Construire le nombre pour exprimer des quantités</a:t>
            </a:r>
          </a:p>
        </p:txBody>
      </p:sp>
      <p:sp>
        <p:nvSpPr>
          <p:cNvPr id="25" name="Rectangle 24"/>
          <p:cNvSpPr/>
          <p:nvPr/>
        </p:nvSpPr>
        <p:spPr>
          <a:xfrm>
            <a:off x="740215" y="1760620"/>
            <a:ext cx="3690846" cy="307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Stabiliser la connaissance des petits nombres</a:t>
            </a:r>
          </a:p>
        </p:txBody>
      </p:sp>
      <p:sp>
        <p:nvSpPr>
          <p:cNvPr id="26" name="Rectangle 25"/>
          <p:cNvSpPr/>
          <p:nvPr/>
        </p:nvSpPr>
        <p:spPr>
          <a:xfrm>
            <a:off x="740215" y="2155216"/>
            <a:ext cx="3690846" cy="30757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Utiliser le nombre pour désigner un rang, une position</a:t>
            </a:r>
          </a:p>
        </p:txBody>
      </p:sp>
      <p:sp>
        <p:nvSpPr>
          <p:cNvPr id="27" name="Rectangle 26"/>
          <p:cNvSpPr/>
          <p:nvPr/>
        </p:nvSpPr>
        <p:spPr>
          <a:xfrm>
            <a:off x="740215" y="2569176"/>
            <a:ext cx="3690846" cy="30757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Utiliser le nombre pour résoudre des problèmes</a:t>
            </a:r>
          </a:p>
        </p:txBody>
      </p:sp>
      <p:sp>
        <p:nvSpPr>
          <p:cNvPr id="28" name="Rectangle 27"/>
          <p:cNvSpPr/>
          <p:nvPr/>
        </p:nvSpPr>
        <p:spPr>
          <a:xfrm>
            <a:off x="755709" y="3157372"/>
            <a:ext cx="1662541" cy="56129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accent1">
                    <a:lumMod val="50000"/>
                  </a:schemeClr>
                </a:solidFill>
              </a:rPr>
              <a:t>Construire les premiers savoirs et savoir-faire avec rigueur</a:t>
            </a:r>
          </a:p>
        </p:txBody>
      </p:sp>
      <p:sp>
        <p:nvSpPr>
          <p:cNvPr id="29" name="Rectangle 28"/>
          <p:cNvSpPr/>
          <p:nvPr/>
        </p:nvSpPr>
        <p:spPr>
          <a:xfrm>
            <a:off x="2524584" y="2961412"/>
            <a:ext cx="2154131" cy="36462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i="1" dirty="0">
                <a:solidFill>
                  <a:srgbClr val="0070C0"/>
                </a:solidFill>
              </a:rPr>
              <a:t>Acquérir la </a:t>
            </a:r>
            <a:r>
              <a:rPr lang="fr-FR" sz="1050" i="1" dirty="0">
                <a:solidFill>
                  <a:srgbClr val="0070C0"/>
                </a:solidFill>
              </a:rPr>
              <a:t>suite</a:t>
            </a:r>
            <a:r>
              <a:rPr lang="fr-FR" sz="1100" i="1" dirty="0">
                <a:solidFill>
                  <a:srgbClr val="0070C0"/>
                </a:solidFill>
              </a:rPr>
              <a:t> orale des mots-nombres</a:t>
            </a:r>
          </a:p>
        </p:txBody>
      </p:sp>
      <p:sp>
        <p:nvSpPr>
          <p:cNvPr id="30" name="Rectangle 29"/>
          <p:cNvSpPr/>
          <p:nvPr/>
        </p:nvSpPr>
        <p:spPr>
          <a:xfrm>
            <a:off x="2524584" y="3402444"/>
            <a:ext cx="2154131" cy="36462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rgbClr val="0070C0"/>
                </a:solidFill>
              </a:rPr>
              <a:t>Ecrire les nombres avec les chiffres</a:t>
            </a:r>
          </a:p>
        </p:txBody>
      </p:sp>
      <p:sp>
        <p:nvSpPr>
          <p:cNvPr id="31" name="Rectangle 30"/>
          <p:cNvSpPr/>
          <p:nvPr/>
        </p:nvSpPr>
        <p:spPr>
          <a:xfrm>
            <a:off x="2524584" y="3851672"/>
            <a:ext cx="2154131" cy="30634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rgbClr val="0070C0"/>
                </a:solidFill>
              </a:rPr>
              <a:t>Dénombrer</a:t>
            </a:r>
            <a:endParaRPr lang="fr-FR" sz="1200" i="1" dirty="0">
              <a:solidFill>
                <a:srgbClr val="0070C0"/>
              </a:solidFill>
            </a:endParaRPr>
          </a:p>
        </p:txBody>
      </p:sp>
      <p:sp>
        <p:nvSpPr>
          <p:cNvPr id="32"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790096" y="5855978"/>
            <a:ext cx="4544588" cy="505056"/>
          </a:xfrm>
          <a:prstGeom prst="rect">
            <a:avLst/>
          </a:prstGeom>
          <a:noFill/>
          <a:ln w="38100">
            <a:solidFill>
              <a:srgbClr val="FF0000"/>
            </a:solidFill>
            <a:miter lim="800000"/>
            <a:headEnd/>
            <a:tailEnd/>
          </a:ln>
        </p:spPr>
        <p:txBody>
          <a:bodyPr rot="0" vert="horz" wrap="square" lIns="91440" tIns="45720" rIns="91440" bIns="45720" anchor="t" anchorCtr="0">
            <a:noAutofit/>
          </a:bodyPr>
          <a:lstStyle/>
          <a:p>
            <a:pPr>
              <a:lnSpc>
                <a:spcPct val="150000"/>
              </a:lnSpc>
              <a:spcAft>
                <a:spcPts val="800"/>
              </a:spcAft>
            </a:pPr>
            <a:r>
              <a:rPr lang="fr-FR" sz="1400" b="1" dirty="0">
                <a:solidFill>
                  <a:srgbClr val="FF0000"/>
                </a:solidFill>
                <a:ea typeface="Calibri" panose="020F0502020204030204" pitchFamily="34" charset="0"/>
                <a:cs typeface="Times New Roman" panose="02020603050405020304" pitchFamily="18" charset="0"/>
              </a:rPr>
              <a:t>Se familiariser avec des motifs organisés</a:t>
            </a:r>
            <a:endParaRPr lang="fr-FR" sz="1200" dirty="0">
              <a:solidFill>
                <a:srgbClr val="FF0000"/>
              </a:solidFill>
              <a:ea typeface="Calibri" panose="020F0502020204030204" pitchFamily="34" charset="0"/>
              <a:cs typeface="Times New Roman" panose="02020603050405020304" pitchFamily="18" charset="0"/>
            </a:endParaRPr>
          </a:p>
        </p:txBody>
      </p:sp>
      <p:sp>
        <p:nvSpPr>
          <p:cNvPr id="8" name="ZoneTexte 7"/>
          <p:cNvSpPr txBox="1"/>
          <p:nvPr/>
        </p:nvSpPr>
        <p:spPr>
          <a:xfrm>
            <a:off x="649904" y="4691480"/>
            <a:ext cx="1956012" cy="15707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fr-FR"/>
            </a:defPPr>
            <a:lvl1pPr>
              <a:defRPr sz="1200" i="1">
                <a:solidFill>
                  <a:schemeClr val="accent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Aft>
                <a:spcPts val="600"/>
              </a:spcAft>
            </a:pPr>
            <a:r>
              <a:rPr lang="fr-FR" sz="1600" b="1" i="0" dirty="0"/>
              <a:t>Explorer </a:t>
            </a:r>
          </a:p>
          <a:p>
            <a:pPr>
              <a:spcAft>
                <a:spcPts val="600"/>
              </a:spcAft>
            </a:pPr>
            <a:r>
              <a:rPr lang="fr-FR" sz="1600" b="1" i="0" dirty="0"/>
              <a:t>des formes, </a:t>
            </a:r>
          </a:p>
          <a:p>
            <a:pPr>
              <a:spcAft>
                <a:spcPts val="600"/>
              </a:spcAft>
            </a:pPr>
            <a:r>
              <a:rPr lang="fr-FR" sz="1600" b="1" i="0" dirty="0"/>
              <a:t>des grandeurs, </a:t>
            </a:r>
          </a:p>
          <a:p>
            <a:pPr>
              <a:spcAft>
                <a:spcPts val="600"/>
              </a:spcAft>
            </a:pPr>
            <a:r>
              <a:rPr lang="fr-FR" sz="1600" b="1" i="0" dirty="0"/>
              <a:t>des suites organisées</a:t>
            </a:r>
          </a:p>
        </p:txBody>
      </p:sp>
      <p:sp>
        <p:nvSpPr>
          <p:cNvPr id="33"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790096" y="5188979"/>
            <a:ext cx="4544588" cy="418427"/>
          </a:xfrm>
          <a:prstGeom prst="rect">
            <a:avLst/>
          </a:prstGeom>
          <a:noFill/>
          <a:ln w="38100">
            <a:solidFill>
              <a:schemeClr val="accent2"/>
            </a:solidFill>
            <a:miter lim="800000"/>
            <a:headEnd/>
            <a:tailEnd/>
          </a:ln>
        </p:spPr>
        <p:txBody>
          <a:bodyPr rot="0" vert="horz" wrap="square" lIns="91440" tIns="45720" rIns="91440" bIns="45720" anchor="t" anchorCtr="0">
            <a:noAutofit/>
          </a:bodyPr>
          <a:lstStyle/>
          <a:p>
            <a:pPr>
              <a:lnSpc>
                <a:spcPct val="150000"/>
              </a:lnSpc>
              <a:spcAft>
                <a:spcPts val="800"/>
              </a:spcAft>
            </a:pPr>
            <a:r>
              <a:rPr lang="fr-FR" sz="1400" b="1" dirty="0">
                <a:solidFill>
                  <a:schemeClr val="accent2"/>
                </a:solidFill>
                <a:ea typeface="Calibri" panose="020F0502020204030204" pitchFamily="34" charset="0"/>
                <a:cs typeface="Times New Roman" panose="02020603050405020304" pitchFamily="18" charset="0"/>
              </a:rPr>
              <a:t>Explorer des grandeurs : la longueur, la masse</a:t>
            </a:r>
            <a:endParaRPr lang="fr-FR" sz="1200" dirty="0">
              <a:solidFill>
                <a:schemeClr val="accent2"/>
              </a:solidFill>
              <a:ea typeface="Calibri" panose="020F0502020204030204" pitchFamily="34" charset="0"/>
              <a:cs typeface="Times New Roman" panose="02020603050405020304" pitchFamily="18" charset="0"/>
            </a:endParaRPr>
          </a:p>
        </p:txBody>
      </p:sp>
      <p:sp>
        <p:nvSpPr>
          <p:cNvPr id="34"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800409" y="4482266"/>
            <a:ext cx="4534275" cy="418427"/>
          </a:xfrm>
          <a:prstGeom prst="rect">
            <a:avLst/>
          </a:prstGeom>
          <a:noFill/>
          <a:ln w="38100">
            <a:solidFill>
              <a:schemeClr val="accent4">
                <a:lumMod val="75000"/>
              </a:schemeClr>
            </a:solidFill>
            <a:miter lim="800000"/>
            <a:headEnd/>
            <a:tailEnd/>
          </a:ln>
        </p:spPr>
        <p:txBody>
          <a:bodyPr rot="0" vert="horz" wrap="square" lIns="91440" tIns="45720" rIns="91440" bIns="45720" anchor="t" anchorCtr="0">
            <a:noAutofit/>
          </a:bodyPr>
          <a:lstStyle/>
          <a:p>
            <a:pPr>
              <a:lnSpc>
                <a:spcPct val="150000"/>
              </a:lnSpc>
              <a:spcAft>
                <a:spcPts val="800"/>
              </a:spcAft>
            </a:pPr>
            <a:r>
              <a:rPr lang="fr-FR" sz="1400" b="1" dirty="0">
                <a:solidFill>
                  <a:schemeClr val="accent4">
                    <a:lumMod val="75000"/>
                  </a:schemeClr>
                </a:solidFill>
                <a:ea typeface="Calibri" panose="020F0502020204030204" pitchFamily="34" charset="0"/>
                <a:cs typeface="Times New Roman" panose="02020603050405020304" pitchFamily="18" charset="0"/>
              </a:rPr>
              <a:t>Explorer les solides et les formes</a:t>
            </a:r>
            <a:endParaRPr lang="fr-FR" sz="1200" dirty="0">
              <a:solidFill>
                <a:schemeClr val="accent4">
                  <a:lumMod val="75000"/>
                </a:schemeClr>
              </a:solidFill>
              <a:ea typeface="Calibri" panose="020F0502020204030204" pitchFamily="34" charset="0"/>
              <a:cs typeface="Times New Roman" panose="02020603050405020304" pitchFamily="18" charset="0"/>
            </a:endParaRPr>
          </a:p>
        </p:txBody>
      </p:sp>
      <p:sp>
        <p:nvSpPr>
          <p:cNvPr id="35"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800409" y="3213772"/>
            <a:ext cx="4489926" cy="418427"/>
          </a:xfrm>
          <a:prstGeom prst="rect">
            <a:avLst/>
          </a:prstGeom>
          <a:noFill/>
          <a:ln w="38100">
            <a:solidFill>
              <a:srgbClr val="00B05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00B050"/>
                </a:solidFill>
                <a:ea typeface="Calibri" panose="020F0502020204030204" pitchFamily="34" charset="0"/>
                <a:cs typeface="Times New Roman" panose="02020603050405020304" pitchFamily="18" charset="0"/>
              </a:rPr>
              <a:t>Utiliser les nombres pour résoudre des problèmes</a:t>
            </a:r>
            <a:endParaRPr lang="fr-FR" sz="1400" dirty="0">
              <a:ea typeface="Calibri" panose="020F0502020204030204" pitchFamily="34" charset="0"/>
              <a:cs typeface="Times New Roman" panose="02020603050405020304" pitchFamily="18" charset="0"/>
            </a:endParaRPr>
          </a:p>
        </p:txBody>
      </p:sp>
      <p:sp>
        <p:nvSpPr>
          <p:cNvPr id="10" name="Rectangle 9"/>
          <p:cNvSpPr/>
          <p:nvPr/>
        </p:nvSpPr>
        <p:spPr>
          <a:xfrm>
            <a:off x="3205753" y="5117381"/>
            <a:ext cx="2050574" cy="4277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1200" i="1" dirty="0">
                <a:solidFill>
                  <a:schemeClr val="accent2">
                    <a:lumMod val="50000"/>
                  </a:schemeClr>
                </a:solidFill>
              </a:rPr>
              <a:t>Longueur, masse, contenance</a:t>
            </a:r>
          </a:p>
        </p:txBody>
      </p:sp>
      <p:cxnSp>
        <p:nvCxnSpPr>
          <p:cNvPr id="15" name="Connecteur droit avec flèche 14"/>
          <p:cNvCxnSpPr>
            <a:cxnSpLocks/>
          </p:cNvCxnSpPr>
          <p:nvPr/>
        </p:nvCxnSpPr>
        <p:spPr>
          <a:xfrm>
            <a:off x="2628163" y="5344662"/>
            <a:ext cx="577590"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8" name="Connecteur droit avec flèche 37"/>
          <p:cNvCxnSpPr>
            <a:cxnSpLocks/>
            <a:endCxn id="34" idx="1"/>
          </p:cNvCxnSpPr>
          <p:nvPr/>
        </p:nvCxnSpPr>
        <p:spPr>
          <a:xfrm flipV="1">
            <a:off x="5391592" y="4691480"/>
            <a:ext cx="1408817" cy="244099"/>
          </a:xfrm>
          <a:prstGeom prst="straightConnector1">
            <a:avLst/>
          </a:prstGeom>
          <a:ln w="19050">
            <a:solidFill>
              <a:schemeClr val="accent4">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39" name="Connecteur droit avec flèche 38"/>
          <p:cNvCxnSpPr>
            <a:cxnSpLocks/>
            <a:endCxn id="32" idx="1"/>
          </p:cNvCxnSpPr>
          <p:nvPr/>
        </p:nvCxnSpPr>
        <p:spPr>
          <a:xfrm>
            <a:off x="5401906" y="5993476"/>
            <a:ext cx="1388190" cy="11503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Connecteur droit avec flèche 39"/>
          <p:cNvCxnSpPr>
            <a:cxnSpLocks/>
            <a:stCxn id="6" idx="3"/>
            <a:endCxn id="33" idx="1"/>
          </p:cNvCxnSpPr>
          <p:nvPr/>
        </p:nvCxnSpPr>
        <p:spPr>
          <a:xfrm flipV="1">
            <a:off x="5401906" y="5398193"/>
            <a:ext cx="1388190" cy="78377"/>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cxnSp>
        <p:nvCxnSpPr>
          <p:cNvPr id="50" name="Connecteur droit avec flèche 49"/>
          <p:cNvCxnSpPr>
            <a:cxnSpLocks/>
            <a:stCxn id="27" idx="3"/>
            <a:endCxn id="35" idx="1"/>
          </p:cNvCxnSpPr>
          <p:nvPr/>
        </p:nvCxnSpPr>
        <p:spPr>
          <a:xfrm>
            <a:off x="4431061" y="2722962"/>
            <a:ext cx="2369348" cy="700024"/>
          </a:xfrm>
          <a:prstGeom prst="straightConnector1">
            <a:avLst/>
          </a:prstGeom>
          <a:ln w="19050">
            <a:solidFill>
              <a:srgbClr val="00B050"/>
            </a:solidFill>
            <a:tailEnd type="triangle"/>
          </a:ln>
        </p:spPr>
        <p:style>
          <a:lnRef idx="1">
            <a:schemeClr val="accent4"/>
          </a:lnRef>
          <a:fillRef idx="0">
            <a:schemeClr val="accent4"/>
          </a:fillRef>
          <a:effectRef idx="0">
            <a:schemeClr val="accent4"/>
          </a:effectRef>
          <a:fontRef idx="minor">
            <a:schemeClr val="tx1"/>
          </a:fontRef>
        </p:style>
      </p:cxnSp>
      <p:cxnSp>
        <p:nvCxnSpPr>
          <p:cNvPr id="54" name="Connecteur droit avec flèche 53"/>
          <p:cNvCxnSpPr>
            <a:cxnSpLocks/>
            <a:stCxn id="26" idx="3"/>
            <a:endCxn id="20" idx="1"/>
          </p:cNvCxnSpPr>
          <p:nvPr/>
        </p:nvCxnSpPr>
        <p:spPr>
          <a:xfrm flipV="1">
            <a:off x="4431061" y="2276116"/>
            <a:ext cx="2497771" cy="32886"/>
          </a:xfrm>
          <a:prstGeom prst="straightConnector1">
            <a:avLst/>
          </a:prstGeom>
          <a:ln w="19050">
            <a:solidFill>
              <a:schemeClr val="accent1">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56" name="Connecteur droit avec flèche 55"/>
          <p:cNvCxnSpPr>
            <a:cxnSpLocks/>
            <a:stCxn id="52" idx="2"/>
            <a:endCxn id="7" idx="1"/>
          </p:cNvCxnSpPr>
          <p:nvPr/>
        </p:nvCxnSpPr>
        <p:spPr>
          <a:xfrm>
            <a:off x="4615932" y="1754358"/>
            <a:ext cx="2312901" cy="37923"/>
          </a:xfrm>
          <a:prstGeom prst="straightConnector1">
            <a:avLst/>
          </a:prstGeom>
          <a:ln w="19050">
            <a:solidFill>
              <a:schemeClr val="accent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61" name="Connecteur droit avec flèche 60"/>
          <p:cNvCxnSpPr>
            <a:cxnSpLocks/>
            <a:stCxn id="48" idx="2"/>
            <a:endCxn id="7" idx="1"/>
          </p:cNvCxnSpPr>
          <p:nvPr/>
        </p:nvCxnSpPr>
        <p:spPr>
          <a:xfrm flipV="1">
            <a:off x="4941455" y="1792281"/>
            <a:ext cx="1987378" cy="1748367"/>
          </a:xfrm>
          <a:prstGeom prst="straightConnector1">
            <a:avLst/>
          </a:prstGeom>
          <a:ln w="19050">
            <a:solidFill>
              <a:schemeClr val="accent1">
                <a:lumMod val="75000"/>
              </a:schemeClr>
            </a:solidFill>
            <a:prstDash val="solid"/>
            <a:tailEnd type="triangle"/>
          </a:ln>
        </p:spPr>
        <p:style>
          <a:lnRef idx="1">
            <a:schemeClr val="accent4"/>
          </a:lnRef>
          <a:fillRef idx="0">
            <a:schemeClr val="accent4"/>
          </a:fillRef>
          <a:effectRef idx="0">
            <a:schemeClr val="accent4"/>
          </a:effectRef>
          <a:fontRef idx="minor">
            <a:schemeClr val="tx1"/>
          </a:fontRef>
        </p:style>
      </p:cxnSp>
      <p:sp>
        <p:nvSpPr>
          <p:cNvPr id="36" name="Triangle rectangle 35">
            <a:extLst>
              <a:ext uri="{FF2B5EF4-FFF2-40B4-BE49-F238E27FC236}">
                <a16:creationId xmlns:a16="http://schemas.microsoft.com/office/drawing/2014/main" id="{0640445E-3E32-42AA-A495-86E96C8E730E}"/>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Parenthèse fermante 47">
            <a:extLst>
              <a:ext uri="{FF2B5EF4-FFF2-40B4-BE49-F238E27FC236}">
                <a16:creationId xmlns:a16="http://schemas.microsoft.com/office/drawing/2014/main" id="{CCAFF32B-B66A-4226-8157-4B293F6B246D}"/>
              </a:ext>
            </a:extLst>
          </p:cNvPr>
          <p:cNvSpPr/>
          <p:nvPr/>
        </p:nvSpPr>
        <p:spPr>
          <a:xfrm>
            <a:off x="4713315" y="2961412"/>
            <a:ext cx="228140" cy="1158472"/>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Parenthèse fermante 51">
            <a:extLst>
              <a:ext uri="{FF2B5EF4-FFF2-40B4-BE49-F238E27FC236}">
                <a16:creationId xmlns:a16="http://schemas.microsoft.com/office/drawing/2014/main" id="{FC285D03-F8B5-4897-A490-79ED3F604CBA}"/>
              </a:ext>
            </a:extLst>
          </p:cNvPr>
          <p:cNvSpPr/>
          <p:nvPr/>
        </p:nvSpPr>
        <p:spPr>
          <a:xfrm>
            <a:off x="4445305" y="1454928"/>
            <a:ext cx="170627" cy="59886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ZoneTexte 70">
            <a:extLst>
              <a:ext uri="{FF2B5EF4-FFF2-40B4-BE49-F238E27FC236}">
                <a16:creationId xmlns:a16="http://schemas.microsoft.com/office/drawing/2014/main" id="{B9AB0412-0350-4C9C-8C4A-98D12AF85759}"/>
              </a:ext>
            </a:extLst>
          </p:cNvPr>
          <p:cNvSpPr txBox="1"/>
          <p:nvPr/>
        </p:nvSpPr>
        <p:spPr>
          <a:xfrm>
            <a:off x="481780"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334629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a:extLst>
              <a:ext uri="{FF2B5EF4-FFF2-40B4-BE49-F238E27FC236}">
                <a16:creationId xmlns:a16="http://schemas.microsoft.com/office/drawing/2014/main" id="{A67E8A2F-BE88-46A6-9756-0EFCE46159A7}"/>
              </a:ext>
            </a:extLst>
          </p:cNvPr>
          <p:cNvSpPr txBox="1">
            <a:spLocks/>
          </p:cNvSpPr>
          <p:nvPr/>
        </p:nvSpPr>
        <p:spPr>
          <a:xfrm>
            <a:off x="347399" y="1476123"/>
            <a:ext cx="5402107" cy="363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u="sng" dirty="0">
                <a:solidFill>
                  <a:srgbClr val="002060"/>
                </a:solidFill>
                <a:latin typeface="Arial" panose="020B0604020202020204" pitchFamily="34" charset="0"/>
                <a:cs typeface="Arial" panose="020B0604020202020204" pitchFamily="34" charset="0"/>
              </a:rPr>
              <a:t>Principes  et Objectifs relatifs à la cardinalité :</a:t>
            </a:r>
            <a:endParaRPr lang="fr-FR" sz="1600" dirty="0">
              <a:solidFill>
                <a:srgbClr val="002060"/>
              </a:solidFill>
              <a:latin typeface="Arial" panose="020B0604020202020204" pitchFamily="34" charset="0"/>
              <a:cs typeface="Arial" panose="020B0604020202020204" pitchFamily="34" charset="0"/>
            </a:endParaRPr>
          </a:p>
          <a:p>
            <a:endParaRPr lang="fr-FR" sz="1400" dirty="0">
              <a:solidFill>
                <a:srgbClr val="002060"/>
              </a:solidFill>
              <a:latin typeface="Arial" panose="020B0604020202020204" pitchFamily="34" charset="0"/>
              <a:cs typeface="Arial" panose="020B0604020202020204" pitchFamily="34" charset="0"/>
            </a:endParaRPr>
          </a:p>
        </p:txBody>
      </p:sp>
      <p:grpSp>
        <p:nvGrpSpPr>
          <p:cNvPr id="2" name="Groupe 1"/>
          <p:cNvGrpSpPr/>
          <p:nvPr/>
        </p:nvGrpSpPr>
        <p:grpSpPr>
          <a:xfrm>
            <a:off x="899998" y="172580"/>
            <a:ext cx="8081683" cy="1114119"/>
            <a:chOff x="2224083" y="172671"/>
            <a:chExt cx="4445000" cy="1745481"/>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2224083" y="285230"/>
              <a:ext cx="4445000" cy="15203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latin typeface="Arial" panose="020B0604020202020204" pitchFamily="34" charset="0"/>
                  <a:cs typeface="Arial" panose="020B0604020202020204" pitchFamily="34" charset="0"/>
                </a:rPr>
                <a:t>Découvrir les nombres</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Exprimer une quantité par un nombre</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CARDINALITE </a:t>
              </a:r>
            </a:p>
          </p:txBody>
        </p:sp>
        <p:sp>
          <p:nvSpPr>
            <p:cNvPr id="5" name="Ellipse 4">
              <a:extLst>
                <a:ext uri="{FF2B5EF4-FFF2-40B4-BE49-F238E27FC236}">
                  <a16:creationId xmlns:a16="http://schemas.microsoft.com/office/drawing/2014/main" id="{4FAA4FE2-6470-4250-8FF0-559EA07FF422}"/>
                </a:ext>
              </a:extLst>
            </p:cNvPr>
            <p:cNvSpPr/>
            <p:nvPr/>
          </p:nvSpPr>
          <p:spPr>
            <a:xfrm>
              <a:off x="2331382" y="172671"/>
              <a:ext cx="4230404" cy="17454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p:cNvSpPr/>
          <p:nvPr/>
        </p:nvSpPr>
        <p:spPr>
          <a:xfrm>
            <a:off x="347399" y="1888034"/>
            <a:ext cx="6524048" cy="4493538"/>
          </a:xfrm>
          <a:prstGeom prst="rect">
            <a:avLst/>
          </a:prstGeom>
        </p:spPr>
        <p:txBody>
          <a:bodyPr wrap="square">
            <a:spAutoFit/>
          </a:bodyPr>
          <a:lstStyle/>
          <a:p>
            <a:r>
              <a:rPr lang="fr-FR" sz="1400" dirty="0">
                <a:solidFill>
                  <a:schemeClr val="accent1">
                    <a:lumMod val="75000"/>
                  </a:schemeClr>
                </a:solidFill>
                <a:latin typeface="Arial" panose="020B0604020202020204" pitchFamily="34" charset="0"/>
                <a:cs typeface="Arial" panose="020B0604020202020204" pitchFamily="34" charset="0"/>
              </a:rPr>
              <a:t>Le passage des intuitions précoces au sens abstrait des nombres et à l’installation d’opérations mentales se fait très progressivement à travers la </a:t>
            </a:r>
            <a:r>
              <a:rPr lang="fr-FR" sz="1400" b="1" dirty="0">
                <a:solidFill>
                  <a:schemeClr val="accent1">
                    <a:lumMod val="75000"/>
                  </a:schemeClr>
                </a:solidFill>
                <a:latin typeface="Arial" panose="020B0604020202020204" pitchFamily="34" charset="0"/>
                <a:cs typeface="Arial" panose="020B0604020202020204" pitchFamily="34" charset="0"/>
              </a:rPr>
              <a:t>manipulation</a:t>
            </a:r>
            <a:r>
              <a:rPr lang="fr-FR" sz="1400" dirty="0">
                <a:solidFill>
                  <a:schemeClr val="accent1">
                    <a:lumMod val="75000"/>
                  </a:schemeClr>
                </a:solidFill>
                <a:latin typeface="Arial" panose="020B0604020202020204" pitchFamily="34" charset="0"/>
                <a:cs typeface="Arial" panose="020B0604020202020204" pitchFamily="34" charset="0"/>
              </a:rPr>
              <a:t>, puis la </a:t>
            </a:r>
            <a:r>
              <a:rPr lang="fr-FR" sz="1400" b="1" dirty="0">
                <a:solidFill>
                  <a:schemeClr val="accent1">
                    <a:lumMod val="75000"/>
                  </a:schemeClr>
                </a:solidFill>
                <a:latin typeface="Arial" panose="020B0604020202020204" pitchFamily="34" charset="0"/>
                <a:cs typeface="Arial" panose="020B0604020202020204" pitchFamily="34" charset="0"/>
              </a:rPr>
              <a:t>représentation</a:t>
            </a:r>
            <a:r>
              <a:rPr lang="fr-FR" sz="1400" dirty="0">
                <a:solidFill>
                  <a:schemeClr val="accent1">
                    <a:lumMod val="75000"/>
                  </a:schemeClr>
                </a:solidFill>
                <a:latin typeface="Arial" panose="020B0604020202020204" pitchFamily="34" charset="0"/>
                <a:cs typeface="Arial" panose="020B0604020202020204" pitchFamily="34" charset="0"/>
              </a:rPr>
              <a:t> et la </a:t>
            </a:r>
            <a:r>
              <a:rPr lang="fr-FR" sz="1400" b="1" dirty="0">
                <a:solidFill>
                  <a:schemeClr val="accent1">
                    <a:lumMod val="75000"/>
                  </a:schemeClr>
                </a:solidFill>
                <a:latin typeface="Arial" panose="020B0604020202020204" pitchFamily="34" charset="0"/>
                <a:cs typeface="Arial" panose="020B0604020202020204" pitchFamily="34" charset="0"/>
              </a:rPr>
              <a:t>verbalisation</a:t>
            </a:r>
            <a:r>
              <a:rPr lang="fr-FR" sz="1400" dirty="0">
                <a:solidFill>
                  <a:schemeClr val="accent1">
                    <a:lumMod val="75000"/>
                  </a:schemeClr>
                </a:solidFill>
                <a:latin typeface="Arial" panose="020B0604020202020204" pitchFamily="34" charset="0"/>
                <a:cs typeface="Arial" panose="020B0604020202020204" pitchFamily="34" charset="0"/>
              </a:rPr>
              <a:t> (par les élèves, mais aussi par l’enseignant) </a:t>
            </a:r>
            <a:r>
              <a:rPr lang="fr-FR" sz="1400" b="1" dirty="0">
                <a:solidFill>
                  <a:schemeClr val="accent1">
                    <a:lumMod val="75000"/>
                  </a:schemeClr>
                </a:solidFill>
                <a:latin typeface="Arial" panose="020B0604020202020204" pitchFamily="34" charset="0"/>
                <a:cs typeface="Arial" panose="020B0604020202020204" pitchFamily="34" charset="0"/>
              </a:rPr>
              <a:t>des procédures mises en œuvre</a:t>
            </a:r>
            <a:r>
              <a:rPr lang="fr-FR" sz="1600" dirty="0">
                <a:solidFill>
                  <a:schemeClr val="accent1">
                    <a:lumMod val="75000"/>
                  </a:schemeClr>
                </a:solidFill>
                <a:latin typeface="Arial" panose="020B0604020202020204" pitchFamily="34" charset="0"/>
                <a:cs typeface="Arial" panose="020B0604020202020204" pitchFamily="34" charset="0"/>
              </a:rPr>
              <a:t>.</a:t>
            </a:r>
          </a:p>
          <a:p>
            <a:endParaRPr lang="fr-FR" sz="1600"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comprendre </a:t>
            </a:r>
            <a:r>
              <a:rPr lang="fr-FR" sz="1400" dirty="0">
                <a:solidFill>
                  <a:schemeClr val="accent1"/>
                </a:solidFill>
                <a:latin typeface="Arial" panose="020B0604020202020204" pitchFamily="34" charset="0"/>
                <a:cs typeface="Arial" panose="020B0604020202020204" pitchFamily="34" charset="0"/>
              </a:rPr>
              <a:t>que </a:t>
            </a:r>
            <a:r>
              <a:rPr lang="fr-FR" sz="1400" b="1" dirty="0">
                <a:solidFill>
                  <a:schemeClr val="accent1"/>
                </a:solidFill>
                <a:latin typeface="Arial" panose="020B0604020202020204" pitchFamily="34" charset="0"/>
                <a:cs typeface="Arial" panose="020B0604020202020204" pitchFamily="34" charset="0"/>
              </a:rPr>
              <a:t>tout nombre s’obtient en ajoutant un au nombre précédent</a:t>
            </a:r>
            <a:r>
              <a:rPr lang="fr-FR" sz="1400" dirty="0">
                <a:solidFill>
                  <a:schemeClr val="accent1"/>
                </a:solidFill>
                <a:latin typeface="Arial" panose="020B0604020202020204" pitchFamily="34" charset="0"/>
                <a:cs typeface="Arial" panose="020B0604020202020204" pitchFamily="34" charset="0"/>
              </a:rPr>
              <a:t> et que cela correspond à l’ajout d’une unité à la quantité précédente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comprendre</a:t>
            </a:r>
            <a:r>
              <a:rPr lang="fr-FR" sz="1400" dirty="0">
                <a:solidFill>
                  <a:schemeClr val="accent1"/>
                </a:solidFill>
                <a:latin typeface="Arial" panose="020B0604020202020204" pitchFamily="34" charset="0"/>
                <a:cs typeface="Arial" panose="020B0604020202020204" pitchFamily="34" charset="0"/>
              </a:rPr>
              <a:t> qu’une </a:t>
            </a:r>
            <a:r>
              <a:rPr lang="fr-FR" sz="1400" b="1" dirty="0">
                <a:solidFill>
                  <a:schemeClr val="accent1"/>
                </a:solidFill>
                <a:latin typeface="Arial" panose="020B0604020202020204" pitchFamily="34" charset="0"/>
                <a:cs typeface="Arial" panose="020B0604020202020204" pitchFamily="34" charset="0"/>
              </a:rPr>
              <a:t>quantité est indépendante de la nature et de la position des objets</a:t>
            </a:r>
            <a:r>
              <a:rPr lang="fr-FR" sz="1400" dirty="0">
                <a:solidFill>
                  <a:schemeClr val="accent1"/>
                </a:solidFill>
                <a:latin typeface="Arial" panose="020B0604020202020204" pitchFamily="34" charset="0"/>
                <a:cs typeface="Arial" panose="020B0604020202020204" pitchFamily="34" charset="0"/>
              </a:rPr>
              <a:t> (taille, place occupée, organisation spatiale) au sein de collections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associer</a:t>
            </a:r>
            <a:r>
              <a:rPr lang="fr-FR" sz="1400" dirty="0">
                <a:solidFill>
                  <a:schemeClr val="accent1"/>
                </a:solidFill>
                <a:latin typeface="Arial" panose="020B0604020202020204" pitchFamily="34" charset="0"/>
                <a:cs typeface="Arial" panose="020B0604020202020204" pitchFamily="34" charset="0"/>
              </a:rPr>
              <a:t> à une quantité un </a:t>
            </a:r>
            <a:r>
              <a:rPr lang="fr-FR" sz="1400" b="1" dirty="0">
                <a:solidFill>
                  <a:schemeClr val="accent1"/>
                </a:solidFill>
                <a:latin typeface="Arial" panose="020B0604020202020204" pitchFamily="34" charset="0"/>
                <a:cs typeface="Arial" panose="020B0604020202020204" pitchFamily="34" charset="0"/>
              </a:rPr>
              <a:t>nombre représenté de différentes façons </a:t>
            </a:r>
            <a:r>
              <a:rPr lang="fr-FR" sz="1400" dirty="0">
                <a:solidFill>
                  <a:schemeClr val="accent1"/>
                </a:solidFill>
                <a:latin typeface="Arial" panose="020B0604020202020204" pitchFamily="34" charset="0"/>
                <a:cs typeface="Arial" panose="020B0604020202020204" pitchFamily="34" charset="0"/>
              </a:rPr>
              <a:t>(représentations analogiques, nom des nombres, écriture chiffrée)</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dénombrer </a:t>
            </a:r>
            <a:r>
              <a:rPr lang="fr-FR" sz="1400" dirty="0">
                <a:solidFill>
                  <a:schemeClr val="accent1"/>
                </a:solidFill>
                <a:latin typeface="Arial" panose="020B0604020202020204" pitchFamily="34" charset="0"/>
                <a:cs typeface="Arial" panose="020B0604020202020204" pitchFamily="34" charset="0"/>
              </a:rPr>
              <a:t>des collections et </a:t>
            </a:r>
            <a:r>
              <a:rPr lang="fr-FR" sz="1400" b="1" dirty="0">
                <a:solidFill>
                  <a:schemeClr val="accent1"/>
                </a:solidFill>
                <a:latin typeface="Arial" panose="020B0604020202020204" pitchFamily="34" charset="0"/>
                <a:cs typeface="Arial" panose="020B0604020202020204" pitchFamily="34" charset="0"/>
              </a:rPr>
              <a:t>comparer</a:t>
            </a:r>
            <a:r>
              <a:rPr lang="fr-FR" sz="1400" dirty="0">
                <a:solidFill>
                  <a:schemeClr val="accent1"/>
                </a:solidFill>
                <a:latin typeface="Arial" panose="020B0604020202020204" pitchFamily="34" charset="0"/>
                <a:cs typeface="Arial" panose="020B0604020202020204" pitchFamily="34" charset="0"/>
              </a:rPr>
              <a:t> des quantités à l’aide de procédures variées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composer et décomposer </a:t>
            </a:r>
            <a:r>
              <a:rPr lang="fr-FR" sz="1400" dirty="0">
                <a:solidFill>
                  <a:schemeClr val="accent1"/>
                </a:solidFill>
                <a:latin typeface="Arial" panose="020B0604020202020204" pitchFamily="34" charset="0"/>
                <a:cs typeface="Arial" panose="020B0604020202020204" pitchFamily="34" charset="0"/>
              </a:rPr>
              <a:t>des nombres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ordonner </a:t>
            </a:r>
            <a:r>
              <a:rPr lang="fr-FR" sz="1400" dirty="0">
                <a:solidFill>
                  <a:schemeClr val="accent1"/>
                </a:solidFill>
                <a:latin typeface="Arial" panose="020B0604020202020204" pitchFamily="34" charset="0"/>
                <a:cs typeface="Arial" panose="020B0604020202020204" pitchFamily="34" charset="0"/>
              </a:rPr>
              <a:t>des quantités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lire et écrire la représentation chiffrée </a:t>
            </a:r>
            <a:r>
              <a:rPr lang="fr-FR" sz="1400" dirty="0">
                <a:solidFill>
                  <a:schemeClr val="accent1"/>
                </a:solidFill>
                <a:latin typeface="Arial" panose="020B0604020202020204" pitchFamily="34" charset="0"/>
                <a:cs typeface="Arial" panose="020B0604020202020204" pitchFamily="34" charset="0"/>
              </a:rPr>
              <a:t>des nombres de un à dix ; </a:t>
            </a:r>
          </a:p>
          <a:p>
            <a:pPr marL="285750" indent="-285750">
              <a:buFont typeface="Arial" panose="020B0604020202020204" pitchFamily="34" charset="0"/>
              <a:buChar char="•"/>
            </a:pPr>
            <a:r>
              <a:rPr lang="fr-FR" sz="1400" dirty="0">
                <a:solidFill>
                  <a:schemeClr val="accent1"/>
                </a:solidFill>
                <a:latin typeface="Arial" panose="020B0604020202020204" pitchFamily="34" charset="0"/>
                <a:cs typeface="Arial" panose="020B0604020202020204" pitchFamily="34" charset="0"/>
              </a:rPr>
              <a:t>installer les </a:t>
            </a:r>
            <a:r>
              <a:rPr lang="fr-FR" sz="1400" b="1" dirty="0">
                <a:solidFill>
                  <a:schemeClr val="accent1"/>
                </a:solidFill>
                <a:latin typeface="Arial" panose="020B0604020202020204" pitchFamily="34" charset="0"/>
                <a:cs typeface="Arial" panose="020B0604020202020204" pitchFamily="34" charset="0"/>
              </a:rPr>
              <a:t>premières procédures pour effectuer des calculs simples </a:t>
            </a:r>
            <a:r>
              <a:rPr lang="fr-FR" sz="1400" dirty="0">
                <a:solidFill>
                  <a:schemeClr val="accent1"/>
                </a:solidFill>
                <a:latin typeface="Arial" panose="020B0604020202020204" pitchFamily="34" charset="0"/>
                <a:cs typeface="Arial" panose="020B0604020202020204" pitchFamily="34" charset="0"/>
              </a:rPr>
              <a:t>correspondant à des situations d’ajout ou de retrait</a:t>
            </a:r>
            <a:r>
              <a:rPr lang="fr-FR" dirty="0">
                <a:solidFill>
                  <a:schemeClr val="accent1"/>
                </a:solidFill>
                <a:latin typeface="Arial" panose="020B0604020202020204" pitchFamily="34" charset="0"/>
                <a:cs typeface="Arial" panose="020B0604020202020204" pitchFamily="34" charset="0"/>
              </a:rPr>
              <a:t>. </a:t>
            </a:r>
          </a:p>
        </p:txBody>
      </p:sp>
      <p:sp>
        <p:nvSpPr>
          <p:cNvPr id="15" name="Rectangle 14"/>
          <p:cNvSpPr/>
          <p:nvPr/>
        </p:nvSpPr>
        <p:spPr>
          <a:xfrm>
            <a:off x="7165267" y="1350153"/>
            <a:ext cx="4774766" cy="5177173"/>
          </a:xfrm>
          <a:prstGeom prst="rect">
            <a:avLst/>
          </a:prstGeom>
          <a:solidFill>
            <a:schemeClr val="accent5">
              <a:lumMod val="60000"/>
              <a:lumOff val="4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r>
              <a:rPr lang="fr-FR" sz="1400" b="1" u="sng" dirty="0">
                <a:latin typeface="Arial" panose="020B0604020202020204" pitchFamily="34" charset="0"/>
                <a:cs typeface="Arial" panose="020B0604020202020204" pitchFamily="34" charset="0"/>
              </a:rPr>
              <a:t>Points de vigilance</a:t>
            </a:r>
            <a:r>
              <a:rPr lang="fr-FR" sz="1200" b="1" dirty="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Varier la taille et la nature des objets </a:t>
            </a:r>
            <a:r>
              <a:rPr lang="fr-FR" sz="1200" dirty="0">
                <a:latin typeface="Arial" panose="020B0604020202020204" pitchFamily="34" charset="0"/>
                <a:cs typeface="Arial" panose="020B0604020202020204" pitchFamily="34" charset="0"/>
              </a:rPr>
              <a:t>dans les collections (3 éléphants &lt; 4 fourmis ) </a:t>
            </a:r>
          </a:p>
          <a:p>
            <a:pPr marL="285750" indent="-285750">
              <a:buFont typeface="Wingdings" panose="05000000000000000000" pitchFamily="2" charset="2"/>
              <a:buChar char="Ø"/>
            </a:pPr>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Travailler sur des collections dont les </a:t>
            </a:r>
            <a:r>
              <a:rPr lang="fr-FR" sz="1200" b="1" dirty="0">
                <a:latin typeface="Arial" panose="020B0604020202020204" pitchFamily="34" charset="0"/>
                <a:cs typeface="Arial" panose="020B0604020202020204" pitchFamily="34" charset="0"/>
              </a:rPr>
              <a:t>objets sont disposés dans l’espace de différentes manières </a:t>
            </a:r>
          </a:p>
          <a:p>
            <a:r>
              <a:rPr lang="fr-FR" sz="12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Ne pas introduire prématurément le nombre zéro</a:t>
            </a:r>
            <a:r>
              <a:rPr lang="fr-FR" sz="1200" dirty="0">
                <a:latin typeface="Arial" panose="020B0604020202020204" pitchFamily="34" charset="0"/>
                <a:cs typeface="Arial" panose="020B0604020202020204" pitchFamily="34" charset="0"/>
              </a:rPr>
              <a:t>.</a:t>
            </a:r>
          </a:p>
          <a:p>
            <a:pPr lvl="1"/>
            <a:r>
              <a:rPr lang="fr-FR" sz="1100" dirty="0">
                <a:latin typeface="Arial" panose="020B0604020202020204" pitchFamily="34" charset="0"/>
                <a:cs typeface="Arial" panose="020B0604020202020204" pitchFamily="34" charset="0"/>
              </a:rPr>
              <a:t>Possible en résolution d’un problème de retrait ou de déplacement. (Ex: J’ai mis cinq billes dans une boite. J’en enlève trois, puis deux. Combien en reste-t-il ?)</a:t>
            </a:r>
          </a:p>
          <a:p>
            <a:pPr lvl="1"/>
            <a:endParaRPr lang="fr-FR" sz="11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Aborder l’écriture chiffrée des nombres quand le sens en termes de quantité est installé</a:t>
            </a:r>
            <a:r>
              <a:rPr lang="fr-FR" sz="1200" dirty="0">
                <a:latin typeface="Arial" panose="020B0604020202020204" pitchFamily="34" charset="0"/>
                <a:cs typeface="Arial" panose="020B0604020202020204" pitchFamily="34" charset="0"/>
              </a:rPr>
              <a:t>, après avoir utilisé le comptage avec les doigts et les représentations analogiques. </a:t>
            </a:r>
          </a:p>
          <a:p>
            <a:pPr lvl="1"/>
            <a:r>
              <a:rPr lang="fr-FR" sz="1100" dirty="0">
                <a:latin typeface="Arial" panose="020B0604020202020204" pitchFamily="34" charset="0"/>
                <a:cs typeface="Arial" panose="020B0604020202020204" pitchFamily="34" charset="0"/>
              </a:rPr>
              <a:t>Elle intervient au moment opportun, notamment pour communiquer par écrit sur des quantités.</a:t>
            </a:r>
            <a:r>
              <a:rPr lang="fr-FR" sz="1100" dirty="0"/>
              <a:t> </a:t>
            </a:r>
          </a:p>
          <a:p>
            <a:pPr lvl="1"/>
            <a:endParaRPr lang="fr-FR" sz="1100" dirty="0"/>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S’assurer </a:t>
            </a:r>
            <a:r>
              <a:rPr lang="fr-FR" sz="1200" b="1" dirty="0">
                <a:latin typeface="Arial" panose="020B0604020202020204" pitchFamily="34" charset="0"/>
                <a:cs typeface="Arial" panose="020B0604020202020204" pitchFamily="34" charset="0"/>
              </a:rPr>
              <a:t>d’une bonne compréhension des nombres deux, puis trois</a:t>
            </a:r>
            <a:r>
              <a:rPr lang="fr-FR" sz="1200" dirty="0">
                <a:latin typeface="Arial" panose="020B0604020202020204" pitchFamily="34" charset="0"/>
                <a:cs typeface="Arial" panose="020B0604020202020204" pitchFamily="34" charset="0"/>
              </a:rPr>
              <a:t>, avant d’aborder des collections de quatre objets. </a:t>
            </a:r>
          </a:p>
          <a:p>
            <a:pPr lvl="1"/>
            <a:r>
              <a:rPr lang="fr-FR" sz="1100" dirty="0">
                <a:latin typeface="Arial" panose="020B0604020202020204" pitchFamily="34" charset="0"/>
                <a:cs typeface="Arial" panose="020B0604020202020204" pitchFamily="34" charset="0"/>
              </a:rPr>
              <a:t>La recherche scientifique montre l’acquisition successive et dans l’ordre des nombres inférieurs à cinq. </a:t>
            </a:r>
          </a:p>
          <a:p>
            <a:pPr lvl="1"/>
            <a:endParaRPr lang="fr-FR" sz="11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S’assurer que </a:t>
            </a:r>
            <a:r>
              <a:rPr lang="fr-FR" sz="1200" b="1" dirty="0">
                <a:latin typeface="Arial" panose="020B0604020202020204" pitchFamily="34" charset="0"/>
                <a:cs typeface="Arial" panose="020B0604020202020204" pitchFamily="34" charset="0"/>
              </a:rPr>
              <a:t>les compositions et les décompositions des petits nombres (&lt;5)</a:t>
            </a:r>
            <a:r>
              <a:rPr lang="fr-FR" sz="1200" dirty="0">
                <a:latin typeface="Arial" panose="020B0604020202020204" pitchFamily="34" charset="0"/>
                <a:cs typeface="Arial" panose="020B0604020202020204" pitchFamily="34" charset="0"/>
              </a:rPr>
              <a:t> sont acquises avant d’en envisager d’autres. </a:t>
            </a:r>
          </a:p>
          <a:p>
            <a:pPr lvl="1"/>
            <a:r>
              <a:rPr lang="fr-FR" sz="1100" dirty="0">
                <a:latin typeface="Arial" panose="020B0604020202020204" pitchFamily="34" charset="0"/>
                <a:cs typeface="Arial" panose="020B0604020202020204" pitchFamily="34" charset="0"/>
              </a:rPr>
              <a:t>Ultérieurement et jusqu’à dix, la même attention doit être portée à l’élaboration progressive des quantités</a:t>
            </a:r>
            <a:r>
              <a:rPr lang="fr-FR" sz="1200" dirty="0">
                <a:latin typeface="Arial" panose="020B0604020202020204" pitchFamily="34" charset="0"/>
                <a:cs typeface="Arial" panose="020B0604020202020204" pitchFamily="34" charset="0"/>
              </a:rPr>
              <a:t>. </a:t>
            </a:r>
          </a:p>
        </p:txBody>
      </p:sp>
      <p:sp>
        <p:nvSpPr>
          <p:cNvPr id="9" name="Triangle rectangle 8">
            <a:extLst>
              <a:ext uri="{FF2B5EF4-FFF2-40B4-BE49-F238E27FC236}">
                <a16:creationId xmlns:a16="http://schemas.microsoft.com/office/drawing/2014/main" id="{C3E77D58-4569-4250-A68F-29378335D757}"/>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E3B31DC-44AD-43B4-8C6C-67983BD055BC}"/>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168843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6FBEDEB-9154-4BFC-8D57-C454CA1D4A5F}"/>
              </a:ext>
            </a:extLst>
          </p:cNvPr>
          <p:cNvSpPr txBox="1">
            <a:spLocks/>
          </p:cNvSpPr>
          <p:nvPr/>
        </p:nvSpPr>
        <p:spPr>
          <a:xfrm>
            <a:off x="100883" y="1390672"/>
            <a:ext cx="3141134" cy="6792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latin typeface="Arial" panose="020B0604020202020204" pitchFamily="34" charset="0"/>
                <a:cs typeface="Arial" panose="020B0604020202020204" pitchFamily="34" charset="0"/>
              </a:rPr>
              <a:t>Eléments de progressivité pour quelques items</a:t>
            </a:r>
          </a:p>
          <a:p>
            <a:pPr algn="ctr"/>
            <a:endParaRPr lang="fr-FR" sz="1400" dirty="0">
              <a:solidFill>
                <a:srgbClr val="002060"/>
              </a:solidFill>
            </a:endParaRPr>
          </a:p>
        </p:txBody>
      </p:sp>
      <p:graphicFrame>
        <p:nvGraphicFramePr>
          <p:cNvPr id="3" name="Tableau 2"/>
          <p:cNvGraphicFramePr>
            <a:graphicFrameLocks noGrp="1"/>
          </p:cNvGraphicFramePr>
          <p:nvPr/>
        </p:nvGraphicFramePr>
        <p:xfrm>
          <a:off x="3242017" y="1406463"/>
          <a:ext cx="8723560" cy="4945766"/>
        </p:xfrm>
        <a:graphic>
          <a:graphicData uri="http://schemas.openxmlformats.org/drawingml/2006/table">
            <a:tbl>
              <a:tblPr firstRow="1" bandRow="1">
                <a:tableStyleId>{5C22544A-7EE6-4342-B048-85BDC9FD1C3A}</a:tableStyleId>
              </a:tblPr>
              <a:tblGrid>
                <a:gridCol w="2142873">
                  <a:extLst>
                    <a:ext uri="{9D8B030D-6E8A-4147-A177-3AD203B41FA5}">
                      <a16:colId xmlns:a16="http://schemas.microsoft.com/office/drawing/2014/main" val="112295502"/>
                    </a:ext>
                  </a:extLst>
                </a:gridCol>
                <a:gridCol w="1933627">
                  <a:extLst>
                    <a:ext uri="{9D8B030D-6E8A-4147-A177-3AD203B41FA5}">
                      <a16:colId xmlns:a16="http://schemas.microsoft.com/office/drawing/2014/main" val="2897628172"/>
                    </a:ext>
                  </a:extLst>
                </a:gridCol>
                <a:gridCol w="2323530">
                  <a:extLst>
                    <a:ext uri="{9D8B030D-6E8A-4147-A177-3AD203B41FA5}">
                      <a16:colId xmlns:a16="http://schemas.microsoft.com/office/drawing/2014/main" val="60202080"/>
                    </a:ext>
                  </a:extLst>
                </a:gridCol>
                <a:gridCol w="2323530">
                  <a:extLst>
                    <a:ext uri="{9D8B030D-6E8A-4147-A177-3AD203B41FA5}">
                      <a16:colId xmlns:a16="http://schemas.microsoft.com/office/drawing/2014/main" val="1446111442"/>
                    </a:ext>
                  </a:extLst>
                </a:gridCol>
              </a:tblGrid>
              <a:tr h="495555">
                <a:tc>
                  <a:txBody>
                    <a:bodyPr/>
                    <a:lstStyle/>
                    <a:p>
                      <a:pPr algn="ctr"/>
                      <a:r>
                        <a:rPr lang="fr-FR" sz="1600" dirty="0"/>
                        <a:t>Objectifs d’apprentissage</a:t>
                      </a:r>
                    </a:p>
                  </a:txBody>
                  <a:tcPr/>
                </a:tc>
                <a:tc>
                  <a:txBody>
                    <a:bodyPr/>
                    <a:lstStyle/>
                    <a:p>
                      <a:pPr algn="ctr"/>
                      <a:r>
                        <a:rPr lang="fr-FR" sz="1600" dirty="0"/>
                        <a:t>Avant</a:t>
                      </a:r>
                      <a:r>
                        <a:rPr lang="fr-FR" sz="1600" baseline="0" dirty="0"/>
                        <a:t> 4 ans</a:t>
                      </a:r>
                      <a:endParaRPr lang="fr-FR" sz="1600" dirty="0"/>
                    </a:p>
                  </a:txBody>
                  <a:tcPr/>
                </a:tc>
                <a:tc>
                  <a:txBody>
                    <a:bodyPr/>
                    <a:lstStyle/>
                    <a:p>
                      <a:pPr algn="ctr"/>
                      <a:r>
                        <a:rPr lang="fr-FR" sz="1600" dirty="0"/>
                        <a:t>A partir de 4 ans *</a:t>
                      </a:r>
                    </a:p>
                  </a:txBody>
                  <a:tcPr/>
                </a:tc>
                <a:tc>
                  <a:txBody>
                    <a:bodyPr/>
                    <a:lstStyle/>
                    <a:p>
                      <a:pPr algn="ctr"/>
                      <a:r>
                        <a:rPr lang="fr-FR" sz="1600" dirty="0"/>
                        <a:t>A partir de 5 ans *</a:t>
                      </a:r>
                    </a:p>
                  </a:txBody>
                  <a:tcPr/>
                </a:tc>
                <a:extLst>
                  <a:ext uri="{0D108BD9-81ED-4DB2-BD59-A6C34878D82A}">
                    <a16:rowId xmlns:a16="http://schemas.microsoft.com/office/drawing/2014/main" val="2708287609"/>
                  </a:ext>
                </a:extLst>
              </a:tr>
              <a:tr h="826383">
                <a:tc>
                  <a:txBody>
                    <a:bodyPr/>
                    <a:lstStyle/>
                    <a:p>
                      <a:r>
                        <a:rPr lang="fr-FR" sz="1400" dirty="0">
                          <a:solidFill>
                            <a:schemeClr val="tx1"/>
                          </a:solidFill>
                        </a:rPr>
                        <a:t>Dénombrer une collection d’objets </a:t>
                      </a:r>
                    </a:p>
                  </a:txBody>
                  <a:tcPr/>
                </a:tc>
                <a:tc>
                  <a:txBody>
                    <a:bodyPr/>
                    <a:lstStyle/>
                    <a:p>
                      <a:pPr algn="ctr"/>
                      <a:r>
                        <a:rPr lang="fr-FR" sz="1400" dirty="0">
                          <a:solidFill>
                            <a:schemeClr val="tx1"/>
                          </a:solidFill>
                        </a:rPr>
                        <a:t>Jusqu’à 3 voire 4</a:t>
                      </a:r>
                    </a:p>
                  </a:txBody>
                  <a:tcPr/>
                </a:tc>
                <a:tc>
                  <a:txBody>
                    <a:bodyPr/>
                    <a:lstStyle/>
                    <a:p>
                      <a:pPr algn="ctr"/>
                      <a:r>
                        <a:rPr lang="fr-FR" sz="1400" dirty="0">
                          <a:solidFill>
                            <a:schemeClr val="tx1"/>
                          </a:solidFill>
                        </a:rPr>
                        <a:t>Jusqu’à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p>
                      <a:endParaRPr lang="fr-FR" sz="1400" dirty="0">
                        <a:solidFill>
                          <a:schemeClr val="tx1"/>
                        </a:solidFill>
                      </a:endParaRPr>
                    </a:p>
                  </a:txBody>
                  <a:tcPr/>
                </a:tc>
                <a:extLst>
                  <a:ext uri="{0D108BD9-81ED-4DB2-BD59-A6C34878D82A}">
                    <a16:rowId xmlns:a16="http://schemas.microsoft.com/office/drawing/2014/main" val="4115749351"/>
                  </a:ext>
                </a:extLst>
              </a:tr>
              <a:tr h="578468">
                <a:tc>
                  <a:txBody>
                    <a:bodyPr/>
                    <a:lstStyle/>
                    <a:p>
                      <a:r>
                        <a:rPr lang="fr-FR" sz="1400" dirty="0">
                          <a:solidFill>
                            <a:schemeClr val="tx1"/>
                          </a:solidFill>
                        </a:rPr>
                        <a:t>Constituer une collection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3 voire 4</a:t>
                      </a:r>
                    </a:p>
                    <a:p>
                      <a:pPr algn="ct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6</a:t>
                      </a:r>
                    </a:p>
                    <a:p>
                      <a:pPr algn="ctr"/>
                      <a:endParaRPr lang="fr-FR"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txBody>
                  <a:tcPr/>
                </a:tc>
                <a:extLst>
                  <a:ext uri="{0D108BD9-81ED-4DB2-BD59-A6C34878D82A}">
                    <a16:rowId xmlns:a16="http://schemas.microsoft.com/office/drawing/2014/main" val="467663062"/>
                  </a:ext>
                </a:extLst>
              </a:tr>
              <a:tr h="826383">
                <a:tc>
                  <a:txBody>
                    <a:bodyPr/>
                    <a:lstStyle/>
                    <a:p>
                      <a:r>
                        <a:rPr lang="fr-FR" sz="1400" dirty="0">
                          <a:solidFill>
                            <a:schemeClr val="tx1"/>
                          </a:solidFill>
                        </a:rPr>
                        <a:t>Composer et décomposer des nombres</a:t>
                      </a:r>
                    </a:p>
                  </a:txBody>
                  <a:tcPr/>
                </a:tc>
                <a:tc>
                  <a:txBody>
                    <a:bodyPr/>
                    <a:lstStyle/>
                    <a:p>
                      <a:pPr algn="ctr"/>
                      <a:r>
                        <a:rPr lang="fr-FR" sz="1400" dirty="0">
                          <a:solidFill>
                            <a:schemeClr val="tx1"/>
                          </a:solidFill>
                        </a:rPr>
                        <a:t>2, 3 voire</a:t>
                      </a:r>
                      <a:r>
                        <a:rPr lang="fr-FR" sz="1400" baseline="0" dirty="0">
                          <a:solidFill>
                            <a:schemeClr val="tx1"/>
                          </a:solidFill>
                        </a:rPr>
                        <a:t> 4</a:t>
                      </a: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6</a:t>
                      </a:r>
                    </a:p>
                    <a:p>
                      <a:pPr algn="ctr"/>
                      <a:endParaRPr lang="fr-FR"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p>
                      <a:endParaRPr lang="fr-FR" sz="1400" dirty="0">
                        <a:solidFill>
                          <a:schemeClr val="tx1"/>
                        </a:solidFill>
                      </a:endParaRPr>
                    </a:p>
                  </a:txBody>
                  <a:tcPr/>
                </a:tc>
                <a:extLst>
                  <a:ext uri="{0D108BD9-81ED-4DB2-BD59-A6C34878D82A}">
                    <a16:rowId xmlns:a16="http://schemas.microsoft.com/office/drawing/2014/main" val="1264432387"/>
                  </a:ext>
                </a:extLst>
              </a:tr>
              <a:tr h="915130">
                <a:tc>
                  <a:txBody>
                    <a:bodyPr/>
                    <a:lstStyle/>
                    <a:p>
                      <a:r>
                        <a:rPr lang="fr-FR" sz="1400" dirty="0">
                          <a:solidFill>
                            <a:schemeClr val="tx1"/>
                          </a:solidFill>
                        </a:rPr>
                        <a:t>Associer une quantité, le nom et l’écriture chiffrée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3 voire 4</a:t>
                      </a:r>
                    </a:p>
                    <a:p>
                      <a:pPr algn="ct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6</a:t>
                      </a:r>
                    </a:p>
                    <a:p>
                      <a:pPr algn="ctr"/>
                      <a:endParaRPr lang="fr-FR"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p>
                      <a:endParaRPr lang="fr-FR" sz="1400" dirty="0">
                        <a:solidFill>
                          <a:schemeClr val="tx1"/>
                        </a:solidFill>
                      </a:endParaRPr>
                    </a:p>
                  </a:txBody>
                  <a:tcPr/>
                </a:tc>
                <a:extLst>
                  <a:ext uri="{0D108BD9-81ED-4DB2-BD59-A6C34878D82A}">
                    <a16:rowId xmlns:a16="http://schemas.microsoft.com/office/drawing/2014/main" val="2232173176"/>
                  </a:ext>
                </a:extLst>
              </a:tr>
              <a:tr h="393899">
                <a:tc>
                  <a:txBody>
                    <a:bodyPr/>
                    <a:lstStyle/>
                    <a:p>
                      <a:r>
                        <a:rPr lang="fr-FR" sz="1400" dirty="0">
                          <a:solidFill>
                            <a:schemeClr val="tx1"/>
                          </a:solidFill>
                        </a:rPr>
                        <a:t>Ecrire en chiffre </a:t>
                      </a:r>
                    </a:p>
                  </a:txBody>
                  <a:tcPr/>
                </a:tc>
                <a:tc>
                  <a:txBody>
                    <a:bodyPr/>
                    <a:lstStyle/>
                    <a:p>
                      <a:pPr algn="ct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De 1 à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De 1 à 10</a:t>
                      </a:r>
                    </a:p>
                  </a:txBody>
                  <a:tcPr/>
                </a:tc>
                <a:extLst>
                  <a:ext uri="{0D108BD9-81ED-4DB2-BD59-A6C34878D82A}">
                    <a16:rowId xmlns:a16="http://schemas.microsoft.com/office/drawing/2014/main" val="1324266926"/>
                  </a:ext>
                </a:extLst>
              </a:tr>
              <a:tr h="826383">
                <a:tc>
                  <a:txBody>
                    <a:bodyPr/>
                    <a:lstStyle/>
                    <a:p>
                      <a:r>
                        <a:rPr lang="fr-FR" sz="1400" dirty="0">
                          <a:solidFill>
                            <a:schemeClr val="tx1"/>
                          </a:solidFill>
                        </a:rPr>
                        <a:t>Connaitre la comptine numérique </a:t>
                      </a:r>
                    </a:p>
                  </a:txBody>
                  <a:tcPr/>
                </a:tc>
                <a:tc>
                  <a:txBody>
                    <a:bodyPr/>
                    <a:lstStyle/>
                    <a:p>
                      <a:pPr algn="ctr"/>
                      <a:r>
                        <a:rPr lang="fr-FR" sz="1400" dirty="0"/>
                        <a:t>De 1 à 6</a:t>
                      </a:r>
                    </a:p>
                  </a:txBody>
                  <a:tcPr/>
                </a:tc>
                <a:tc>
                  <a:txBody>
                    <a:bodyPr/>
                    <a:lstStyle/>
                    <a:p>
                      <a:pPr algn="ctr"/>
                      <a:r>
                        <a:rPr lang="fr-FR" sz="1400" dirty="0"/>
                        <a:t>De 1 à 12</a:t>
                      </a:r>
                    </a:p>
                  </a:txBody>
                  <a:tcPr/>
                </a:tc>
                <a:tc>
                  <a:txBody>
                    <a:bodyPr/>
                    <a:lstStyle/>
                    <a:p>
                      <a:r>
                        <a:rPr lang="fr-FR" sz="1400" dirty="0"/>
                        <a:t>Jusqu’à 30</a:t>
                      </a:r>
                    </a:p>
                  </a:txBody>
                  <a:tcPr/>
                </a:tc>
                <a:extLst>
                  <a:ext uri="{0D108BD9-81ED-4DB2-BD59-A6C34878D82A}">
                    <a16:rowId xmlns:a16="http://schemas.microsoft.com/office/drawing/2014/main" val="557128086"/>
                  </a:ext>
                </a:extLst>
              </a:tr>
            </a:tbl>
          </a:graphicData>
        </a:graphic>
      </p:graphicFrame>
      <p:sp>
        <p:nvSpPr>
          <p:cNvPr id="4" name="ZoneTexte 3"/>
          <p:cNvSpPr txBox="1"/>
          <p:nvPr/>
        </p:nvSpPr>
        <p:spPr>
          <a:xfrm>
            <a:off x="3242017" y="6394967"/>
            <a:ext cx="7455715" cy="369332"/>
          </a:xfrm>
          <a:prstGeom prst="rect">
            <a:avLst/>
          </a:prstGeom>
          <a:noFill/>
        </p:spPr>
        <p:txBody>
          <a:bodyPr wrap="square" rtlCol="0">
            <a:spAutoFit/>
          </a:bodyPr>
          <a:lstStyle/>
          <a:p>
            <a:r>
              <a:rPr lang="fr-FR" dirty="0"/>
              <a:t>* Ou dès que les apprentissages précédents ont pu être observés</a:t>
            </a:r>
          </a:p>
        </p:txBody>
      </p:sp>
      <p:grpSp>
        <p:nvGrpSpPr>
          <p:cNvPr id="8" name="Groupe 7"/>
          <p:cNvGrpSpPr/>
          <p:nvPr/>
        </p:nvGrpSpPr>
        <p:grpSpPr>
          <a:xfrm>
            <a:off x="2584333" y="140576"/>
            <a:ext cx="7366491" cy="1004760"/>
            <a:chOff x="2331382" y="172671"/>
            <a:chExt cx="4230404" cy="1745481"/>
          </a:xfrm>
        </p:grpSpPr>
        <p:sp>
          <p:nvSpPr>
            <p:cNvPr id="9" name="Titre 1">
              <a:extLst>
                <a:ext uri="{FF2B5EF4-FFF2-40B4-BE49-F238E27FC236}">
                  <a16:creationId xmlns:a16="http://schemas.microsoft.com/office/drawing/2014/main" id="{3C0015E1-6C8C-4DFF-BB28-1C03E4881312}"/>
                </a:ext>
              </a:extLst>
            </p:cNvPr>
            <p:cNvSpPr txBox="1">
              <a:spLocks/>
            </p:cNvSpPr>
            <p:nvPr/>
          </p:nvSpPr>
          <p:spPr>
            <a:xfrm>
              <a:off x="2416980" y="172671"/>
              <a:ext cx="4059208" cy="15953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dirty="0">
                  <a:latin typeface="Arial" panose="020B0604020202020204" pitchFamily="34" charset="0"/>
                  <a:cs typeface="Arial" panose="020B0604020202020204" pitchFamily="34" charset="0"/>
                </a:rPr>
                <a:t>Découvrir les nombres</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Exprimer une quantité par un nombre</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CARDINALITE </a:t>
              </a:r>
            </a:p>
          </p:txBody>
        </p:sp>
        <p:sp>
          <p:nvSpPr>
            <p:cNvPr id="10" name="Ellipse 9">
              <a:extLst>
                <a:ext uri="{FF2B5EF4-FFF2-40B4-BE49-F238E27FC236}">
                  <a16:creationId xmlns:a16="http://schemas.microsoft.com/office/drawing/2014/main" id="{4FAA4FE2-6470-4250-8FF0-559EA07FF422}"/>
                </a:ext>
              </a:extLst>
            </p:cNvPr>
            <p:cNvSpPr/>
            <p:nvPr/>
          </p:nvSpPr>
          <p:spPr>
            <a:xfrm>
              <a:off x="2331382" y="172671"/>
              <a:ext cx="4230404" cy="17454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riangle rectangle 10">
            <a:extLst>
              <a:ext uri="{FF2B5EF4-FFF2-40B4-BE49-F238E27FC236}">
                <a16:creationId xmlns:a16="http://schemas.microsoft.com/office/drawing/2014/main" id="{2BC87313-A246-4E1C-AA67-45B7421477DB}"/>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339A020-525D-4A5B-BD94-9570EFB31A3E}"/>
              </a:ext>
            </a:extLst>
          </p:cNvPr>
          <p:cNvSpPr txBox="1"/>
          <p:nvPr/>
        </p:nvSpPr>
        <p:spPr>
          <a:xfrm>
            <a:off x="444836" y="203540"/>
            <a:ext cx="996221" cy="400110"/>
          </a:xfrm>
          <a:prstGeom prst="rect">
            <a:avLst/>
          </a:prstGeom>
          <a:noFill/>
        </p:spPr>
        <p:txBody>
          <a:bodyPr wrap="square" rtlCol="0">
            <a:spAutoFit/>
          </a:bodyPr>
          <a:lstStyle/>
          <a:p>
            <a:pPr algn="ctr"/>
            <a:r>
              <a:rPr lang="fr-FR" dirty="0">
                <a:solidFill>
                  <a:srgbClr val="EA5F50"/>
                </a:solidFill>
              </a:rPr>
              <a:t>Cycle</a:t>
            </a:r>
            <a:r>
              <a:rPr lang="fr-FR" sz="2000" dirty="0">
                <a:solidFill>
                  <a:srgbClr val="EA5F50"/>
                </a:solidFill>
              </a:rPr>
              <a:t> 1</a:t>
            </a:r>
          </a:p>
        </p:txBody>
      </p:sp>
    </p:spTree>
    <p:extLst>
      <p:ext uri="{BB962C8B-B14F-4D97-AF65-F5344CB8AC3E}">
        <p14:creationId xmlns:p14="http://schemas.microsoft.com/office/powerpoint/2010/main" val="176837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BD18F-B2C4-429D-BE63-CB037FF12D54}"/>
              </a:ext>
            </a:extLst>
          </p:cNvPr>
          <p:cNvSpPr>
            <a:spLocks noGrp="1"/>
          </p:cNvSpPr>
          <p:nvPr>
            <p:ph type="title"/>
          </p:nvPr>
        </p:nvSpPr>
        <p:spPr>
          <a:xfrm>
            <a:off x="1843362" y="434891"/>
            <a:ext cx="8505274" cy="1527682"/>
          </a:xfrm>
          <a:solidFill>
            <a:schemeClr val="accent6">
              <a:lumMod val="60000"/>
              <a:lumOff val="40000"/>
            </a:schemeClr>
          </a:solidFill>
          <a:ln>
            <a:solidFill>
              <a:schemeClr val="accent5">
                <a:lumMod val="40000"/>
                <a:lumOff val="60000"/>
              </a:schemeClr>
            </a:solidFill>
          </a:ln>
        </p:spPr>
        <p:txBody>
          <a:bodyPr>
            <a:normAutofit fontScale="90000"/>
          </a:bodyPr>
          <a:lstStyle/>
          <a:p>
            <a:pPr algn="ctr">
              <a:lnSpc>
                <a:spcPct val="150000"/>
              </a:lnSpc>
            </a:pPr>
            <a:r>
              <a:rPr lang="fr-FR" sz="3600" dirty="0"/>
              <a:t>Les nouveaux programmes de cycles 1 et 2</a:t>
            </a:r>
            <a:br>
              <a:rPr lang="fr-FR" sz="3600" dirty="0"/>
            </a:br>
            <a:r>
              <a:rPr lang="fr-FR" sz="1600" b="1" dirty="0"/>
              <a:t>Bulletin Officiel du 31 octobre 2024</a:t>
            </a:r>
            <a:br>
              <a:rPr lang="fr-FR" sz="1600" b="1" dirty="0"/>
            </a:br>
            <a:r>
              <a:rPr lang="fr-FR" sz="1600" b="1" dirty="0"/>
              <a:t>Entrée en application à la rentrée 2025.</a:t>
            </a:r>
            <a:endParaRPr lang="fr-FR" sz="3600" b="1" dirty="0"/>
          </a:p>
        </p:txBody>
      </p:sp>
      <p:graphicFrame>
        <p:nvGraphicFramePr>
          <p:cNvPr id="6" name="Tableau 6">
            <a:extLst>
              <a:ext uri="{FF2B5EF4-FFF2-40B4-BE49-F238E27FC236}">
                <a16:creationId xmlns:a16="http://schemas.microsoft.com/office/drawing/2014/main" id="{B644BA32-74F1-4E5B-B23C-11E770AE9EE6}"/>
              </a:ext>
            </a:extLst>
          </p:cNvPr>
          <p:cNvGraphicFramePr>
            <a:graphicFrameLocks noGrp="1"/>
          </p:cNvGraphicFramePr>
          <p:nvPr>
            <p:extLst>
              <p:ext uri="{D42A27DB-BD31-4B8C-83A1-F6EECF244321}">
                <p14:modId xmlns:p14="http://schemas.microsoft.com/office/powerpoint/2010/main" val="5965631"/>
              </p:ext>
            </p:extLst>
          </p:nvPr>
        </p:nvGraphicFramePr>
        <p:xfrm>
          <a:off x="1007533" y="2785207"/>
          <a:ext cx="10176933" cy="2539999"/>
        </p:xfrm>
        <a:graphic>
          <a:graphicData uri="http://schemas.openxmlformats.org/drawingml/2006/table">
            <a:tbl>
              <a:tblPr firstRow="1" bandRow="1">
                <a:tableStyleId>{16D9F66E-5EB9-4882-86FB-DCBF35E3C3E4}</a:tableStyleId>
              </a:tblPr>
              <a:tblGrid>
                <a:gridCol w="5113418">
                  <a:extLst>
                    <a:ext uri="{9D8B030D-6E8A-4147-A177-3AD203B41FA5}">
                      <a16:colId xmlns:a16="http://schemas.microsoft.com/office/drawing/2014/main" val="2048685848"/>
                    </a:ext>
                  </a:extLst>
                </a:gridCol>
                <a:gridCol w="5063515">
                  <a:extLst>
                    <a:ext uri="{9D8B030D-6E8A-4147-A177-3AD203B41FA5}">
                      <a16:colId xmlns:a16="http://schemas.microsoft.com/office/drawing/2014/main" val="909948162"/>
                    </a:ext>
                  </a:extLst>
                </a:gridCol>
              </a:tblGrid>
              <a:tr h="428221">
                <a:tc>
                  <a:txBody>
                    <a:bodyPr/>
                    <a:lstStyle/>
                    <a:p>
                      <a:pPr algn="ctr"/>
                      <a:r>
                        <a:rPr lang="fr-FR" dirty="0"/>
                        <a:t>Cycle 1</a:t>
                      </a:r>
                    </a:p>
                  </a:txBody>
                  <a:tcPr/>
                </a:tc>
                <a:tc>
                  <a:txBody>
                    <a:bodyPr/>
                    <a:lstStyle/>
                    <a:p>
                      <a:pPr algn="ctr"/>
                      <a:r>
                        <a:rPr lang="fr-FR" dirty="0"/>
                        <a:t>Cycle 2</a:t>
                      </a:r>
                    </a:p>
                  </a:txBody>
                  <a:tcPr/>
                </a:tc>
                <a:extLst>
                  <a:ext uri="{0D108BD9-81ED-4DB2-BD59-A6C34878D82A}">
                    <a16:rowId xmlns:a16="http://schemas.microsoft.com/office/drawing/2014/main" val="3762169113"/>
                  </a:ext>
                </a:extLst>
              </a:tr>
              <a:tr h="1055889">
                <a:tc>
                  <a:txBody>
                    <a:bodyPr/>
                    <a:lstStyle/>
                    <a:p>
                      <a:r>
                        <a:rPr lang="fr-FR" dirty="0"/>
                        <a:t>Programme d’enseignement pour le développement et la structuration du langage oral </a:t>
                      </a:r>
                    </a:p>
                  </a:txBody>
                  <a:tcPr anchor="ctr"/>
                </a:tc>
                <a:tc>
                  <a:txBody>
                    <a:bodyPr/>
                    <a:lstStyle/>
                    <a:p>
                      <a:pPr algn="l"/>
                      <a:r>
                        <a:rPr lang="fr-FR" dirty="0"/>
                        <a:t>Programme de français</a:t>
                      </a:r>
                    </a:p>
                  </a:txBody>
                  <a:tcPr anchor="ctr"/>
                </a:tc>
                <a:extLst>
                  <a:ext uri="{0D108BD9-81ED-4DB2-BD59-A6C34878D82A}">
                    <a16:rowId xmlns:a16="http://schemas.microsoft.com/office/drawing/2014/main" val="1228045440"/>
                  </a:ext>
                </a:extLst>
              </a:tr>
              <a:tr h="1055889">
                <a:tc>
                  <a:txBody>
                    <a:bodyPr/>
                    <a:lstStyle/>
                    <a:p>
                      <a:r>
                        <a:rPr lang="fr-FR" dirty="0"/>
                        <a:t>Programme d’enseignement pour le développement des premiers outils mathématiques du cycle 1</a:t>
                      </a:r>
                    </a:p>
                  </a:txBody>
                  <a:tcPr anchor="ctr"/>
                </a:tc>
                <a:tc>
                  <a:txBody>
                    <a:bodyPr/>
                    <a:lstStyle/>
                    <a:p>
                      <a:pPr algn="l"/>
                      <a:r>
                        <a:rPr lang="fr-FR" dirty="0"/>
                        <a:t>Programme de mathématiques</a:t>
                      </a:r>
                    </a:p>
                  </a:txBody>
                  <a:tcPr anchor="ctr"/>
                </a:tc>
                <a:extLst>
                  <a:ext uri="{0D108BD9-81ED-4DB2-BD59-A6C34878D82A}">
                    <a16:rowId xmlns:a16="http://schemas.microsoft.com/office/drawing/2014/main" val="2388656698"/>
                  </a:ext>
                </a:extLst>
              </a:tr>
            </a:tbl>
          </a:graphicData>
        </a:graphic>
      </p:graphicFrame>
      <p:sp>
        <p:nvSpPr>
          <p:cNvPr id="4" name="Triangle rectangle 3">
            <a:extLst>
              <a:ext uri="{FF2B5EF4-FFF2-40B4-BE49-F238E27FC236}">
                <a16:creationId xmlns:a16="http://schemas.microsoft.com/office/drawing/2014/main" id="{C351DCC8-5084-4588-9EE2-8380F5826BF4}"/>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10">
            <a:extLst>
              <a:ext uri="{FF2B5EF4-FFF2-40B4-BE49-F238E27FC236}">
                <a16:creationId xmlns:a16="http://schemas.microsoft.com/office/drawing/2014/main" id="{000B2718-0D56-4BB1-B6B1-5EB30CA0C9DC}"/>
              </a:ext>
            </a:extLst>
          </p:cNvPr>
          <p:cNvSpPr>
            <a:spLocks noGrp="1"/>
          </p:cNvSpPr>
          <p:nvPr>
            <p:ph type="ftr" sz="quarter" idx="11"/>
          </p:nvPr>
        </p:nvSpPr>
        <p:spPr>
          <a:xfrm>
            <a:off x="4732344" y="6423109"/>
            <a:ext cx="2727309" cy="265334"/>
          </a:xfrm>
        </p:spPr>
        <p:txBody>
          <a:bodyPr/>
          <a:lstStyle/>
          <a:p>
            <a:r>
              <a:rPr lang="fr-FR" sz="1100" dirty="0"/>
              <a:t>Groupe départemental 16</a:t>
            </a:r>
          </a:p>
        </p:txBody>
      </p:sp>
    </p:spTree>
    <p:extLst>
      <p:ext uri="{BB962C8B-B14F-4D97-AF65-F5344CB8AC3E}">
        <p14:creationId xmlns:p14="http://schemas.microsoft.com/office/powerpoint/2010/main" val="124207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1916205" y="401920"/>
            <a:ext cx="6804211" cy="8967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latin typeface="Arial" panose="020B0604020202020204" pitchFamily="34" charset="0"/>
                <a:cs typeface="Arial" panose="020B0604020202020204" pitchFamily="34" charset="0"/>
              </a:rPr>
              <a:t>Découvrir les nombres</a:t>
            </a:r>
          </a:p>
          <a:p>
            <a:pPr algn="ctr"/>
            <a:r>
              <a:rPr lang="fr-FR" sz="1800" b="1" dirty="0">
                <a:solidFill>
                  <a:schemeClr val="accent5"/>
                </a:solidFill>
                <a:latin typeface="Arial" panose="020B0604020202020204" pitchFamily="34" charset="0"/>
                <a:cs typeface="Arial" panose="020B0604020202020204" pitchFamily="34" charset="0"/>
              </a:rPr>
              <a:t>Exprimer un rang ou une position par un nombre</a:t>
            </a:r>
          </a:p>
          <a:p>
            <a:pPr algn="ctr"/>
            <a:r>
              <a:rPr lang="fr-FR" sz="1800" b="1" dirty="0">
                <a:solidFill>
                  <a:schemeClr val="accent5"/>
                </a:solidFill>
                <a:latin typeface="Arial" panose="020B0604020202020204" pitchFamily="34" charset="0"/>
                <a:cs typeface="Arial" panose="020B0604020202020204" pitchFamily="34" charset="0"/>
              </a:rPr>
              <a:t>ORDINALITE</a:t>
            </a:r>
          </a:p>
          <a:p>
            <a:pPr algn="ctr"/>
            <a:endParaRPr lang="fr-FR" sz="2400" b="1" dirty="0">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4FAA4FE2-6470-4250-8FF0-559EA07FF422}"/>
              </a:ext>
            </a:extLst>
          </p:cNvPr>
          <p:cNvSpPr/>
          <p:nvPr/>
        </p:nvSpPr>
        <p:spPr>
          <a:xfrm>
            <a:off x="1680882" y="269542"/>
            <a:ext cx="7274859" cy="122677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itre 1">
            <a:extLst>
              <a:ext uri="{FF2B5EF4-FFF2-40B4-BE49-F238E27FC236}">
                <a16:creationId xmlns:a16="http://schemas.microsoft.com/office/drawing/2014/main" id="{277EED17-5079-4161-BE39-CE024029931F}"/>
              </a:ext>
            </a:extLst>
          </p:cNvPr>
          <p:cNvSpPr txBox="1">
            <a:spLocks/>
          </p:cNvSpPr>
          <p:nvPr/>
        </p:nvSpPr>
        <p:spPr>
          <a:xfrm>
            <a:off x="6818811" y="2633552"/>
            <a:ext cx="4732213" cy="28005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a:solidFill>
                  <a:schemeClr val="accent5"/>
                </a:solidFill>
                <a:latin typeface="Arial" panose="020B0604020202020204" pitchFamily="34" charset="0"/>
                <a:cs typeface="Arial" panose="020B0604020202020204" pitchFamily="34" charset="0"/>
              </a:rPr>
              <a:t>1/ </a:t>
            </a:r>
            <a:r>
              <a:rPr lang="fr-FR" sz="1600" b="1" dirty="0">
                <a:solidFill>
                  <a:srgbClr val="7030A0"/>
                </a:solidFill>
                <a:latin typeface="Arial" panose="020B0604020202020204" pitchFamily="34" charset="0"/>
                <a:cs typeface="Arial" panose="020B0604020202020204" pitchFamily="34" charset="0"/>
              </a:rPr>
              <a:t>Comprendre la notion de rang (jusqu’à 6) </a:t>
            </a:r>
            <a:r>
              <a:rPr lang="fr-FR" sz="1600" dirty="0">
                <a:solidFill>
                  <a:schemeClr val="accent5"/>
                </a:solidFill>
                <a:latin typeface="Arial" panose="020B0604020202020204" pitchFamily="34" charset="0"/>
                <a:cs typeface="Arial" panose="020B0604020202020204" pitchFamily="34" charset="0"/>
              </a:rPr>
              <a:t>puis la notion de rang d’un objet (jusqu’à 10)</a:t>
            </a:r>
          </a:p>
          <a:p>
            <a:endParaRPr lang="fr-FR" sz="1600" b="1" dirty="0">
              <a:solidFill>
                <a:schemeClr val="accent5"/>
              </a:solidFill>
              <a:latin typeface="Arial" panose="020B0604020202020204" pitchFamily="34" charset="0"/>
              <a:cs typeface="Arial" panose="020B0604020202020204" pitchFamily="34" charset="0"/>
            </a:endParaRPr>
          </a:p>
          <a:p>
            <a:r>
              <a:rPr lang="fr-FR" sz="1600" b="1" dirty="0">
                <a:solidFill>
                  <a:schemeClr val="accent5"/>
                </a:solidFill>
                <a:latin typeface="Arial" panose="020B0604020202020204" pitchFamily="34" charset="0"/>
                <a:cs typeface="Arial" panose="020B0604020202020204" pitchFamily="34" charset="0"/>
              </a:rPr>
              <a:t>2/ </a:t>
            </a:r>
            <a:r>
              <a:rPr lang="fr-FR" sz="1600" b="1" dirty="0">
                <a:solidFill>
                  <a:srgbClr val="7030A0"/>
                </a:solidFill>
                <a:latin typeface="Arial" panose="020B0604020202020204" pitchFamily="34" charset="0"/>
                <a:cs typeface="Arial" panose="020B0604020202020204" pitchFamily="34" charset="0"/>
              </a:rPr>
              <a:t>Déterminer l’effet d’un déplacement sur une position</a:t>
            </a:r>
            <a:r>
              <a:rPr lang="fr-FR" sz="1600" b="1" dirty="0">
                <a:solidFill>
                  <a:schemeClr val="accent5"/>
                </a:solidFill>
                <a:latin typeface="Arial" panose="020B0604020202020204" pitchFamily="34" charset="0"/>
                <a:cs typeface="Arial" panose="020B0604020202020204" pitchFamily="34" charset="0"/>
              </a:rPr>
              <a:t> </a:t>
            </a:r>
            <a:r>
              <a:rPr lang="fr-FR" sz="1600" dirty="0">
                <a:solidFill>
                  <a:schemeClr val="accent5"/>
                </a:solidFill>
                <a:latin typeface="Arial" panose="020B0604020202020204" pitchFamily="34" charset="0"/>
                <a:cs typeface="Arial" panose="020B0604020202020204" pitchFamily="34" charset="0"/>
              </a:rPr>
              <a:t>puis comprendre le lien entre ajout/ avancement et retrait/recul</a:t>
            </a:r>
          </a:p>
          <a:p>
            <a:endParaRPr lang="fr-FR" sz="1600" b="1" dirty="0">
              <a:solidFill>
                <a:schemeClr val="accent5"/>
              </a:solidFill>
              <a:latin typeface="Arial" panose="020B0604020202020204" pitchFamily="34" charset="0"/>
              <a:cs typeface="Arial" panose="020B0604020202020204" pitchFamily="34" charset="0"/>
            </a:endParaRPr>
          </a:p>
          <a:p>
            <a:r>
              <a:rPr lang="fr-FR" sz="1600" b="1" dirty="0">
                <a:solidFill>
                  <a:schemeClr val="accent5"/>
                </a:solidFill>
                <a:latin typeface="Arial" panose="020B0604020202020204" pitchFamily="34" charset="0"/>
                <a:cs typeface="Arial" panose="020B0604020202020204" pitchFamily="34" charset="0"/>
              </a:rPr>
              <a:t>3/ </a:t>
            </a:r>
            <a:r>
              <a:rPr lang="fr-FR" sz="1600" b="1" dirty="0">
                <a:solidFill>
                  <a:srgbClr val="7030A0"/>
                </a:solidFill>
                <a:latin typeface="Arial" panose="020B0604020202020204" pitchFamily="34" charset="0"/>
                <a:cs typeface="Arial" panose="020B0604020202020204" pitchFamily="34" charset="0"/>
              </a:rPr>
              <a:t>Se familiariser avec le début de la bande numérique (jusqu’à 6) </a:t>
            </a:r>
            <a:r>
              <a:rPr lang="fr-FR" sz="1600" dirty="0">
                <a:solidFill>
                  <a:schemeClr val="accent5"/>
                </a:solidFill>
                <a:latin typeface="Arial" panose="020B0604020202020204" pitchFamily="34" charset="0"/>
                <a:cs typeface="Arial" panose="020B0604020202020204" pitchFamily="34" charset="0"/>
              </a:rPr>
              <a:t>puis la construire jusqu’à 10</a:t>
            </a:r>
            <a:endParaRPr lang="fr-FR" sz="1600" dirty="0">
              <a:solidFill>
                <a:schemeClr val="accent5"/>
              </a:solidFill>
            </a:endParaRPr>
          </a:p>
        </p:txBody>
      </p:sp>
      <p:sp>
        <p:nvSpPr>
          <p:cNvPr id="25" name="Rectangle à coins arrondis 24"/>
          <p:cNvSpPr/>
          <p:nvPr/>
        </p:nvSpPr>
        <p:spPr>
          <a:xfrm>
            <a:off x="7302584" y="1680572"/>
            <a:ext cx="1879572" cy="486822"/>
          </a:xfrm>
          <a:prstGeom prst="roundRect">
            <a:avLst/>
          </a:prstGeom>
          <a:solidFill>
            <a:srgbClr val="7030A0"/>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solidFill>
                  <a:schemeClr val="bg1"/>
                </a:solidFill>
                <a:latin typeface="Arial" panose="020B0604020202020204" pitchFamily="34" charset="0"/>
                <a:cs typeface="Arial" panose="020B0604020202020204" pitchFamily="34" charset="0"/>
              </a:rPr>
              <a:t>A partir de 4 ans </a:t>
            </a:r>
          </a:p>
        </p:txBody>
      </p:sp>
      <p:sp>
        <p:nvSpPr>
          <p:cNvPr id="2" name="Rectangle 1"/>
          <p:cNvSpPr/>
          <p:nvPr/>
        </p:nvSpPr>
        <p:spPr>
          <a:xfrm>
            <a:off x="332810" y="1556552"/>
            <a:ext cx="6223499" cy="2608730"/>
          </a:xfrm>
          <a:prstGeom prst="rect">
            <a:avLst/>
          </a:prstGeom>
          <a:solidFill>
            <a:schemeClr val="accent5">
              <a:lumMod val="40000"/>
              <a:lumOff val="6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fr-FR" sz="1400" b="1" u="sng" dirty="0">
                <a:solidFill>
                  <a:schemeClr val="accent1">
                    <a:lumMod val="50000"/>
                  </a:schemeClr>
                </a:solidFill>
                <a:latin typeface="Arial" panose="020B0604020202020204" pitchFamily="34" charset="0"/>
                <a:cs typeface="Arial" panose="020B0604020202020204" pitchFamily="34" charset="0"/>
              </a:rPr>
              <a:t>Principes</a:t>
            </a:r>
          </a:p>
          <a:p>
            <a:pPr>
              <a:lnSpc>
                <a:spcPct val="150000"/>
              </a:lnSpc>
            </a:pPr>
            <a:r>
              <a:rPr lang="fr-FR" sz="1400" b="1" dirty="0">
                <a:solidFill>
                  <a:schemeClr val="accent1">
                    <a:lumMod val="50000"/>
                  </a:schemeClr>
                </a:solidFill>
                <a:latin typeface="Arial" panose="020B0604020202020204" pitchFamily="34" charset="0"/>
                <a:cs typeface="Arial" panose="020B0604020202020204" pitchFamily="34" charset="0"/>
              </a:rPr>
              <a:t>Intérêts en terme d’apprentissage de la conception spatiale des nombres et leur représentation sur la bande numérique</a:t>
            </a:r>
          </a:p>
          <a:p>
            <a:pPr marL="285750" indent="-285750">
              <a:lnSpc>
                <a:spcPct val="150000"/>
              </a:lnSpc>
              <a:buFont typeface="Wingdings" panose="05000000000000000000" pitchFamily="2" charset="2"/>
              <a:buChar char="Ø"/>
            </a:pPr>
            <a:r>
              <a:rPr lang="fr-FR" sz="1400" b="1" dirty="0">
                <a:latin typeface="Arial" panose="020B0604020202020204" pitchFamily="34" charset="0"/>
                <a:cs typeface="Arial" panose="020B0604020202020204" pitchFamily="34" charset="0"/>
              </a:rPr>
              <a:t>Visualiser la répartition régulière </a:t>
            </a:r>
            <a:r>
              <a:rPr lang="fr-FR" sz="1400" dirty="0">
                <a:latin typeface="Arial" panose="020B0604020202020204" pitchFamily="34" charset="0"/>
                <a:cs typeface="Arial" panose="020B0604020202020204" pitchFamily="34" charset="0"/>
              </a:rPr>
              <a:t>des nombres entiers sur la bande numérique qui préfigure la ligne numérique utilisée en élémentaire pour les fractions et décimaux</a:t>
            </a:r>
          </a:p>
          <a:p>
            <a:pPr marL="285750" indent="-285750">
              <a:lnSpc>
                <a:spcPct val="150000"/>
              </a:lnSpc>
              <a:buFont typeface="Wingdings" panose="05000000000000000000" pitchFamily="2" charset="2"/>
              <a:buChar char="Ø"/>
            </a:pPr>
            <a:r>
              <a:rPr lang="fr-FR" sz="1400" b="1" dirty="0">
                <a:latin typeface="Arial" panose="020B0604020202020204" pitchFamily="34" charset="0"/>
                <a:cs typeface="Arial" panose="020B0604020202020204" pitchFamily="34" charset="0"/>
              </a:rPr>
              <a:t>Elargir le sens des opérations : </a:t>
            </a:r>
            <a:r>
              <a:rPr lang="fr-FR" sz="1400" dirty="0">
                <a:latin typeface="Arial" panose="020B0604020202020204" pitchFamily="34" charset="0"/>
                <a:cs typeface="Arial" panose="020B0604020202020204" pitchFamily="34" charset="0"/>
              </a:rPr>
              <a:t>l’addition, déjà perçue comme l’ajout d’une quantité, est maintenant associée à un déplacement</a:t>
            </a:r>
          </a:p>
        </p:txBody>
      </p:sp>
      <p:sp>
        <p:nvSpPr>
          <p:cNvPr id="19" name="Titre 1">
            <a:extLst>
              <a:ext uri="{FF2B5EF4-FFF2-40B4-BE49-F238E27FC236}">
                <a16:creationId xmlns:a16="http://schemas.microsoft.com/office/drawing/2014/main" id="{A67E8A2F-BE88-46A6-9756-0EFCE46159A7}"/>
              </a:ext>
            </a:extLst>
          </p:cNvPr>
          <p:cNvSpPr txBox="1">
            <a:spLocks/>
          </p:cNvSpPr>
          <p:nvPr/>
        </p:nvSpPr>
        <p:spPr>
          <a:xfrm>
            <a:off x="6818811" y="2270274"/>
            <a:ext cx="1279584" cy="363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u="sng" dirty="0">
                <a:solidFill>
                  <a:schemeClr val="accent1">
                    <a:lumMod val="50000"/>
                  </a:schemeClr>
                </a:solidFill>
                <a:latin typeface="Arial" panose="020B0604020202020204" pitchFamily="34" charset="0"/>
                <a:cs typeface="Arial" panose="020B0604020202020204" pitchFamily="34" charset="0"/>
              </a:rPr>
              <a:t>Objectifs :</a:t>
            </a:r>
            <a:endParaRPr lang="fr-FR" sz="1600" dirty="0">
              <a:solidFill>
                <a:schemeClr val="accent1">
                  <a:lumMod val="50000"/>
                </a:schemeClr>
              </a:solidFill>
              <a:latin typeface="Arial" panose="020B0604020202020204" pitchFamily="34" charset="0"/>
              <a:cs typeface="Arial" panose="020B0604020202020204" pitchFamily="34" charset="0"/>
            </a:endParaRPr>
          </a:p>
          <a:p>
            <a:endParaRPr lang="fr-FR" sz="14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32810" y="4279842"/>
            <a:ext cx="6310036" cy="2308615"/>
          </a:xfrm>
          <a:prstGeom prst="rect">
            <a:avLst/>
          </a:prstGeom>
          <a:solidFill>
            <a:schemeClr val="accent5">
              <a:lumMod val="60000"/>
              <a:lumOff val="4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fr-FR" sz="1400" b="1" u="sng" dirty="0">
                <a:solidFill>
                  <a:schemeClr val="accent1">
                    <a:lumMod val="50000"/>
                  </a:schemeClr>
                </a:solidFill>
                <a:latin typeface="Arial" panose="020B0604020202020204" pitchFamily="34" charset="0"/>
                <a:cs typeface="Arial" panose="020B0604020202020204" pitchFamily="34" charset="0"/>
              </a:rPr>
              <a:t>Points de vigilance</a:t>
            </a:r>
          </a:p>
          <a:p>
            <a:pPr marL="285750" indent="-285750">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Veiller à choisir un point de départ et un sens de parcours</a:t>
            </a:r>
          </a:p>
          <a:p>
            <a:pPr marL="285750" indent="-285750">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La récitation de la comptine des nombres ordinaux (premier, deuxième,…) ne révèle pas la compréhension de la conception spatiale d’un nombre (un rang dans une file, une position dans un dispositif ordonné). </a:t>
            </a:r>
          </a:p>
          <a:p>
            <a:pPr marL="285750" indent="-285750">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Pour calculer l’effet d’un déplacement sur une position, utilisation du nom des nombres sous forme cardinale et non ordinale pour l’élève.</a:t>
            </a:r>
          </a:p>
        </p:txBody>
      </p:sp>
      <p:sp>
        <p:nvSpPr>
          <p:cNvPr id="16" name="Rectangle à coins arrondis 15"/>
          <p:cNvSpPr/>
          <p:nvPr/>
        </p:nvSpPr>
        <p:spPr>
          <a:xfrm>
            <a:off x="9379285" y="1680572"/>
            <a:ext cx="1879572" cy="486822"/>
          </a:xfrm>
          <a:prstGeom prst="roundRect">
            <a:avLst/>
          </a:prstGeom>
          <a:solidFill>
            <a:schemeClr val="accent5">
              <a:lumMod val="60000"/>
              <a:lumOff val="4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solidFill>
                  <a:schemeClr val="bg1"/>
                </a:solidFill>
                <a:latin typeface="Arial" panose="020B0604020202020204" pitchFamily="34" charset="0"/>
                <a:cs typeface="Arial" panose="020B0604020202020204" pitchFamily="34" charset="0"/>
              </a:rPr>
              <a:t>A partir de 5 ans </a:t>
            </a:r>
          </a:p>
        </p:txBody>
      </p:sp>
      <p:sp>
        <p:nvSpPr>
          <p:cNvPr id="11" name="Triangle rectangle 10">
            <a:extLst>
              <a:ext uri="{FF2B5EF4-FFF2-40B4-BE49-F238E27FC236}">
                <a16:creationId xmlns:a16="http://schemas.microsoft.com/office/drawing/2014/main" id="{74CE28D3-895A-498A-A963-D17E2608B1A4}"/>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D77498DA-2B7C-4CA2-B920-87C0DFD473BD}"/>
              </a:ext>
            </a:extLst>
          </p:cNvPr>
          <p:cNvSpPr txBox="1"/>
          <p:nvPr/>
        </p:nvSpPr>
        <p:spPr>
          <a:xfrm>
            <a:off x="444836" y="203540"/>
            <a:ext cx="996221" cy="400110"/>
          </a:xfrm>
          <a:prstGeom prst="rect">
            <a:avLst/>
          </a:prstGeom>
          <a:noFill/>
        </p:spPr>
        <p:txBody>
          <a:bodyPr wrap="square" rtlCol="0">
            <a:spAutoFit/>
          </a:bodyPr>
          <a:lstStyle/>
          <a:p>
            <a:pPr algn="ctr"/>
            <a:r>
              <a:rPr lang="fr-FR" dirty="0">
                <a:solidFill>
                  <a:srgbClr val="EA5F50"/>
                </a:solidFill>
              </a:rPr>
              <a:t>Cycle</a:t>
            </a:r>
            <a:r>
              <a:rPr lang="fr-FR" sz="2000" dirty="0">
                <a:solidFill>
                  <a:srgbClr val="EA5F50"/>
                </a:solidFill>
              </a:rPr>
              <a:t> 1</a:t>
            </a:r>
          </a:p>
        </p:txBody>
      </p:sp>
    </p:spTree>
    <p:extLst>
      <p:ext uri="{BB962C8B-B14F-4D97-AF65-F5344CB8AC3E}">
        <p14:creationId xmlns:p14="http://schemas.microsoft.com/office/powerpoint/2010/main" val="12398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CF8A4C5-7B26-4462-ADED-D63ED1746F0F}"/>
              </a:ext>
            </a:extLst>
          </p:cNvPr>
          <p:cNvSpPr txBox="1">
            <a:spLocks/>
          </p:cNvSpPr>
          <p:nvPr/>
        </p:nvSpPr>
        <p:spPr>
          <a:xfrm>
            <a:off x="7098114" y="895413"/>
            <a:ext cx="4983432" cy="840782"/>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fr-FR" sz="1800" b="1" dirty="0">
                <a:solidFill>
                  <a:schemeClr val="accent6">
                    <a:lumMod val="50000"/>
                  </a:schemeClr>
                </a:solidFill>
                <a:latin typeface="Arial" panose="020B0604020202020204" pitchFamily="34" charset="0"/>
                <a:cs typeface="Arial" panose="020B0604020202020204" pitchFamily="34" charset="0"/>
              </a:rPr>
              <a:t>Progression selon l’âge</a:t>
            </a:r>
            <a:endParaRPr lang="fr-FR" sz="1800" dirty="0">
              <a:solidFill>
                <a:schemeClr val="accent6">
                  <a:lumMod val="50000"/>
                </a:schemeClr>
              </a:solidFill>
            </a:endParaRPr>
          </a:p>
        </p:txBody>
      </p:sp>
      <p:sp>
        <p:nvSpPr>
          <p:cNvPr id="6" name="Titre 1">
            <a:extLst>
              <a:ext uri="{FF2B5EF4-FFF2-40B4-BE49-F238E27FC236}">
                <a16:creationId xmlns:a16="http://schemas.microsoft.com/office/drawing/2014/main" id="{3C0015E1-6C8C-4DFF-BB28-1C03E4881312}"/>
              </a:ext>
            </a:extLst>
          </p:cNvPr>
          <p:cNvSpPr txBox="1">
            <a:spLocks/>
          </p:cNvSpPr>
          <p:nvPr/>
        </p:nvSpPr>
        <p:spPr>
          <a:xfrm>
            <a:off x="2128007" y="258316"/>
            <a:ext cx="7606954" cy="4529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00B050"/>
                </a:solidFill>
                <a:latin typeface="Arial" panose="020B0604020202020204" pitchFamily="34" charset="0"/>
                <a:cs typeface="Arial" panose="020B0604020202020204" pitchFamily="34" charset="0"/>
              </a:rPr>
              <a:t>Utiliser les nombres pour résoudre des problèmes</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94782" y="1546399"/>
            <a:ext cx="3996183" cy="126707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B050"/>
                </a:solidFill>
                <a:latin typeface="Arial" panose="020B0604020202020204" pitchFamily="34" charset="0"/>
                <a:cs typeface="Arial" panose="020B0604020202020204" pitchFamily="34" charset="0"/>
              </a:rPr>
              <a:t>Prendre plaisir à résoudre des défis avec des mises en scène, des manipulations.</a:t>
            </a:r>
          </a:p>
          <a:p>
            <a:endParaRPr lang="fr-FR" sz="1400" b="1" dirty="0">
              <a:solidFill>
                <a:srgbClr val="00B050"/>
              </a:solidFill>
              <a:latin typeface="Arial" panose="020B0604020202020204" pitchFamily="34" charset="0"/>
              <a:cs typeface="Arial" panose="020B0604020202020204" pitchFamily="34" charset="0"/>
            </a:endParaRPr>
          </a:p>
          <a:p>
            <a:endParaRPr lang="fr-FR" sz="1400" b="1" u="sng" dirty="0">
              <a:solidFill>
                <a:srgbClr val="00B050"/>
              </a:solidFill>
              <a:latin typeface="Arial" panose="020B0604020202020204" pitchFamily="34" charset="0"/>
              <a:cs typeface="Arial" panose="020B0604020202020204" pitchFamily="34" charset="0"/>
            </a:endParaRPr>
          </a:p>
          <a:p>
            <a:r>
              <a:rPr lang="fr-FR" sz="1400" b="1" u="sng" dirty="0">
                <a:solidFill>
                  <a:srgbClr val="00B050"/>
                </a:solidFill>
                <a:latin typeface="Arial" panose="020B0604020202020204" pitchFamily="34" charset="0"/>
                <a:cs typeface="Arial" panose="020B0604020202020204" pitchFamily="34" charset="0"/>
              </a:rPr>
              <a:t>Problèmes arithmétiques à une seule étape</a:t>
            </a:r>
          </a:p>
          <a:p>
            <a:endParaRPr lang="fr-FR" sz="1400" u="sng" dirty="0">
              <a:solidFill>
                <a:srgbClr val="00B050"/>
              </a:solidFill>
              <a:latin typeface="Arial" panose="020B0604020202020204" pitchFamily="34" charset="0"/>
              <a:cs typeface="Arial" panose="020B0604020202020204" pitchFamily="34" charset="0"/>
            </a:endParaRPr>
          </a:p>
          <a:p>
            <a:pPr marL="285750" indent="-285750">
              <a:buFontTx/>
              <a:buChar char="-"/>
            </a:pPr>
            <a:endParaRPr lang="fr-FR" sz="1400" dirty="0">
              <a:solidFill>
                <a:srgbClr val="00B050"/>
              </a:solidFill>
              <a:latin typeface="Arial" panose="020B060402020202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2543760" y="714920"/>
            <a:ext cx="405527" cy="30198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823742D-DA17-4CEF-A8C9-72554E2F5954}"/>
              </a:ext>
            </a:extLst>
          </p:cNvPr>
          <p:cNvCxnSpPr>
            <a:cxnSpLocks/>
          </p:cNvCxnSpPr>
          <p:nvPr/>
        </p:nvCxnSpPr>
        <p:spPr>
          <a:xfrm>
            <a:off x="8252862" y="729515"/>
            <a:ext cx="872776" cy="2242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flipH="1">
            <a:off x="5496270" y="865911"/>
            <a:ext cx="1" cy="51357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7" name="Ellipse 16">
            <a:extLst>
              <a:ext uri="{FF2B5EF4-FFF2-40B4-BE49-F238E27FC236}">
                <a16:creationId xmlns:a16="http://schemas.microsoft.com/office/drawing/2014/main" id="{8EF551C3-0E74-41DB-8C50-CE8924A98C25}"/>
              </a:ext>
            </a:extLst>
          </p:cNvPr>
          <p:cNvSpPr/>
          <p:nvPr/>
        </p:nvSpPr>
        <p:spPr>
          <a:xfrm>
            <a:off x="2114051" y="94945"/>
            <a:ext cx="7275039" cy="72121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a:extLst>
              <a:ext uri="{FF2B5EF4-FFF2-40B4-BE49-F238E27FC236}">
                <a16:creationId xmlns:a16="http://schemas.microsoft.com/office/drawing/2014/main" id="{D867E36F-19FE-42F9-955F-B8C94BF31B57}"/>
              </a:ext>
            </a:extLst>
          </p:cNvPr>
          <p:cNvSpPr txBox="1">
            <a:spLocks/>
          </p:cNvSpPr>
          <p:nvPr/>
        </p:nvSpPr>
        <p:spPr>
          <a:xfrm>
            <a:off x="189049" y="1037472"/>
            <a:ext cx="3361650" cy="4381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chemeClr val="accent6">
                    <a:lumMod val="50000"/>
                  </a:schemeClr>
                </a:solidFill>
                <a:latin typeface="Arial" panose="020B0604020202020204" pitchFamily="34" charset="0"/>
                <a:cs typeface="Arial" panose="020B0604020202020204" pitchFamily="34" charset="0"/>
              </a:rPr>
              <a:t>Principes </a:t>
            </a:r>
            <a:endParaRPr lang="fr-FR" sz="1400" dirty="0">
              <a:solidFill>
                <a:schemeClr val="accent6">
                  <a:lumMod val="50000"/>
                </a:schemeClr>
              </a:solidFill>
            </a:endParaRPr>
          </a:p>
          <a:p>
            <a:pPr marL="285750" indent="-285750">
              <a:buFontTx/>
              <a:buChar char="-"/>
            </a:pPr>
            <a:endParaRPr lang="fr-FR" sz="1400" dirty="0">
              <a:solidFill>
                <a:srgbClr val="00B050"/>
              </a:solidFill>
            </a:endParaRPr>
          </a:p>
        </p:txBody>
      </p:sp>
      <p:sp>
        <p:nvSpPr>
          <p:cNvPr id="20" name="Titre 1">
            <a:extLst>
              <a:ext uri="{FF2B5EF4-FFF2-40B4-BE49-F238E27FC236}">
                <a16:creationId xmlns:a16="http://schemas.microsoft.com/office/drawing/2014/main" id="{BDD2F443-6208-4C3C-A487-81CB1D92E213}"/>
              </a:ext>
            </a:extLst>
          </p:cNvPr>
          <p:cNvSpPr txBox="1">
            <a:spLocks/>
          </p:cNvSpPr>
          <p:nvPr/>
        </p:nvSpPr>
        <p:spPr>
          <a:xfrm>
            <a:off x="94782" y="3123186"/>
            <a:ext cx="3956765" cy="1973676"/>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400" b="1" u="sng" dirty="0">
                <a:solidFill>
                  <a:srgbClr val="00B050"/>
                </a:solidFill>
                <a:latin typeface="Arial" panose="020B0604020202020204" pitchFamily="34" charset="0"/>
                <a:cs typeface="Arial" panose="020B0604020202020204" pitchFamily="34" charset="0"/>
              </a:rPr>
              <a:t>Evolution du type de matériel et de sa mise à disposition</a:t>
            </a:r>
            <a:r>
              <a:rPr lang="fr-FR" sz="1400" b="1" dirty="0">
                <a:solidFill>
                  <a:srgbClr val="00B050"/>
                </a:solidFill>
                <a:latin typeface="Arial" panose="020B0604020202020204" pitchFamily="34" charset="0"/>
                <a:cs typeface="Arial" panose="020B0604020202020204" pitchFamily="34" charset="0"/>
              </a:rPr>
              <a:t> </a:t>
            </a:r>
          </a:p>
          <a:p>
            <a:pPr marL="171450" indent="-171450">
              <a:spcAft>
                <a:spcPts val="600"/>
              </a:spcAft>
              <a:buFont typeface="Arial" panose="020B0604020202020204" pitchFamily="34" charset="0"/>
              <a:buChar char="•"/>
            </a:pPr>
            <a:r>
              <a:rPr lang="fr-FR" sz="1200" i="1" dirty="0">
                <a:solidFill>
                  <a:srgbClr val="00B050"/>
                </a:solidFill>
                <a:latin typeface="Arial" panose="020B0604020202020204" pitchFamily="34" charset="0"/>
                <a:cs typeface="Arial" panose="020B0604020202020204" pitchFamily="34" charset="0"/>
              </a:rPr>
              <a:t>En PS, l’enseignant utilise le matériel et met en scène. Puis les élèves font eux-mêmes.</a:t>
            </a:r>
          </a:p>
          <a:p>
            <a:pPr marL="171450" indent="-171450">
              <a:spcAft>
                <a:spcPts val="600"/>
              </a:spcAft>
              <a:buFont typeface="Arial" panose="020B0604020202020204" pitchFamily="34" charset="0"/>
              <a:buChar char="•"/>
            </a:pPr>
            <a:r>
              <a:rPr lang="fr-FR" sz="1200" i="1" dirty="0">
                <a:solidFill>
                  <a:srgbClr val="00B050"/>
                </a:solidFill>
                <a:latin typeface="Arial" panose="020B0604020202020204" pitchFamily="34" charset="0"/>
                <a:cs typeface="Arial" panose="020B0604020202020204" pitchFamily="34" charset="0"/>
              </a:rPr>
              <a:t>Objets figuratifs </a:t>
            </a:r>
            <a:r>
              <a:rPr lang="fr-FR" sz="1200" i="1" dirty="0">
                <a:solidFill>
                  <a:srgbClr val="00B050"/>
                </a:solidFill>
                <a:latin typeface="Arial" panose="020B0604020202020204" pitchFamily="34" charset="0"/>
                <a:cs typeface="Arial" panose="020B0604020202020204" pitchFamily="34" charset="0"/>
                <a:sym typeface="Wingdings" panose="05000000000000000000" pitchFamily="2" charset="2"/>
              </a:rPr>
              <a:t> objets symboliques</a:t>
            </a:r>
          </a:p>
          <a:p>
            <a:pPr marL="171450" indent="-171450">
              <a:spcAft>
                <a:spcPts val="600"/>
              </a:spcAft>
              <a:buFont typeface="Arial" panose="020B0604020202020204" pitchFamily="34" charset="0"/>
              <a:buChar char="•"/>
            </a:pPr>
            <a:r>
              <a:rPr lang="fr-FR" sz="1200" i="1" dirty="0">
                <a:solidFill>
                  <a:srgbClr val="00B050"/>
                </a:solidFill>
                <a:latin typeface="Arial" panose="020B0604020202020204" pitchFamily="34" charset="0"/>
                <a:cs typeface="Arial" panose="020B0604020202020204" pitchFamily="34" charset="0"/>
                <a:sym typeface="Wingdings" panose="05000000000000000000" pitchFamily="2" charset="2"/>
              </a:rPr>
              <a:t>Manipulation / dénombrement  représentations / processus mentaux : comptage, sur/décomptage, (dé)composition des nombres</a:t>
            </a:r>
            <a:endParaRPr lang="fr-FR" sz="1200" i="1" dirty="0">
              <a:solidFill>
                <a:srgbClr val="00B050"/>
              </a:solidFill>
              <a:latin typeface="Arial" panose="020B0604020202020204" pitchFamily="34" charset="0"/>
              <a:cs typeface="Arial" panose="020B0604020202020204" pitchFamily="34" charset="0"/>
            </a:endParaRPr>
          </a:p>
        </p:txBody>
      </p:sp>
      <p:sp>
        <p:nvSpPr>
          <p:cNvPr id="21" name="Titre 1">
            <a:extLst>
              <a:ext uri="{FF2B5EF4-FFF2-40B4-BE49-F238E27FC236}">
                <a16:creationId xmlns:a16="http://schemas.microsoft.com/office/drawing/2014/main" id="{458EB769-2560-4B3C-B409-EBC4064763CA}"/>
              </a:ext>
            </a:extLst>
          </p:cNvPr>
          <p:cNvSpPr txBox="1">
            <a:spLocks/>
          </p:cNvSpPr>
          <p:nvPr/>
        </p:nvSpPr>
        <p:spPr>
          <a:xfrm>
            <a:off x="75072" y="5120508"/>
            <a:ext cx="3996183" cy="1465729"/>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400" b="1" u="sng" dirty="0">
                <a:solidFill>
                  <a:srgbClr val="00B050"/>
                </a:solidFill>
                <a:latin typeface="Arial" panose="020B0604020202020204" pitchFamily="34" charset="0"/>
                <a:cs typeface="Arial" panose="020B0604020202020204" pitchFamily="34" charset="0"/>
              </a:rPr>
              <a:t>Eléments d’organisation de l’enseignement</a:t>
            </a:r>
          </a:p>
          <a:p>
            <a:pPr marL="285750" indent="-285750">
              <a:spcAft>
                <a:spcPts val="600"/>
              </a:spcAft>
              <a:buFont typeface="Arial" panose="020B0604020202020204" pitchFamily="34" charset="0"/>
              <a:buChar char="•"/>
            </a:pPr>
            <a:r>
              <a:rPr lang="fr-FR" sz="1400" b="1" dirty="0">
                <a:solidFill>
                  <a:srgbClr val="00B050"/>
                </a:solidFill>
                <a:latin typeface="Arial" panose="020B0604020202020204" pitchFamily="34" charset="0"/>
                <a:cs typeface="Arial" panose="020B0604020202020204" pitchFamily="34" charset="0"/>
              </a:rPr>
              <a:t>Avant 4 ans</a:t>
            </a:r>
            <a:r>
              <a:rPr lang="fr-FR" sz="1400" dirty="0">
                <a:solidFill>
                  <a:srgbClr val="00B050"/>
                </a:solidFill>
                <a:latin typeface="Arial" panose="020B0604020202020204" pitchFamily="34" charset="0"/>
                <a:cs typeface="Arial" panose="020B0604020202020204" pitchFamily="34" charset="0"/>
              </a:rPr>
              <a:t>: </a:t>
            </a:r>
            <a:r>
              <a:rPr lang="fr-FR" sz="1200" i="1" dirty="0">
                <a:solidFill>
                  <a:srgbClr val="00B050"/>
                </a:solidFill>
                <a:latin typeface="Arial" panose="020B0604020202020204" pitchFamily="34" charset="0"/>
                <a:cs typeface="Arial" panose="020B0604020202020204" pitchFamily="34" charset="0"/>
              </a:rPr>
              <a:t>Résolution de problèmes sur des temps courts et à chaque moment où la situation s’y prête (motricité, ateliers,…)</a:t>
            </a:r>
          </a:p>
          <a:p>
            <a:pPr marL="285750" indent="-285750">
              <a:spcAft>
                <a:spcPts val="600"/>
              </a:spcAft>
              <a:buFont typeface="Arial" panose="020B0604020202020204" pitchFamily="34" charset="0"/>
              <a:buChar char="•"/>
            </a:pPr>
            <a:r>
              <a:rPr lang="fr-FR" sz="1400" b="1" dirty="0">
                <a:solidFill>
                  <a:srgbClr val="00B050"/>
                </a:solidFill>
                <a:latin typeface="Arial" panose="020B0604020202020204" pitchFamily="34" charset="0"/>
                <a:cs typeface="Arial" panose="020B0604020202020204" pitchFamily="34" charset="0"/>
              </a:rPr>
              <a:t>A partir de 4 ans: </a:t>
            </a:r>
            <a:r>
              <a:rPr lang="fr-FR" sz="1200" i="1" dirty="0">
                <a:solidFill>
                  <a:srgbClr val="00B050"/>
                </a:solidFill>
                <a:latin typeface="Arial" panose="020B0604020202020204" pitchFamily="34" charset="0"/>
                <a:cs typeface="Arial" panose="020B0604020202020204" pitchFamily="34" charset="0"/>
              </a:rPr>
              <a:t>Séances fréquentes et régulières</a:t>
            </a:r>
          </a:p>
        </p:txBody>
      </p:sp>
      <p:pic>
        <p:nvPicPr>
          <p:cNvPr id="4" name="Image 3"/>
          <p:cNvPicPr>
            <a:picLocks noChangeAspect="1"/>
          </p:cNvPicPr>
          <p:nvPr/>
        </p:nvPicPr>
        <p:blipFill>
          <a:blip r:embed="rId3"/>
          <a:stretch>
            <a:fillRect/>
          </a:stretch>
        </p:blipFill>
        <p:spPr>
          <a:xfrm>
            <a:off x="7042831" y="1293615"/>
            <a:ext cx="4692518" cy="5206077"/>
          </a:xfrm>
          <a:prstGeom prst="rect">
            <a:avLst/>
          </a:prstGeom>
        </p:spPr>
      </p:pic>
      <p:sp>
        <p:nvSpPr>
          <p:cNvPr id="5" name="Rectangle 4"/>
          <p:cNvSpPr/>
          <p:nvPr/>
        </p:nvSpPr>
        <p:spPr>
          <a:xfrm>
            <a:off x="4090965" y="1449998"/>
            <a:ext cx="2912448" cy="2446655"/>
          </a:xfrm>
          <a:prstGeom prst="rect">
            <a:avLst/>
          </a:prstGeom>
          <a:solidFill>
            <a:schemeClr val="accent6">
              <a:lumMod val="40000"/>
              <a:lumOff val="60000"/>
            </a:schemeClr>
          </a:solidFill>
          <a:ln>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600"/>
              </a:spcAft>
            </a:pPr>
            <a:r>
              <a:rPr lang="fr-FR" b="1" u="sng" dirty="0">
                <a:solidFill>
                  <a:schemeClr val="accent6">
                    <a:lumMod val="50000"/>
                  </a:schemeClr>
                </a:solidFill>
                <a:latin typeface="Arial" panose="020B0604020202020204" pitchFamily="34" charset="0"/>
                <a:cs typeface="Arial" panose="020B0604020202020204" pitchFamily="34" charset="0"/>
              </a:rPr>
              <a:t>Points de vigilance</a:t>
            </a:r>
          </a:p>
          <a:p>
            <a:pPr marL="285750" indent="-285750">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Proposer des problèmes discordants avec l’opération à effectuer</a:t>
            </a:r>
          </a:p>
          <a:p>
            <a:pPr lvl="1"/>
            <a:r>
              <a:rPr lang="fr-FR" sz="1400" i="1" dirty="0">
                <a:solidFill>
                  <a:schemeClr val="tx1"/>
                </a:solidFill>
                <a:latin typeface="Arial" panose="020B0604020202020204" pitchFamily="34" charset="0"/>
                <a:cs typeface="Arial" panose="020B0604020202020204" pitchFamily="34" charset="0"/>
              </a:rPr>
              <a:t>Ex: « de plus » alors que l’opération est une soustraction</a:t>
            </a:r>
          </a:p>
          <a:p>
            <a:pPr marL="285750" indent="-285750">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Faire vérifier la solution  (manipulation)</a:t>
            </a:r>
            <a:endParaRPr lang="fr-FR" sz="1400" dirty="0">
              <a:solidFill>
                <a:schemeClr val="tx1"/>
              </a:solidFill>
            </a:endParaRPr>
          </a:p>
        </p:txBody>
      </p:sp>
      <p:sp>
        <p:nvSpPr>
          <p:cNvPr id="19" name="Triangle rectangle 18">
            <a:extLst>
              <a:ext uri="{FF2B5EF4-FFF2-40B4-BE49-F238E27FC236}">
                <a16:creationId xmlns:a16="http://schemas.microsoft.com/office/drawing/2014/main" id="{3F77DCFD-DB49-4453-825E-656FC4997814}"/>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63BEE146-FB73-4506-AD29-98E3273F8124}"/>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33553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p:bldP spid="18" grpId="0"/>
      <p:bldP spid="20" grpId="0" animBg="1"/>
      <p:bldP spid="21"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3742817" y="363911"/>
            <a:ext cx="4269470" cy="3902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accent4">
                    <a:lumMod val="75000"/>
                  </a:schemeClr>
                </a:solidFill>
                <a:latin typeface="Arial" panose="020B0604020202020204" pitchFamily="34" charset="0"/>
                <a:cs typeface="Arial" panose="020B0604020202020204" pitchFamily="34" charset="0"/>
              </a:rPr>
              <a:t>Explorer les solides et les formes</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165847" y="859462"/>
            <a:ext cx="11860306" cy="193393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400" b="1" u="sng" dirty="0">
                <a:solidFill>
                  <a:schemeClr val="accent4">
                    <a:lumMod val="50000"/>
                  </a:schemeClr>
                </a:solidFill>
                <a:latin typeface="Arial" panose="020B0604020202020204" pitchFamily="34" charset="0"/>
                <a:cs typeface="Arial" panose="020B0604020202020204" pitchFamily="34" charset="0"/>
              </a:rPr>
              <a:t>Principes et objectifs</a:t>
            </a:r>
          </a:p>
          <a:p>
            <a:pPr>
              <a:spcAft>
                <a:spcPts val="600"/>
              </a:spcAft>
            </a:pPr>
            <a:r>
              <a:rPr lang="fr-FR" sz="1400" b="1" dirty="0">
                <a:solidFill>
                  <a:schemeClr val="accent4">
                    <a:lumMod val="50000"/>
                  </a:schemeClr>
                </a:solidFill>
                <a:latin typeface="Arial" panose="020B0604020202020204" pitchFamily="34" charset="0"/>
                <a:cs typeface="Arial" panose="020B0604020202020204" pitchFamily="34" charset="0"/>
              </a:rPr>
              <a:t>L’exploration d’objets (à trois dimensions) et de formes planes (à deux dimensions) par la manipulation et la verbalisation pour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s’abstraire progressivement de propriétés qualitatives </a:t>
            </a:r>
            <a:r>
              <a:rPr lang="fr-FR" sz="1200" dirty="0">
                <a:solidFill>
                  <a:schemeClr val="accent4">
                    <a:lumMod val="50000"/>
                  </a:schemeClr>
                </a:solidFill>
                <a:latin typeface="Arial" panose="020B0604020202020204" pitchFamily="34" charset="0"/>
                <a:cs typeface="Arial" panose="020B0604020202020204" pitchFamily="34" charset="0"/>
              </a:rPr>
              <a:t>(couleur, texture, fonction,...) pour ne retenir que celles de la géométrie : identifier les caractéristiques géométriques de solides à trois dimensions (cube, pavé, pyramide, cylindre, cône, boule) et celles de formes géométriques planes (carré, triangle, rectangle, disque) ;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développer le sens de l’espace et de l’orient</a:t>
            </a:r>
            <a:r>
              <a:rPr lang="fr-FR" sz="1200" dirty="0">
                <a:solidFill>
                  <a:schemeClr val="accent4">
                    <a:lumMod val="50000"/>
                  </a:schemeClr>
                </a:solidFill>
                <a:latin typeface="Arial" panose="020B0604020202020204" pitchFamily="34" charset="0"/>
                <a:cs typeface="Arial" panose="020B0604020202020204" pitchFamily="34" charset="0"/>
              </a:rPr>
              <a:t>ation, notamment à travers des jeux de construction, d’encastrement et de puzzle ;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développer la logique </a:t>
            </a:r>
            <a:r>
              <a:rPr lang="fr-FR" sz="1200" dirty="0">
                <a:solidFill>
                  <a:schemeClr val="accent4">
                    <a:lumMod val="50000"/>
                  </a:schemeClr>
                </a:solidFill>
                <a:latin typeface="Arial" panose="020B0604020202020204" pitchFamily="34" charset="0"/>
                <a:cs typeface="Arial" panose="020B0604020202020204" pitchFamily="34" charset="0"/>
              </a:rPr>
              <a:t>à travers des situations de tri et de classement ;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enrichir le vocabula</a:t>
            </a:r>
            <a:r>
              <a:rPr lang="fr-FR" sz="1200" dirty="0">
                <a:solidFill>
                  <a:schemeClr val="accent4">
                    <a:lumMod val="50000"/>
                  </a:schemeClr>
                </a:solidFill>
                <a:latin typeface="Arial" panose="020B0604020202020204" pitchFamily="34" charset="0"/>
                <a:cs typeface="Arial" panose="020B0604020202020204" pitchFamily="34" charset="0"/>
              </a:rPr>
              <a:t>ire. </a:t>
            </a:r>
          </a:p>
          <a:p>
            <a:pPr algn="ctr"/>
            <a:endParaRPr lang="fr-FR" sz="1600" dirty="0">
              <a:solidFill>
                <a:srgbClr val="FF3399"/>
              </a:solidFill>
              <a:latin typeface="Arial" panose="020B0604020202020204" pitchFamily="34" charset="0"/>
              <a:cs typeface="Arial" panose="020B0604020202020204" pitchFamily="34" charset="0"/>
            </a:endParaRPr>
          </a:p>
          <a:p>
            <a:pPr algn="ctr"/>
            <a:endParaRPr lang="fr-FR" sz="1600" dirty="0">
              <a:solidFill>
                <a:schemeClr val="accent2">
                  <a:lumMod val="75000"/>
                </a:schemeClr>
              </a:solidFill>
              <a:latin typeface="Arial" panose="020B0604020202020204" pitchFamily="34" charset="0"/>
              <a:cs typeface="Arial" panose="020B0604020202020204" pitchFamily="34" charset="0"/>
            </a:endParaRPr>
          </a:p>
        </p:txBody>
      </p: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0" name="Espace réservé du numéro de diapositive 4">
            <a:extLst>
              <a:ext uri="{FF2B5EF4-FFF2-40B4-BE49-F238E27FC236}">
                <a16:creationId xmlns:a16="http://schemas.microsoft.com/office/drawing/2014/main" id="{3D329B62-1B84-4E28-88E1-45E6F1BBCCB2}"/>
              </a:ext>
            </a:extLst>
          </p:cNvPr>
          <p:cNvSpPr>
            <a:spLocks noGrp="1"/>
          </p:cNvSpPr>
          <p:nvPr/>
        </p:nvSpPr>
        <p:spPr>
          <a:xfrm>
            <a:off x="4902784" y="6488714"/>
            <a:ext cx="2057400" cy="3600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fr-FR" sz="750" b="1" dirty="0">
                <a:solidFill>
                  <a:srgbClr val="000000"/>
                </a:solidFill>
                <a:latin typeface="Arial"/>
              </a:rPr>
              <a:t>6</a:t>
            </a:r>
          </a:p>
        </p:txBody>
      </p:sp>
      <p:sp>
        <p:nvSpPr>
          <p:cNvPr id="15" name="Ellipse 14">
            <a:extLst>
              <a:ext uri="{FF2B5EF4-FFF2-40B4-BE49-F238E27FC236}">
                <a16:creationId xmlns:a16="http://schemas.microsoft.com/office/drawing/2014/main" id="{133F1F2D-60C3-4787-BDD0-DCBBC0440FFB}"/>
              </a:ext>
            </a:extLst>
          </p:cNvPr>
          <p:cNvSpPr/>
          <p:nvPr/>
        </p:nvSpPr>
        <p:spPr>
          <a:xfrm>
            <a:off x="2489407" y="194805"/>
            <a:ext cx="6331864" cy="705195"/>
          </a:xfrm>
          <a:prstGeom prst="ellipse">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 name="Rectangle à coins arrondis 1"/>
          <p:cNvSpPr/>
          <p:nvPr/>
        </p:nvSpPr>
        <p:spPr>
          <a:xfrm>
            <a:off x="313453" y="2793400"/>
            <a:ext cx="3452860" cy="369531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400" u="sng" dirty="0">
                <a:latin typeface="Arial" panose="020B0604020202020204" pitchFamily="34" charset="0"/>
                <a:cs typeface="Arial" panose="020B0604020202020204" pitchFamily="34" charset="0"/>
              </a:rPr>
              <a:t>Points de vigilance</a:t>
            </a:r>
          </a:p>
          <a:p>
            <a:r>
              <a:rPr lang="fr-FR" sz="1400" dirty="0">
                <a:latin typeface="Arial" panose="020B0604020202020204" pitchFamily="34" charset="0"/>
                <a:cs typeface="Arial" panose="020B0604020202020204" pitchFamily="34" charset="0"/>
              </a:rPr>
              <a:t>L’enseignant s’exprime à l’aide du lexique mathématique adapté .</a:t>
            </a:r>
          </a:p>
          <a:p>
            <a:r>
              <a:rPr lang="fr-FR" sz="1400" dirty="0">
                <a:latin typeface="Arial" panose="020B0604020202020204" pitchFamily="34" charset="0"/>
                <a:cs typeface="Arial" panose="020B0604020202020204" pitchFamily="34" charset="0"/>
              </a:rPr>
              <a:t>Les principaux objectifs visés pour l’élève sont </a:t>
            </a:r>
            <a:r>
              <a:rPr lang="fr-FR" sz="1400" b="1" dirty="0">
                <a:latin typeface="Arial" panose="020B0604020202020204" pitchFamily="34" charset="0"/>
                <a:cs typeface="Arial" panose="020B0604020202020204" pitchFamily="34" charset="0"/>
              </a:rPr>
              <a:t>la reconnaissance des objets géométriques et leur description</a:t>
            </a:r>
            <a:r>
              <a:rPr lang="fr-FR" sz="1400" dirty="0">
                <a:latin typeface="Arial" panose="020B0604020202020204" pitchFamily="34" charset="0"/>
                <a:cs typeface="Arial" panose="020B0604020202020204" pitchFamily="34" charset="0"/>
              </a:rPr>
              <a:t>. Nommer l’objet géométrique n’est pas la priorité.</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Varier les configurations et les orientations </a:t>
            </a:r>
            <a:r>
              <a:rPr lang="fr-FR" sz="1400" dirty="0">
                <a:latin typeface="Arial" panose="020B0604020202020204" pitchFamily="34" charset="0"/>
                <a:cs typeface="Arial" panose="020B0604020202020204" pitchFamily="34" charset="0"/>
              </a:rPr>
              <a:t>(ne pas présenter uniquement des triangles équilatéraux ou ayant un côté horizontal / des carrés à côtés horizontaux ou verticaux). </a:t>
            </a:r>
          </a:p>
          <a:p>
            <a:r>
              <a:rPr lang="fr-FR" sz="1200" dirty="0">
                <a:latin typeface="Arial" panose="020B0604020202020204" pitchFamily="34" charset="0"/>
                <a:cs typeface="Arial" panose="020B0604020202020204" pitchFamily="34" charset="0"/>
              </a:rPr>
              <a:t> </a:t>
            </a:r>
          </a:p>
        </p:txBody>
      </p:sp>
      <p:graphicFrame>
        <p:nvGraphicFramePr>
          <p:cNvPr id="11" name="Tableau 10"/>
          <p:cNvGraphicFramePr>
            <a:graphicFrameLocks noGrp="1"/>
          </p:cNvGraphicFramePr>
          <p:nvPr/>
        </p:nvGraphicFramePr>
        <p:xfrm>
          <a:off x="3998422" y="2492954"/>
          <a:ext cx="8027731" cy="4121206"/>
        </p:xfrm>
        <a:graphic>
          <a:graphicData uri="http://schemas.openxmlformats.org/drawingml/2006/table">
            <a:tbl>
              <a:tblPr firstRow="1" bandRow="1">
                <a:tableStyleId>{ED083AE6-46FA-4A59-8FB0-9F97EB10719F}</a:tableStyleId>
              </a:tblPr>
              <a:tblGrid>
                <a:gridCol w="2418032">
                  <a:extLst>
                    <a:ext uri="{9D8B030D-6E8A-4147-A177-3AD203B41FA5}">
                      <a16:colId xmlns:a16="http://schemas.microsoft.com/office/drawing/2014/main" val="3969158919"/>
                    </a:ext>
                  </a:extLst>
                </a:gridCol>
                <a:gridCol w="2582365">
                  <a:extLst>
                    <a:ext uri="{9D8B030D-6E8A-4147-A177-3AD203B41FA5}">
                      <a16:colId xmlns:a16="http://schemas.microsoft.com/office/drawing/2014/main" val="1041114111"/>
                    </a:ext>
                  </a:extLst>
                </a:gridCol>
                <a:gridCol w="3027334">
                  <a:extLst>
                    <a:ext uri="{9D8B030D-6E8A-4147-A177-3AD203B41FA5}">
                      <a16:colId xmlns:a16="http://schemas.microsoft.com/office/drawing/2014/main" val="1361972053"/>
                    </a:ext>
                  </a:extLst>
                </a:gridCol>
              </a:tblGrid>
              <a:tr h="249651">
                <a:tc>
                  <a:txBody>
                    <a:bodyPr/>
                    <a:lstStyle/>
                    <a:p>
                      <a:pPr algn="ctr"/>
                      <a:r>
                        <a:rPr lang="fr-FR" sz="1200" dirty="0">
                          <a:latin typeface="Arial" panose="020B0604020202020204" pitchFamily="34" charset="0"/>
                          <a:cs typeface="Arial" panose="020B0604020202020204" pitchFamily="34" charset="0"/>
                        </a:rPr>
                        <a:t>Avant 4 ans</a:t>
                      </a:r>
                    </a:p>
                  </a:txBody>
                  <a:tcPr/>
                </a:tc>
                <a:tc>
                  <a:txBody>
                    <a:bodyPr/>
                    <a:lstStyle/>
                    <a:p>
                      <a:pPr algn="ctr"/>
                      <a:r>
                        <a:rPr lang="fr-FR" sz="1200" dirty="0">
                          <a:latin typeface="Arial" panose="020B0604020202020204" pitchFamily="34" charset="0"/>
                          <a:cs typeface="Arial" panose="020B0604020202020204" pitchFamily="34" charset="0"/>
                        </a:rPr>
                        <a:t>A partir de 4 ans</a:t>
                      </a:r>
                    </a:p>
                  </a:txBody>
                  <a:tcPr/>
                </a:tc>
                <a:tc>
                  <a:txBody>
                    <a:bodyPr/>
                    <a:lstStyle/>
                    <a:p>
                      <a:pPr algn="ctr"/>
                      <a:r>
                        <a:rPr lang="fr-FR" sz="1200" dirty="0">
                          <a:latin typeface="Arial" panose="020B0604020202020204" pitchFamily="34" charset="0"/>
                          <a:cs typeface="Arial" panose="020B0604020202020204" pitchFamily="34" charset="0"/>
                        </a:rPr>
                        <a:t>A partir de 5 ans</a:t>
                      </a:r>
                    </a:p>
                  </a:txBody>
                  <a:tcPr/>
                </a:tc>
                <a:extLst>
                  <a:ext uri="{0D108BD9-81ED-4DB2-BD59-A6C34878D82A}">
                    <a16:rowId xmlns:a16="http://schemas.microsoft.com/office/drawing/2014/main" val="2541007488"/>
                  </a:ext>
                </a:extLst>
              </a:tr>
              <a:tr h="895954">
                <a:tc>
                  <a:txBody>
                    <a:bodyPr/>
                    <a:lstStyle/>
                    <a:p>
                      <a:r>
                        <a:rPr lang="fr-FR" sz="1200" b="1" dirty="0">
                          <a:latin typeface="Arial" panose="020B0604020202020204" pitchFamily="34" charset="0"/>
                          <a:cs typeface="Arial" panose="020B0604020202020204" pitchFamily="34" charset="0"/>
                        </a:rPr>
                        <a:t>Reconnaitre,</a:t>
                      </a:r>
                      <a:r>
                        <a:rPr lang="fr-FR" sz="1200" b="1" baseline="0" dirty="0">
                          <a:latin typeface="Arial" panose="020B0604020202020204" pitchFamily="34" charset="0"/>
                          <a:cs typeface="Arial" panose="020B0604020202020204" pitchFamily="34" charset="0"/>
                        </a:rPr>
                        <a:t> trier, classer </a:t>
                      </a:r>
                      <a:r>
                        <a:rPr lang="fr-FR" sz="1200" baseline="0" dirty="0">
                          <a:latin typeface="Arial" panose="020B0604020202020204" pitchFamily="34" charset="0"/>
                          <a:cs typeface="Arial" panose="020B0604020202020204" pitchFamily="34" charset="0"/>
                        </a:rPr>
                        <a:t>des objets selon leur formes</a:t>
                      </a:r>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Reconnaitre,</a:t>
                      </a:r>
                      <a:r>
                        <a:rPr lang="fr-FR" sz="1200" b="1" baseline="0" dirty="0">
                          <a:latin typeface="Arial" panose="020B0604020202020204" pitchFamily="34" charset="0"/>
                          <a:cs typeface="Arial" panose="020B0604020202020204" pitchFamily="34" charset="0"/>
                        </a:rPr>
                        <a:t> trier, classer </a:t>
                      </a:r>
                      <a:r>
                        <a:rPr lang="fr-FR" sz="1200" baseline="0" dirty="0">
                          <a:latin typeface="Arial" panose="020B0604020202020204" pitchFamily="34" charset="0"/>
                          <a:cs typeface="Arial" panose="020B0604020202020204" pitchFamily="34" charset="0"/>
                        </a:rPr>
                        <a:t>des solides (cube, boule, cylindre, pyramide à base carrée) et des formes géométriques planes</a:t>
                      </a:r>
                    </a:p>
                    <a:p>
                      <a:r>
                        <a:rPr lang="fr-FR" sz="1200" dirty="0">
                          <a:latin typeface="Arial" panose="020B0604020202020204" pitchFamily="34" charset="0"/>
                          <a:cs typeface="Arial" panose="020B0604020202020204" pitchFamily="34" charset="0"/>
                        </a:rPr>
                        <a:t>(Triangle, carré,</a:t>
                      </a:r>
                      <a:r>
                        <a:rPr lang="fr-FR" sz="1200" baseline="0" dirty="0">
                          <a:latin typeface="Arial" panose="020B0604020202020204" pitchFamily="34" charset="0"/>
                          <a:cs typeface="Arial" panose="020B0604020202020204" pitchFamily="34" charset="0"/>
                        </a:rPr>
                        <a:t> disque)</a:t>
                      </a:r>
                      <a:endParaRPr lang="fr-FR"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Arial" panose="020B0604020202020204" pitchFamily="34" charset="0"/>
                          <a:cs typeface="Arial" panose="020B0604020202020204" pitchFamily="34" charset="0"/>
                        </a:rPr>
                        <a:t>Reconnaitre,</a:t>
                      </a:r>
                      <a:r>
                        <a:rPr lang="fr-FR" sz="1200" b="1" baseline="0" dirty="0">
                          <a:latin typeface="Arial" panose="020B0604020202020204" pitchFamily="34" charset="0"/>
                          <a:cs typeface="Arial" panose="020B0604020202020204" pitchFamily="34" charset="0"/>
                        </a:rPr>
                        <a:t> trier, classer </a:t>
                      </a:r>
                      <a:r>
                        <a:rPr lang="fr-FR" sz="1200" baseline="0" dirty="0">
                          <a:latin typeface="Arial" panose="020B0604020202020204" pitchFamily="34" charset="0"/>
                          <a:cs typeface="Arial" panose="020B0604020202020204" pitchFamily="34" charset="0"/>
                        </a:rPr>
                        <a:t>des formes géométriques planes selon autres critères que couleur, taille, orientation</a:t>
                      </a:r>
                      <a:endParaRPr lang="fr-F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1041352"/>
                  </a:ext>
                </a:extLst>
              </a:tr>
              <a:tr h="416085">
                <a:tc>
                  <a:txBody>
                    <a:bodyPr/>
                    <a:lstStyle/>
                    <a:p>
                      <a:r>
                        <a:rPr lang="fr-FR" sz="1200" b="1" dirty="0">
                          <a:latin typeface="Arial" panose="020B0604020202020204" pitchFamily="34" charset="0"/>
                          <a:cs typeface="Arial" panose="020B0604020202020204" pitchFamily="34" charset="0"/>
                        </a:rPr>
                        <a:t>Percevoir l’invariance de la forme d’un objet </a:t>
                      </a:r>
                      <a:r>
                        <a:rPr lang="fr-FR" sz="1200" dirty="0">
                          <a:latin typeface="Arial" panose="020B0604020202020204" pitchFamily="34" charset="0"/>
                          <a:cs typeface="Arial" panose="020B0604020202020204" pitchFamily="34" charset="0"/>
                        </a:rPr>
                        <a:t>par rapport aux déplacements</a:t>
                      </a: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5585923"/>
                  </a:ext>
                </a:extLst>
              </a:tr>
              <a:tr h="707446">
                <a:tc>
                  <a:txBody>
                    <a:bodyPr/>
                    <a:lstStyle/>
                    <a:p>
                      <a:r>
                        <a:rPr lang="fr-FR" sz="1200" b="1" dirty="0">
                          <a:latin typeface="Arial" panose="020B0604020202020204" pitchFamily="34" charset="0"/>
                          <a:cs typeface="Arial" panose="020B0604020202020204" pitchFamily="34" charset="0"/>
                        </a:rPr>
                        <a:t>Reproduire des assemblages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de solides et de formes </a:t>
                      </a:r>
                      <a:r>
                        <a:rPr lang="fr-FR" sz="1000" baseline="0" dirty="0">
                          <a:latin typeface="Arial" panose="020B0604020202020204" pitchFamily="34" charset="0"/>
                          <a:cs typeface="Arial" panose="020B0604020202020204" pitchFamily="34" charset="0"/>
                        </a:rPr>
                        <a:t>(max 4 éléments)</a:t>
                      </a:r>
                      <a:endParaRPr lang="fr-FR"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Arial" panose="020B0604020202020204" pitchFamily="34" charset="0"/>
                          <a:cs typeface="Arial" panose="020B0604020202020204" pitchFamily="34" charset="0"/>
                        </a:rPr>
                        <a:t>Reproduire des assemblages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de solides et de formes </a:t>
                      </a:r>
                      <a:r>
                        <a:rPr lang="fr-FR" sz="1000" baseline="0" dirty="0">
                          <a:latin typeface="Arial" panose="020B0604020202020204" pitchFamily="34" charset="0"/>
                          <a:cs typeface="Arial" panose="020B0604020202020204" pitchFamily="34" charset="0"/>
                        </a:rPr>
                        <a:t>(max 5 éléments)</a:t>
                      </a:r>
                      <a:endParaRPr lang="fr-FR" sz="10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Reproduire des assemblages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de solides </a:t>
                      </a:r>
                      <a:r>
                        <a:rPr lang="fr-FR" sz="1000" baseline="0" dirty="0">
                          <a:latin typeface="Arial" panose="020B0604020202020204" pitchFamily="34" charset="0"/>
                          <a:cs typeface="Arial" panose="020B0604020202020204" pitchFamily="34" charset="0"/>
                        </a:rPr>
                        <a:t>(max 5 éléments) </a:t>
                      </a:r>
                      <a:r>
                        <a:rPr lang="fr-FR" sz="1200" baseline="0" dirty="0">
                          <a:latin typeface="Arial" panose="020B0604020202020204" pitchFamily="34" charset="0"/>
                          <a:cs typeface="Arial" panose="020B0604020202020204" pitchFamily="34" charset="0"/>
                        </a:rPr>
                        <a:t>et de formes </a:t>
                      </a:r>
                      <a:r>
                        <a:rPr lang="fr-FR" sz="1000" baseline="0" dirty="0">
                          <a:latin typeface="Arial" panose="020B0604020202020204" pitchFamily="34" charset="0"/>
                          <a:cs typeface="Arial" panose="020B0604020202020204" pitchFamily="34" charset="0"/>
                        </a:rPr>
                        <a:t>(max 8 éléments)</a:t>
                      </a:r>
                      <a:endParaRPr lang="fr-FR"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7647904"/>
                  </a:ext>
                </a:extLst>
              </a:tr>
              <a:tr h="532730">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Décrire quelques solides simples </a:t>
                      </a:r>
                      <a:r>
                        <a:rPr lang="fr-FR" sz="120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Cube, pavé, boule, cylindre, cône, pyramides à base carrée</a:t>
                      </a:r>
                      <a:r>
                        <a:rPr lang="fr-FR" sz="1000" baseline="0" dirty="0">
                          <a:latin typeface="Arial" panose="020B0604020202020204" pitchFamily="34" charset="0"/>
                          <a:cs typeface="Arial" panose="020B0604020202020204" pitchFamily="34" charset="0"/>
                        </a:rPr>
                        <a:t> ou triangulaire</a:t>
                      </a:r>
                      <a:r>
                        <a:rPr lang="fr-FR" sz="1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756738042"/>
                  </a:ext>
                </a:extLst>
              </a:tr>
              <a:tr h="416085">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Décrire quelques figures géométriques simples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Carré, rectangle, triangle,</a:t>
                      </a:r>
                      <a:r>
                        <a:rPr lang="fr-FR" sz="1000" baseline="0" dirty="0">
                          <a:latin typeface="Arial" panose="020B0604020202020204" pitchFamily="34" charset="0"/>
                          <a:cs typeface="Arial" panose="020B0604020202020204" pitchFamily="34" charset="0"/>
                        </a:rPr>
                        <a:t> disque</a:t>
                      </a:r>
                      <a:endParaRPr lang="fr-FR"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4212673"/>
                  </a:ext>
                </a:extLst>
              </a:tr>
              <a:tr h="411654">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S’approprier la règle </a:t>
                      </a:r>
                      <a:r>
                        <a:rPr lang="fr-FR" sz="1200" dirty="0">
                          <a:latin typeface="Arial" panose="020B0604020202020204" pitchFamily="34" charset="0"/>
                          <a:cs typeface="Arial" panose="020B0604020202020204" pitchFamily="34" charset="0"/>
                        </a:rPr>
                        <a:t>comme outil de tracé</a:t>
                      </a:r>
                    </a:p>
                  </a:txBody>
                  <a:tcPr/>
                </a:tc>
                <a:extLst>
                  <a:ext uri="{0D108BD9-81ED-4DB2-BD59-A6C34878D82A}">
                    <a16:rowId xmlns:a16="http://schemas.microsoft.com/office/drawing/2014/main" val="70289872"/>
                  </a:ext>
                </a:extLst>
              </a:tr>
            </a:tbl>
          </a:graphicData>
        </a:graphic>
      </p:graphicFrame>
      <p:sp>
        <p:nvSpPr>
          <p:cNvPr id="12" name="Triangle rectangle 11">
            <a:extLst>
              <a:ext uri="{FF2B5EF4-FFF2-40B4-BE49-F238E27FC236}">
                <a16:creationId xmlns:a16="http://schemas.microsoft.com/office/drawing/2014/main" id="{A44BFB5A-8463-4238-AE86-E0D84D308440}"/>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E1C7172-5B1B-4229-A27F-AAB938521F79}"/>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113631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3867456" y="285777"/>
            <a:ext cx="3825717" cy="42345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accent2"/>
                </a:solidFill>
                <a:latin typeface="Arial" panose="020B0604020202020204" pitchFamily="34" charset="0"/>
                <a:cs typeface="Arial" panose="020B0604020202020204" pitchFamily="34" charset="0"/>
              </a:rPr>
              <a:t>Explorer</a:t>
            </a:r>
            <a:r>
              <a:rPr lang="fr-FR" sz="2400" b="1" dirty="0">
                <a:solidFill>
                  <a:schemeClr val="accent2"/>
                </a:solidFill>
                <a:latin typeface="Arial" panose="020B0604020202020204" pitchFamily="34" charset="0"/>
                <a:cs typeface="Arial" panose="020B0604020202020204" pitchFamily="34" charset="0"/>
              </a:rPr>
              <a:t> des grandeurs</a:t>
            </a:r>
          </a:p>
        </p:txBody>
      </p: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5" name="Ellipse 14">
            <a:extLst>
              <a:ext uri="{FF2B5EF4-FFF2-40B4-BE49-F238E27FC236}">
                <a16:creationId xmlns:a16="http://schemas.microsoft.com/office/drawing/2014/main" id="{133F1F2D-60C3-4787-BDD0-DCBBC0440FFB}"/>
              </a:ext>
            </a:extLst>
          </p:cNvPr>
          <p:cNvSpPr/>
          <p:nvPr/>
        </p:nvSpPr>
        <p:spPr>
          <a:xfrm>
            <a:off x="3108960" y="194805"/>
            <a:ext cx="5038691" cy="71013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7" name="Titre 1">
            <a:extLst>
              <a:ext uri="{FF2B5EF4-FFF2-40B4-BE49-F238E27FC236}">
                <a16:creationId xmlns:a16="http://schemas.microsoft.com/office/drawing/2014/main" id="{2303B2D3-5D3B-43DA-9174-28EF39018151}"/>
              </a:ext>
            </a:extLst>
          </p:cNvPr>
          <p:cNvSpPr txBox="1">
            <a:spLocks/>
          </p:cNvSpPr>
          <p:nvPr/>
        </p:nvSpPr>
        <p:spPr>
          <a:xfrm>
            <a:off x="324455" y="833878"/>
            <a:ext cx="11867545" cy="12079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600" b="1" u="sng" dirty="0">
                <a:solidFill>
                  <a:schemeClr val="accent2"/>
                </a:solidFill>
                <a:latin typeface="Arial" panose="020B0604020202020204" pitchFamily="34" charset="0"/>
                <a:cs typeface="Arial" panose="020B0604020202020204" pitchFamily="34" charset="0"/>
              </a:rPr>
              <a:t>Principes</a:t>
            </a:r>
            <a:endParaRPr lang="fr-FR" sz="1600" dirty="0">
              <a:solidFill>
                <a:schemeClr val="accent2"/>
              </a:solidFill>
              <a:latin typeface="Arial" panose="020B0604020202020204" pitchFamily="34" charset="0"/>
              <a:cs typeface="Arial" panose="020B0604020202020204" pitchFamily="34" charset="0"/>
            </a:endParaRPr>
          </a:p>
          <a:p>
            <a:pPr>
              <a:spcAft>
                <a:spcPts val="600"/>
              </a:spcAft>
            </a:pPr>
            <a:r>
              <a:rPr lang="fr-FR" sz="1400" b="1" dirty="0">
                <a:solidFill>
                  <a:schemeClr val="accent2"/>
                </a:solidFill>
                <a:latin typeface="Arial" panose="020B0604020202020204" pitchFamily="34" charset="0"/>
                <a:cs typeface="Arial" panose="020B0604020202020204" pitchFamily="34" charset="0"/>
              </a:rPr>
              <a:t>Appréhension intuitive </a:t>
            </a:r>
            <a:r>
              <a:rPr lang="fr-FR" sz="1400" dirty="0">
                <a:solidFill>
                  <a:schemeClr val="accent2"/>
                </a:solidFill>
                <a:latin typeface="Arial" panose="020B0604020202020204" pitchFamily="34" charset="0"/>
                <a:cs typeface="Arial" panose="020B0604020202020204" pitchFamily="34" charset="0"/>
              </a:rPr>
              <a:t>des grandeurs chez les jeunes enfants</a:t>
            </a:r>
          </a:p>
          <a:p>
            <a:pPr>
              <a:spcAft>
                <a:spcPts val="600"/>
              </a:spcAft>
            </a:pPr>
            <a:r>
              <a:rPr lang="fr-FR" sz="1400" b="1" dirty="0">
                <a:solidFill>
                  <a:schemeClr val="accent2"/>
                </a:solidFill>
                <a:latin typeface="Arial" panose="020B0604020202020204" pitchFamily="34" charset="0"/>
                <a:cs typeface="Arial" panose="020B0604020202020204" pitchFamily="34" charset="0"/>
              </a:rPr>
              <a:t>Consolidation du sens de ces deux grandeurs </a:t>
            </a:r>
            <a:r>
              <a:rPr lang="fr-FR" sz="1400" dirty="0">
                <a:solidFill>
                  <a:schemeClr val="accent2"/>
                </a:solidFill>
                <a:latin typeface="Arial" panose="020B0604020202020204" pitchFamily="34" charset="0"/>
                <a:cs typeface="Arial" panose="020B0604020202020204" pitchFamily="34" charset="0"/>
              </a:rPr>
              <a:t>par construction de connaissances et mise en œuvre de procédures : Comparaisons directes, comparaisons indirectes avec utilisation d’objets intermédiaires et classements</a:t>
            </a:r>
          </a:p>
          <a:p>
            <a:pPr algn="ctr"/>
            <a:r>
              <a:rPr lang="fr-FR" sz="1400" dirty="0">
                <a:solidFill>
                  <a:schemeClr val="accent2">
                    <a:lumMod val="75000"/>
                  </a:schemeClr>
                </a:solidFill>
              </a:rPr>
              <a:t> </a:t>
            </a:r>
          </a:p>
        </p:txBody>
      </p:sp>
      <p:sp>
        <p:nvSpPr>
          <p:cNvPr id="5" name="ZoneTexte 4"/>
          <p:cNvSpPr txBox="1"/>
          <p:nvPr/>
        </p:nvSpPr>
        <p:spPr>
          <a:xfrm>
            <a:off x="5530333" y="3361278"/>
            <a:ext cx="3548017" cy="2277547"/>
          </a:xfrm>
          <a:prstGeom prst="rect">
            <a:avLst/>
          </a:prstGeom>
          <a:noFill/>
        </p:spPr>
        <p:txBody>
          <a:bodyPr wrap="square" rtlCol="0">
            <a:spAutoFit/>
          </a:bodyPr>
          <a:lstStyle/>
          <a:p>
            <a:r>
              <a:rPr lang="fr-FR" sz="1600" b="1" u="sng" dirty="0">
                <a:solidFill>
                  <a:schemeClr val="accent2">
                    <a:lumMod val="75000"/>
                  </a:schemeClr>
                </a:solidFill>
                <a:latin typeface="Arial" panose="020B0604020202020204" pitchFamily="34" charset="0"/>
                <a:cs typeface="Arial" panose="020B0604020202020204" pitchFamily="34" charset="0"/>
              </a:rPr>
              <a:t>Objectifs</a:t>
            </a:r>
            <a:r>
              <a:rPr lang="fr-FR" sz="1600" b="1" dirty="0">
                <a:solidFill>
                  <a:schemeClr val="accent2">
                    <a:lumMod val="75000"/>
                  </a:schemeClr>
                </a:solidFill>
                <a:latin typeface="Arial" panose="020B0604020202020204" pitchFamily="34" charset="0"/>
                <a:cs typeface="Arial" panose="020B0604020202020204" pitchFamily="34" charset="0"/>
              </a:rPr>
              <a:t> </a:t>
            </a:r>
          </a:p>
          <a:p>
            <a:r>
              <a:rPr lang="fr-FR" sz="1400" u="sng" dirty="0">
                <a:solidFill>
                  <a:schemeClr val="accent2">
                    <a:lumMod val="75000"/>
                  </a:schemeClr>
                </a:solidFill>
                <a:latin typeface="Arial" panose="020B0604020202020204" pitchFamily="34" charset="0"/>
                <a:cs typeface="Arial" panose="020B0604020202020204" pitchFamily="34" charset="0"/>
              </a:rPr>
              <a:t>A partir de 4 ans </a:t>
            </a:r>
            <a:endParaRPr lang="fr-FR" sz="1400"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chemeClr val="accent2">
                    <a:lumMod val="75000"/>
                  </a:schemeClr>
                </a:solidFill>
                <a:latin typeface="Arial" panose="020B0604020202020204" pitchFamily="34" charset="0"/>
                <a:cs typeface="Arial" panose="020B0604020202020204" pitchFamily="34" charset="0"/>
              </a:rPr>
              <a:t>Comparer les masses de 2 objets</a:t>
            </a:r>
          </a:p>
          <a:p>
            <a:endParaRPr lang="fr-FR" sz="1400" dirty="0">
              <a:solidFill>
                <a:schemeClr val="accent2">
                  <a:lumMod val="75000"/>
                </a:schemeClr>
              </a:solidFill>
              <a:latin typeface="Arial" panose="020B0604020202020204" pitchFamily="34" charset="0"/>
              <a:cs typeface="Arial" panose="020B0604020202020204" pitchFamily="34" charset="0"/>
            </a:endParaRPr>
          </a:p>
          <a:p>
            <a:r>
              <a:rPr lang="fr-FR" sz="1400" u="sng" dirty="0">
                <a:solidFill>
                  <a:schemeClr val="accent2">
                    <a:lumMod val="75000"/>
                  </a:schemeClr>
                </a:solidFill>
                <a:latin typeface="Arial" panose="020B0604020202020204" pitchFamily="34" charset="0"/>
                <a:cs typeface="Arial" panose="020B0604020202020204" pitchFamily="34" charset="0"/>
              </a:rPr>
              <a:t>A partir de 5 ans </a:t>
            </a:r>
            <a:endParaRPr lang="fr-FR" sz="1400"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chemeClr val="accent2">
                    <a:lumMod val="75000"/>
                  </a:schemeClr>
                </a:solidFill>
                <a:latin typeface="Arial" panose="020B0604020202020204" pitchFamily="34" charset="0"/>
                <a:cs typeface="Arial" panose="020B0604020202020204" pitchFamily="34" charset="0"/>
              </a:rPr>
              <a:t>Comparer et ordonner  les masses de 3 objets</a:t>
            </a:r>
          </a:p>
          <a:p>
            <a:pPr marL="285750" indent="-285750">
              <a:buFont typeface="Arial" panose="020B0604020202020204" pitchFamily="34" charset="0"/>
              <a:buChar char="•"/>
            </a:pPr>
            <a:r>
              <a:rPr lang="fr-FR" sz="1400" dirty="0">
                <a:solidFill>
                  <a:schemeClr val="accent2">
                    <a:lumMod val="75000"/>
                  </a:schemeClr>
                </a:solidFill>
                <a:latin typeface="Arial" panose="020B0604020202020204" pitchFamily="34" charset="0"/>
                <a:cs typeface="Arial" panose="020B0604020202020204" pitchFamily="34" charset="0"/>
              </a:rPr>
              <a:t>Reconnaitre l’égalité de deux masses (équilibre sur une balance) et verbaliser </a:t>
            </a:r>
          </a:p>
        </p:txBody>
      </p:sp>
      <p:sp>
        <p:nvSpPr>
          <p:cNvPr id="24" name="ZoneTexte 23"/>
          <p:cNvSpPr txBox="1"/>
          <p:nvPr/>
        </p:nvSpPr>
        <p:spPr>
          <a:xfrm>
            <a:off x="211629" y="2592709"/>
            <a:ext cx="5284066" cy="4001095"/>
          </a:xfrm>
          <a:prstGeom prst="rect">
            <a:avLst/>
          </a:prstGeom>
          <a:noFill/>
        </p:spPr>
        <p:txBody>
          <a:bodyPr wrap="square" rtlCol="0">
            <a:spAutoFit/>
          </a:bodyPr>
          <a:lstStyle/>
          <a:p>
            <a:r>
              <a:rPr lang="fr-FR" sz="1600" b="1" u="sng" dirty="0">
                <a:solidFill>
                  <a:schemeClr val="accent2">
                    <a:lumMod val="50000"/>
                  </a:schemeClr>
                </a:solidFill>
                <a:latin typeface="Arial" panose="020B0604020202020204" pitchFamily="34" charset="0"/>
                <a:cs typeface="Arial" panose="020B0604020202020204" pitchFamily="34" charset="0"/>
              </a:rPr>
              <a:t>Objectifs </a:t>
            </a:r>
          </a:p>
          <a:p>
            <a:r>
              <a:rPr lang="fr-FR" sz="1400" u="sng" dirty="0">
                <a:solidFill>
                  <a:schemeClr val="accent2">
                    <a:lumMod val="50000"/>
                  </a:schemeClr>
                </a:solidFill>
                <a:latin typeface="Arial" panose="020B0604020202020204" pitchFamily="34" charset="0"/>
                <a:cs typeface="Arial" panose="020B0604020202020204" pitchFamily="34" charset="0"/>
              </a:rPr>
              <a:t>Avant 3 ans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Reconnaitre un objet de même longueur </a:t>
            </a:r>
            <a:r>
              <a:rPr lang="fr-FR" sz="1400" dirty="0">
                <a:solidFill>
                  <a:schemeClr val="accent2">
                    <a:lumMod val="50000"/>
                  </a:schemeClr>
                </a:solidFill>
                <a:latin typeface="Arial" panose="020B0604020202020204" pitchFamily="34" charset="0"/>
                <a:cs typeface="Arial" panose="020B0604020202020204" pitchFamily="34" charset="0"/>
              </a:rPr>
              <a:t>qu’un objet donné</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Comparer </a:t>
            </a:r>
            <a:r>
              <a:rPr lang="fr-FR" sz="1400" dirty="0">
                <a:solidFill>
                  <a:schemeClr val="accent2">
                    <a:lumMod val="50000"/>
                  </a:schemeClr>
                </a:solidFill>
                <a:latin typeface="Arial" panose="020B0604020202020204" pitchFamily="34" charset="0"/>
                <a:cs typeface="Arial" panose="020B0604020202020204" pitchFamily="34" charset="0"/>
              </a:rPr>
              <a:t>des objets selon leur longueur</a:t>
            </a:r>
          </a:p>
          <a:p>
            <a:pPr marL="285750" indent="-285750">
              <a:buFont typeface="Arial" panose="020B0604020202020204" pitchFamily="34" charset="0"/>
              <a:buChar char="•"/>
            </a:pPr>
            <a:endParaRPr lang="fr-FR" sz="1400" dirty="0">
              <a:solidFill>
                <a:schemeClr val="accent2">
                  <a:lumMod val="50000"/>
                </a:schemeClr>
              </a:solidFill>
              <a:latin typeface="Arial" panose="020B0604020202020204" pitchFamily="34" charset="0"/>
              <a:cs typeface="Arial" panose="020B0604020202020204" pitchFamily="34" charset="0"/>
            </a:endParaRPr>
          </a:p>
          <a:p>
            <a:r>
              <a:rPr lang="fr-FR" sz="1400" u="sng" dirty="0">
                <a:solidFill>
                  <a:schemeClr val="accent2">
                    <a:lumMod val="50000"/>
                  </a:schemeClr>
                </a:solidFill>
                <a:latin typeface="Arial" panose="020B0604020202020204" pitchFamily="34" charset="0"/>
                <a:cs typeface="Arial" panose="020B0604020202020204" pitchFamily="34" charset="0"/>
              </a:rPr>
              <a:t>A partir de 4 ans </a:t>
            </a:r>
            <a:endParaRPr lang="fr-FR" sz="1400" dirty="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Comparer directement </a:t>
            </a:r>
            <a:r>
              <a:rPr lang="fr-FR" sz="1400" dirty="0">
                <a:solidFill>
                  <a:schemeClr val="accent2">
                    <a:lumMod val="50000"/>
                  </a:schemeClr>
                </a:solidFill>
                <a:latin typeface="Arial" panose="020B0604020202020204" pitchFamily="34" charset="0"/>
                <a:cs typeface="Arial" panose="020B0604020202020204" pitchFamily="34" charset="0"/>
              </a:rPr>
              <a:t>des longueurs d’</a:t>
            </a:r>
            <a:r>
              <a:rPr lang="fr-FR" sz="1400" b="1" dirty="0">
                <a:solidFill>
                  <a:schemeClr val="accent2">
                    <a:lumMod val="50000"/>
                  </a:schemeClr>
                </a:solidFill>
                <a:latin typeface="Arial" panose="020B0604020202020204" pitchFamily="34" charset="0"/>
                <a:cs typeface="Arial" panose="020B0604020202020204" pitchFamily="34" charset="0"/>
              </a:rPr>
              <a:t>objets rectilignes </a:t>
            </a:r>
            <a:r>
              <a:rPr lang="fr-FR" sz="1400" dirty="0">
                <a:solidFill>
                  <a:schemeClr val="accent2">
                    <a:lumMod val="50000"/>
                  </a:schemeClr>
                </a:solidFill>
                <a:latin typeface="Arial" panose="020B0604020202020204" pitchFamily="34" charset="0"/>
                <a:cs typeface="Arial" panose="020B0604020202020204" pitchFamily="34" charset="0"/>
              </a:rPr>
              <a:t>et verbaliser le résultat.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Classer  et ordonner des objets rectilignes </a:t>
            </a:r>
            <a:r>
              <a:rPr lang="fr-FR" sz="1400" dirty="0">
                <a:solidFill>
                  <a:schemeClr val="accent2">
                    <a:lumMod val="50000"/>
                  </a:schemeClr>
                </a:solidFill>
                <a:latin typeface="Arial" panose="020B0604020202020204" pitchFamily="34" charset="0"/>
                <a:cs typeface="Arial" panose="020B0604020202020204" pitchFamily="34" charset="0"/>
              </a:rPr>
              <a:t>selon leur longueur et verbaliser le résultat</a:t>
            </a:r>
          </a:p>
          <a:p>
            <a:pPr marL="285750" indent="-285750">
              <a:buFont typeface="Arial" panose="020B0604020202020204" pitchFamily="34" charset="0"/>
              <a:buChar char="•"/>
            </a:pPr>
            <a:endParaRPr lang="fr-FR" sz="1400" dirty="0">
              <a:solidFill>
                <a:schemeClr val="accent2">
                  <a:lumMod val="50000"/>
                </a:schemeClr>
              </a:solidFill>
              <a:latin typeface="Arial" panose="020B0604020202020204" pitchFamily="34" charset="0"/>
              <a:cs typeface="Arial" panose="020B0604020202020204" pitchFamily="34" charset="0"/>
            </a:endParaRPr>
          </a:p>
          <a:p>
            <a:r>
              <a:rPr lang="fr-FR" sz="1400" u="sng" dirty="0">
                <a:solidFill>
                  <a:schemeClr val="accent2">
                    <a:lumMod val="50000"/>
                  </a:schemeClr>
                </a:solidFill>
                <a:latin typeface="Arial" panose="020B0604020202020204" pitchFamily="34" charset="0"/>
                <a:cs typeface="Arial" panose="020B0604020202020204" pitchFamily="34" charset="0"/>
              </a:rPr>
              <a:t>A partir de 5 ans </a:t>
            </a:r>
            <a:endParaRPr lang="fr-FR" sz="1400" dirty="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Comparer indirectement </a:t>
            </a:r>
            <a:r>
              <a:rPr lang="fr-FR" sz="1400" dirty="0">
                <a:solidFill>
                  <a:schemeClr val="accent2">
                    <a:lumMod val="50000"/>
                  </a:schemeClr>
                </a:solidFill>
                <a:latin typeface="Arial" panose="020B0604020202020204" pitchFamily="34" charset="0"/>
                <a:cs typeface="Arial" panose="020B0604020202020204" pitchFamily="34" charset="0"/>
              </a:rPr>
              <a:t>des longueurs d’objets rectilignes.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Ordonner des objets rectilignes </a:t>
            </a:r>
            <a:r>
              <a:rPr lang="fr-FR" sz="1400" dirty="0">
                <a:solidFill>
                  <a:schemeClr val="accent2">
                    <a:lumMod val="50000"/>
                  </a:schemeClr>
                </a:solidFill>
                <a:latin typeface="Arial" panose="020B0604020202020204" pitchFamily="34" charset="0"/>
                <a:cs typeface="Arial" panose="020B0604020202020204" pitchFamily="34" charset="0"/>
              </a:rPr>
              <a:t>selon leur longueur (au maximum cinq).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Produire un objet rectiligne de même longueur </a:t>
            </a:r>
            <a:r>
              <a:rPr lang="fr-FR" sz="1400" dirty="0">
                <a:solidFill>
                  <a:schemeClr val="accent2">
                    <a:lumMod val="50000"/>
                  </a:schemeClr>
                </a:solidFill>
                <a:latin typeface="Arial" panose="020B0604020202020204" pitchFamily="34" charset="0"/>
                <a:cs typeface="Arial" panose="020B0604020202020204" pitchFamily="34" charset="0"/>
              </a:rPr>
              <a:t>qu’un objet donné. </a:t>
            </a:r>
          </a:p>
        </p:txBody>
      </p:sp>
      <p:sp>
        <p:nvSpPr>
          <p:cNvPr id="14" name="Ellipse 13">
            <a:extLst>
              <a:ext uri="{FF2B5EF4-FFF2-40B4-BE49-F238E27FC236}">
                <a16:creationId xmlns:a16="http://schemas.microsoft.com/office/drawing/2014/main" id="{133F1F2D-60C3-4787-BDD0-DCBBC0440FFB}"/>
              </a:ext>
            </a:extLst>
          </p:cNvPr>
          <p:cNvSpPr/>
          <p:nvPr/>
        </p:nvSpPr>
        <p:spPr>
          <a:xfrm>
            <a:off x="1451604" y="2160760"/>
            <a:ext cx="2146054" cy="619137"/>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8D413F"/>
                </a:solidFill>
              </a:rPr>
              <a:t>La longueur</a:t>
            </a:r>
          </a:p>
        </p:txBody>
      </p:sp>
      <p:grpSp>
        <p:nvGrpSpPr>
          <p:cNvPr id="3" name="Groupe 2"/>
          <p:cNvGrpSpPr/>
          <p:nvPr/>
        </p:nvGrpSpPr>
        <p:grpSpPr>
          <a:xfrm>
            <a:off x="5780314" y="2160760"/>
            <a:ext cx="2367336" cy="864871"/>
            <a:chOff x="7979563" y="1506176"/>
            <a:chExt cx="2367336" cy="1421874"/>
          </a:xfrm>
        </p:grpSpPr>
        <p:sp>
          <p:nvSpPr>
            <p:cNvPr id="9" name="Titre 1">
              <a:extLst>
                <a:ext uri="{FF2B5EF4-FFF2-40B4-BE49-F238E27FC236}">
                  <a16:creationId xmlns:a16="http://schemas.microsoft.com/office/drawing/2014/main" id="{B58FA3F7-43EE-4175-9CB8-F32D47428AE4}"/>
                </a:ext>
              </a:extLst>
            </p:cNvPr>
            <p:cNvSpPr txBox="1">
              <a:spLocks/>
            </p:cNvSpPr>
            <p:nvPr/>
          </p:nvSpPr>
          <p:spPr>
            <a:xfrm>
              <a:off x="8386101" y="1697944"/>
              <a:ext cx="1363395" cy="551891"/>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900" b="1" dirty="0">
                  <a:solidFill>
                    <a:schemeClr val="accent2">
                      <a:lumMod val="75000"/>
                    </a:schemeClr>
                  </a:solidFill>
                  <a:latin typeface="Arial" panose="020B0604020202020204" pitchFamily="34" charset="0"/>
                  <a:cs typeface="Arial" panose="020B0604020202020204" pitchFamily="34" charset="0"/>
                </a:rPr>
                <a:t>La masse</a:t>
              </a:r>
            </a:p>
            <a:p>
              <a:pPr algn="ctr"/>
              <a:r>
                <a:rPr lang="fr-FR" sz="1900" b="1" u="sng" dirty="0">
                  <a:solidFill>
                    <a:srgbClr val="FFC000"/>
                  </a:solidFill>
                  <a:latin typeface="Arial" panose="020B0604020202020204" pitchFamily="34" charset="0"/>
                  <a:cs typeface="Arial" panose="020B0604020202020204" pitchFamily="34" charset="0"/>
                </a:rPr>
                <a:t> </a:t>
              </a:r>
            </a:p>
            <a:p>
              <a:pPr algn="ctr"/>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0" name="Rectangle à coins arrondis 19"/>
            <p:cNvSpPr/>
            <p:nvPr/>
          </p:nvSpPr>
          <p:spPr>
            <a:xfrm>
              <a:off x="8386101" y="2205943"/>
              <a:ext cx="1557870" cy="365451"/>
            </a:xfrm>
            <a:prstGeom prst="roundRect">
              <a:avLst/>
            </a:prstGeom>
            <a:solidFill>
              <a:schemeClr val="accent2">
                <a:lumMod val="75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solidFill>
                    <a:schemeClr val="bg1"/>
                  </a:solidFill>
                  <a:latin typeface="Arial" panose="020B0604020202020204" pitchFamily="34" charset="0"/>
                  <a:cs typeface="Arial" panose="020B0604020202020204" pitchFamily="34" charset="0"/>
                </a:rPr>
                <a:t>A partir de 4 ans </a:t>
              </a:r>
            </a:p>
          </p:txBody>
        </p:sp>
        <p:sp>
          <p:nvSpPr>
            <p:cNvPr id="16" name="Ellipse 15">
              <a:extLst>
                <a:ext uri="{FF2B5EF4-FFF2-40B4-BE49-F238E27FC236}">
                  <a16:creationId xmlns:a16="http://schemas.microsoft.com/office/drawing/2014/main" id="{133F1F2D-60C3-4787-BDD0-DCBBC0440FFB}"/>
                </a:ext>
              </a:extLst>
            </p:cNvPr>
            <p:cNvSpPr/>
            <p:nvPr/>
          </p:nvSpPr>
          <p:spPr>
            <a:xfrm>
              <a:off x="7979563" y="1506176"/>
              <a:ext cx="2367336" cy="1421874"/>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sp>
        <p:nvSpPr>
          <p:cNvPr id="4" name="Rectangle 3"/>
          <p:cNvSpPr/>
          <p:nvPr/>
        </p:nvSpPr>
        <p:spPr>
          <a:xfrm>
            <a:off x="9147627" y="2529946"/>
            <a:ext cx="2939143" cy="35115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a:solidFill>
                  <a:schemeClr val="accent2">
                    <a:lumMod val="50000"/>
                  </a:schemeClr>
                </a:solidFill>
                <a:latin typeface="Arial" panose="020B0604020202020204" pitchFamily="34" charset="0"/>
                <a:cs typeface="Arial" panose="020B0604020202020204" pitchFamily="34" charset="0"/>
              </a:rPr>
              <a:t>Points de vigilance</a:t>
            </a:r>
          </a:p>
          <a:p>
            <a:pPr marL="285750" indent="-285750">
              <a:buFont typeface="Arial" panose="020B0604020202020204" pitchFamily="34" charset="0"/>
              <a:buChar char="•"/>
            </a:pPr>
            <a:r>
              <a:rPr lang="fr-FR" sz="1600" dirty="0">
                <a:solidFill>
                  <a:schemeClr val="accent2">
                    <a:lumMod val="50000"/>
                  </a:schemeClr>
                </a:solidFill>
                <a:latin typeface="Arial" panose="020B0604020202020204" pitchFamily="34" charset="0"/>
                <a:cs typeface="Arial" panose="020B0604020202020204" pitchFamily="34" charset="0"/>
              </a:rPr>
              <a:t>Confusion entre la masse et le poids dans le langage courant</a:t>
            </a:r>
          </a:p>
          <a:p>
            <a:pPr marL="285750" indent="-285750">
              <a:buFont typeface="Arial" panose="020B0604020202020204" pitchFamily="34" charset="0"/>
              <a:buChar char="•"/>
            </a:pPr>
            <a:r>
              <a:rPr lang="fr-FR" sz="1600" dirty="0">
                <a:solidFill>
                  <a:schemeClr val="accent2">
                    <a:lumMod val="50000"/>
                  </a:schemeClr>
                </a:solidFill>
                <a:latin typeface="Arial" panose="020B0604020202020204" pitchFamily="34" charset="0"/>
                <a:cs typeface="Arial" panose="020B0604020202020204" pitchFamily="34" charset="0"/>
              </a:rPr>
              <a:t>Compréhension de la relativité des attributs de grandeurs (grand/petit, long/court, lourd/léger)</a:t>
            </a:r>
          </a:p>
          <a:p>
            <a:pPr marL="285750" indent="-285750">
              <a:buFont typeface="Arial" panose="020B0604020202020204" pitchFamily="34" charset="0"/>
              <a:buChar char="•"/>
            </a:pPr>
            <a:r>
              <a:rPr lang="fr-FR" sz="1600" dirty="0">
                <a:solidFill>
                  <a:schemeClr val="accent2">
                    <a:lumMod val="50000"/>
                  </a:schemeClr>
                </a:solidFill>
                <a:latin typeface="Arial" panose="020B0604020202020204" pitchFamily="34" charset="0"/>
                <a:cs typeface="Arial" panose="020B0604020202020204" pitchFamily="34" charset="0"/>
              </a:rPr>
              <a:t>Compréhension de la non liaison des grandeurs longueur et masse : </a:t>
            </a:r>
            <a:r>
              <a:rPr lang="fr-FR" sz="1400" dirty="0">
                <a:solidFill>
                  <a:schemeClr val="accent2">
                    <a:lumMod val="50000"/>
                  </a:schemeClr>
                </a:solidFill>
                <a:latin typeface="Arial" panose="020B0604020202020204" pitchFamily="34" charset="0"/>
                <a:cs typeface="Arial" panose="020B0604020202020204" pitchFamily="34" charset="0"/>
              </a:rPr>
              <a:t>être plus long ne signifie pas être plus lourd. </a:t>
            </a:r>
            <a:endParaRPr lang="fr-FR" sz="1600" dirty="0">
              <a:solidFill>
                <a:schemeClr val="accent2">
                  <a:lumMod val="50000"/>
                </a:schemeClr>
              </a:solidFill>
              <a:latin typeface="Arial" panose="020B0604020202020204" pitchFamily="34" charset="0"/>
              <a:cs typeface="Arial" panose="020B0604020202020204" pitchFamily="34" charset="0"/>
            </a:endParaRPr>
          </a:p>
        </p:txBody>
      </p:sp>
      <p:sp>
        <p:nvSpPr>
          <p:cNvPr id="18" name="Triangle rectangle 17">
            <a:extLst>
              <a:ext uri="{FF2B5EF4-FFF2-40B4-BE49-F238E27FC236}">
                <a16:creationId xmlns:a16="http://schemas.microsoft.com/office/drawing/2014/main" id="{70055D06-8A34-4C05-8B78-DAD24B7925A8}"/>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49D3DFFC-8DB1-47E5-B13D-371BF828A582}"/>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2478233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2646457" y="340658"/>
            <a:ext cx="7606954" cy="4529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a:solidFill>
                  <a:srgbClr val="FF0000"/>
                </a:solidFill>
                <a:latin typeface="Arial" panose="020B0604020202020204" pitchFamily="34" charset="0"/>
                <a:cs typeface="Arial" panose="020B0604020202020204" pitchFamily="34" charset="0"/>
              </a:rPr>
              <a:t>Se </a:t>
            </a:r>
            <a:r>
              <a:rPr lang="fr-FR" sz="2000" b="1" dirty="0">
                <a:solidFill>
                  <a:srgbClr val="FF0000"/>
                </a:solidFill>
                <a:latin typeface="Arial" panose="020B0604020202020204" pitchFamily="34" charset="0"/>
                <a:cs typeface="Arial" panose="020B0604020202020204" pitchFamily="34" charset="0"/>
              </a:rPr>
              <a:t>familiariser</a:t>
            </a:r>
            <a:r>
              <a:rPr lang="fr-FR" sz="2400" b="1" dirty="0">
                <a:solidFill>
                  <a:srgbClr val="FF0000"/>
                </a:solidFill>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avec</a:t>
            </a:r>
            <a:r>
              <a:rPr lang="fr-FR" sz="2400" b="1" dirty="0">
                <a:solidFill>
                  <a:srgbClr val="FF0000"/>
                </a:solidFill>
                <a:latin typeface="Arial" panose="020B0604020202020204" pitchFamily="34" charset="0"/>
                <a:cs typeface="Arial" panose="020B0604020202020204" pitchFamily="34" charset="0"/>
              </a:rPr>
              <a:t> des motifs organisés</a:t>
            </a:r>
          </a:p>
        </p:txBody>
      </p: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5" name="Ellipse 14">
            <a:extLst>
              <a:ext uri="{FF2B5EF4-FFF2-40B4-BE49-F238E27FC236}">
                <a16:creationId xmlns:a16="http://schemas.microsoft.com/office/drawing/2014/main" id="{133F1F2D-60C3-4787-BDD0-DCBBC0440FFB}"/>
              </a:ext>
            </a:extLst>
          </p:cNvPr>
          <p:cNvSpPr/>
          <p:nvPr/>
        </p:nvSpPr>
        <p:spPr>
          <a:xfrm>
            <a:off x="2489407" y="194805"/>
            <a:ext cx="7764004" cy="7970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3" name="Rectangle 2"/>
          <p:cNvSpPr/>
          <p:nvPr/>
        </p:nvSpPr>
        <p:spPr>
          <a:xfrm>
            <a:off x="6096000" y="3230474"/>
            <a:ext cx="5954238" cy="34010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b="1" u="sng" dirty="0">
                <a:latin typeface="Arial" panose="020B0604020202020204" pitchFamily="34" charset="0"/>
                <a:cs typeface="Arial" panose="020B0604020202020204" pitchFamily="34" charset="0"/>
              </a:rPr>
              <a:t>Points de vigilance</a:t>
            </a:r>
          </a:p>
          <a:p>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Varier la nature </a:t>
            </a:r>
            <a:r>
              <a:rPr lang="fr-FR" sz="1200" dirty="0">
                <a:latin typeface="Arial" panose="020B0604020202020204" pitchFamily="34" charset="0"/>
                <a:cs typeface="Arial" panose="020B0604020202020204" pitchFamily="34" charset="0"/>
              </a:rPr>
              <a:t>(gestuelle, visuelle, sonore) </a:t>
            </a:r>
            <a:r>
              <a:rPr lang="fr-FR" sz="1200" b="1" dirty="0">
                <a:latin typeface="Arial" panose="020B0604020202020204" pitchFamily="34" charset="0"/>
                <a:cs typeface="Arial" panose="020B0604020202020204" pitchFamily="34" charset="0"/>
              </a:rPr>
              <a:t>et la structure </a:t>
            </a:r>
            <a:r>
              <a:rPr lang="fr-FR" sz="1200" dirty="0">
                <a:latin typeface="Arial" panose="020B0604020202020204" pitchFamily="34" charset="0"/>
                <a:cs typeface="Arial" panose="020B0604020202020204" pitchFamily="34" charset="0"/>
              </a:rPr>
              <a:t>(répétitive ou évolutive) des motifs et le  type d’activités les impliquant. </a:t>
            </a: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Varier les règles de prolongement des motifs </a:t>
            </a:r>
            <a:r>
              <a:rPr lang="fr-FR" sz="1200" dirty="0">
                <a:latin typeface="Arial" panose="020B0604020202020204" pitchFamily="34" charset="0"/>
                <a:cs typeface="Arial" panose="020B0604020202020204" pitchFamily="34" charset="0"/>
              </a:rPr>
              <a:t>proposés pour favoriser le développement de capacités d’abstraction</a:t>
            </a: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Faire analyser la structure </a:t>
            </a:r>
            <a:r>
              <a:rPr lang="fr-FR" sz="1200" dirty="0">
                <a:latin typeface="Arial" panose="020B0604020202020204" pitchFamily="34" charset="0"/>
                <a:cs typeface="Arial" panose="020B0604020202020204" pitchFamily="34" charset="0"/>
              </a:rPr>
              <a:t>(motif de base et règle de prolongement) d’un motif complet dans des </a:t>
            </a:r>
            <a:r>
              <a:rPr lang="fr-FR" sz="1200" b="1" dirty="0">
                <a:latin typeface="Arial" panose="020B0604020202020204" pitchFamily="34" charset="0"/>
                <a:cs typeface="Arial" panose="020B0604020202020204" pitchFamily="34" charset="0"/>
              </a:rPr>
              <a:t>situations de mémorisation, de reproduction ou de communication </a:t>
            </a: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Dans une situation de prolongement de l’amorce d’un motif, veiller à </a:t>
            </a:r>
            <a:r>
              <a:rPr lang="fr-FR" sz="1200" b="1" dirty="0">
                <a:latin typeface="Arial" panose="020B0604020202020204" pitchFamily="34" charset="0"/>
                <a:cs typeface="Arial" panose="020B0604020202020204" pitchFamily="34" charset="0"/>
              </a:rPr>
              <a:t>accepter toutes les propositions cohérentes dès qu’il y a justification </a:t>
            </a:r>
            <a:r>
              <a:rPr lang="fr-FR" sz="1200" dirty="0">
                <a:latin typeface="Arial" panose="020B0604020202020204" pitchFamily="34" charset="0"/>
                <a:cs typeface="Arial" panose="020B0604020202020204" pitchFamily="34" charset="0"/>
              </a:rPr>
              <a:t>de la règle de prolongement. </a:t>
            </a: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Utilisation  des termes appropriés (répétition, alternance, etc.) par l’enseignant pour décrire un motif</a:t>
            </a: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Pas d’attente de traduction formelle (par exemple sous la forme AABBBAABBB…) d’un motif en maternelle. </a:t>
            </a:r>
            <a:endParaRPr lang="fr-FR" b="1" dirty="0"/>
          </a:p>
        </p:txBody>
      </p:sp>
      <p:sp>
        <p:nvSpPr>
          <p:cNvPr id="5" name="ZoneTexte 4"/>
          <p:cNvSpPr txBox="1"/>
          <p:nvPr/>
        </p:nvSpPr>
        <p:spPr>
          <a:xfrm>
            <a:off x="129988" y="1187977"/>
            <a:ext cx="6477797" cy="1908215"/>
          </a:xfrm>
          <a:prstGeom prst="rect">
            <a:avLst/>
          </a:prstGeom>
          <a:noFill/>
        </p:spPr>
        <p:txBody>
          <a:bodyPr wrap="square" rtlCol="0">
            <a:spAutoFit/>
          </a:bodyPr>
          <a:lstStyle/>
          <a:p>
            <a:pPr>
              <a:spcAft>
                <a:spcPts val="600"/>
              </a:spcAft>
            </a:pPr>
            <a:r>
              <a:rPr lang="fr-FR" sz="1400" b="1" dirty="0">
                <a:solidFill>
                  <a:srgbClr val="FF0000"/>
                </a:solidFill>
                <a:latin typeface="Arial" panose="020B0604020202020204" pitchFamily="34" charset="0"/>
                <a:cs typeface="Arial" panose="020B0604020202020204" pitchFamily="34" charset="0"/>
              </a:rPr>
              <a:t>Un motif </a:t>
            </a:r>
            <a:r>
              <a:rPr lang="fr-FR" sz="1400" dirty="0">
                <a:solidFill>
                  <a:srgbClr val="FF0000"/>
                </a:solidFill>
                <a:latin typeface="Arial" panose="020B0604020202020204" pitchFamily="34" charset="0"/>
                <a:cs typeface="Arial" panose="020B0604020202020204" pitchFamily="34" charset="0"/>
              </a:rPr>
              <a:t>est une configuration </a:t>
            </a:r>
            <a:r>
              <a:rPr lang="fr-FR" sz="1400" b="1" dirty="0">
                <a:solidFill>
                  <a:srgbClr val="FF0000"/>
                </a:solidFill>
                <a:latin typeface="Arial" panose="020B0604020202020204" pitchFamily="34" charset="0"/>
                <a:cs typeface="Arial" panose="020B0604020202020204" pitchFamily="34" charset="0"/>
              </a:rPr>
              <a:t>d’éléments organisés selon des règles </a:t>
            </a:r>
            <a:r>
              <a:rPr lang="fr-FR" sz="1400" dirty="0">
                <a:solidFill>
                  <a:srgbClr val="FF0000"/>
                </a:solidFill>
                <a:latin typeface="Arial" panose="020B0604020202020204" pitchFamily="34" charset="0"/>
                <a:cs typeface="Arial" panose="020B0604020202020204" pitchFamily="34" charset="0"/>
              </a:rPr>
              <a:t>bien définies. </a:t>
            </a:r>
          </a:p>
          <a:p>
            <a:pPr>
              <a:spcAft>
                <a:spcPts val="600"/>
              </a:spcAft>
            </a:pPr>
            <a:r>
              <a:rPr lang="fr-FR" sz="1400" dirty="0">
                <a:solidFill>
                  <a:srgbClr val="FF0000"/>
                </a:solidFill>
                <a:latin typeface="Arial" panose="020B0604020202020204" pitchFamily="34" charset="0"/>
                <a:cs typeface="Arial" panose="020B0604020202020204" pitchFamily="34" charset="0"/>
              </a:rPr>
              <a:t>Les motifs peuvent être de </a:t>
            </a:r>
            <a:r>
              <a:rPr lang="fr-FR" sz="1400" b="1" dirty="0">
                <a:solidFill>
                  <a:srgbClr val="FF0000"/>
                </a:solidFill>
                <a:latin typeface="Arial" panose="020B0604020202020204" pitchFamily="34" charset="0"/>
                <a:cs typeface="Arial" panose="020B0604020202020204" pitchFamily="34" charset="0"/>
              </a:rPr>
              <a:t>différentes natures </a:t>
            </a:r>
            <a:r>
              <a:rPr lang="fr-FR" sz="1400" dirty="0">
                <a:solidFill>
                  <a:srgbClr val="FF0000"/>
                </a:solidFill>
                <a:latin typeface="Arial" panose="020B0604020202020204" pitchFamily="34" charset="0"/>
                <a:cs typeface="Arial" panose="020B0604020202020204" pitchFamily="34" charset="0"/>
              </a:rPr>
              <a:t>(perles, sons, mouvements,…)</a:t>
            </a:r>
          </a:p>
          <a:p>
            <a:pPr>
              <a:spcAft>
                <a:spcPts val="600"/>
              </a:spcAft>
            </a:pPr>
            <a:r>
              <a:rPr lang="fr-FR" sz="1400" dirty="0">
                <a:solidFill>
                  <a:srgbClr val="FF0000"/>
                </a:solidFill>
                <a:latin typeface="Arial" panose="020B0604020202020204" pitchFamily="34" charset="0"/>
                <a:cs typeface="Arial" panose="020B0604020202020204" pitchFamily="34" charset="0"/>
              </a:rPr>
              <a:t>La structure d’un motif découle de l’application d’une règle de prolongement à un </a:t>
            </a:r>
            <a:r>
              <a:rPr lang="fr-FR" sz="1400" b="1" dirty="0">
                <a:solidFill>
                  <a:srgbClr val="FF0000"/>
                </a:solidFill>
                <a:latin typeface="Arial" panose="020B0604020202020204" pitchFamily="34" charset="0"/>
                <a:cs typeface="Arial" panose="020B0604020202020204" pitchFamily="34" charset="0"/>
              </a:rPr>
              <a:t>motif de base. </a:t>
            </a:r>
          </a:p>
          <a:p>
            <a:pPr>
              <a:spcAft>
                <a:spcPts val="600"/>
              </a:spcAft>
            </a:pPr>
            <a:r>
              <a:rPr lang="fr-FR" sz="1400" b="1" dirty="0">
                <a:solidFill>
                  <a:srgbClr val="FF0000"/>
                </a:solidFill>
                <a:latin typeface="Arial" panose="020B0604020202020204" pitchFamily="34" charset="0"/>
                <a:cs typeface="Arial" panose="020B0604020202020204" pitchFamily="34" charset="0"/>
              </a:rPr>
              <a:t>Il existe :	- </a:t>
            </a:r>
            <a:r>
              <a:rPr lang="fr-FR" sz="1400" dirty="0">
                <a:solidFill>
                  <a:srgbClr val="FF0000"/>
                </a:solidFill>
                <a:latin typeface="Arial" panose="020B0604020202020204" pitchFamily="34" charset="0"/>
                <a:cs typeface="Arial" panose="020B0604020202020204" pitchFamily="34" charset="0"/>
              </a:rPr>
              <a:t>les motifs répétitifs (AABBAABBAA)</a:t>
            </a:r>
          </a:p>
          <a:p>
            <a:pPr>
              <a:spcAft>
                <a:spcPts val="600"/>
              </a:spcAft>
            </a:pPr>
            <a:r>
              <a:rPr lang="fr-FR" sz="1400" dirty="0">
                <a:solidFill>
                  <a:srgbClr val="FF0000"/>
                </a:solidFill>
                <a:latin typeface="Arial" panose="020B0604020202020204" pitchFamily="34" charset="0"/>
                <a:cs typeface="Arial" panose="020B0604020202020204" pitchFamily="34" charset="0"/>
              </a:rPr>
              <a:t>	- les motifs évolutifs (ABAABBAAABBB)</a:t>
            </a:r>
            <a:r>
              <a:rPr lang="fr-FR" sz="14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fr-FR" sz="1400" dirty="0">
                <a:solidFill>
                  <a:srgbClr val="FF0000"/>
                </a:solidFill>
                <a:latin typeface="Arial" panose="020B0604020202020204" pitchFamily="34" charset="0"/>
                <a:cs typeface="Arial" panose="020B0604020202020204" pitchFamily="34" charset="0"/>
              </a:rPr>
              <a:t>à partir de 5 ans. </a:t>
            </a:r>
          </a:p>
        </p:txBody>
      </p:sp>
      <p:sp>
        <p:nvSpPr>
          <p:cNvPr id="20" name="Rectangle 19"/>
          <p:cNvSpPr/>
          <p:nvPr/>
        </p:nvSpPr>
        <p:spPr>
          <a:xfrm>
            <a:off x="6697947" y="1081551"/>
            <a:ext cx="5364065" cy="195069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Les activités proposées ont pour objectifs :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d’éveiller les élèves à l’</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abstraction </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d’enrichir leur </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lexique</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et de développer leurs capacités de </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mémorisation, de création et de verbalisation </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de faciliter </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l’introduction ultérieure de concepts mathématiques</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plus avancés comme les suites organisées de nombres ou la notion d’algorithme (suite organisée d’instructions). </a:t>
            </a:r>
          </a:p>
        </p:txBody>
      </p:sp>
      <p:sp>
        <p:nvSpPr>
          <p:cNvPr id="4" name="ZoneTexte 3"/>
          <p:cNvSpPr txBox="1"/>
          <p:nvPr/>
        </p:nvSpPr>
        <p:spPr>
          <a:xfrm>
            <a:off x="6788026" y="1187977"/>
            <a:ext cx="467522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3022964393"/>
              </p:ext>
            </p:extLst>
          </p:nvPr>
        </p:nvGraphicFramePr>
        <p:xfrm>
          <a:off x="141762" y="3429000"/>
          <a:ext cx="5421642" cy="3202518"/>
        </p:xfrm>
        <a:graphic>
          <a:graphicData uri="http://schemas.openxmlformats.org/drawingml/2006/table">
            <a:tbl>
              <a:tblPr firstRow="1" bandRow="1">
                <a:tableStyleId>{5DA37D80-6434-44D0-A028-1B22A696006F}</a:tableStyleId>
              </a:tblPr>
              <a:tblGrid>
                <a:gridCol w="1659539">
                  <a:extLst>
                    <a:ext uri="{9D8B030D-6E8A-4147-A177-3AD203B41FA5}">
                      <a16:colId xmlns:a16="http://schemas.microsoft.com/office/drawing/2014/main" val="112295502"/>
                    </a:ext>
                  </a:extLst>
                </a:gridCol>
                <a:gridCol w="1051282">
                  <a:extLst>
                    <a:ext uri="{9D8B030D-6E8A-4147-A177-3AD203B41FA5}">
                      <a16:colId xmlns:a16="http://schemas.microsoft.com/office/drawing/2014/main" val="2897628172"/>
                    </a:ext>
                  </a:extLst>
                </a:gridCol>
                <a:gridCol w="1218424">
                  <a:extLst>
                    <a:ext uri="{9D8B030D-6E8A-4147-A177-3AD203B41FA5}">
                      <a16:colId xmlns:a16="http://schemas.microsoft.com/office/drawing/2014/main" val="60202080"/>
                    </a:ext>
                  </a:extLst>
                </a:gridCol>
                <a:gridCol w="1492397">
                  <a:extLst>
                    <a:ext uri="{9D8B030D-6E8A-4147-A177-3AD203B41FA5}">
                      <a16:colId xmlns:a16="http://schemas.microsoft.com/office/drawing/2014/main" val="1446111442"/>
                    </a:ext>
                  </a:extLst>
                </a:gridCol>
              </a:tblGrid>
              <a:tr h="319600">
                <a:tc>
                  <a:txBody>
                    <a:bodyPr/>
                    <a:lstStyle/>
                    <a:p>
                      <a:pPr algn="ctr"/>
                      <a:r>
                        <a:rPr lang="fr-FR" sz="1200" dirty="0">
                          <a:solidFill>
                            <a:srgbClr val="FF0000"/>
                          </a:solidFill>
                        </a:rPr>
                        <a:t>Objectifs</a:t>
                      </a:r>
                    </a:p>
                  </a:txBody>
                  <a:tcPr/>
                </a:tc>
                <a:tc>
                  <a:txBody>
                    <a:bodyPr/>
                    <a:lstStyle/>
                    <a:p>
                      <a:pPr algn="ctr"/>
                      <a:r>
                        <a:rPr lang="fr-FR" sz="1200" dirty="0">
                          <a:solidFill>
                            <a:srgbClr val="FF0000"/>
                          </a:solidFill>
                        </a:rPr>
                        <a:t>Avant</a:t>
                      </a:r>
                      <a:r>
                        <a:rPr lang="fr-FR" sz="1200" baseline="0" dirty="0">
                          <a:solidFill>
                            <a:srgbClr val="FF0000"/>
                          </a:solidFill>
                        </a:rPr>
                        <a:t> 4 ans</a:t>
                      </a:r>
                      <a:endParaRPr lang="fr-FR" sz="1200" dirty="0">
                        <a:solidFill>
                          <a:srgbClr val="FF0000"/>
                        </a:solidFill>
                      </a:endParaRPr>
                    </a:p>
                  </a:txBody>
                  <a:tcPr/>
                </a:tc>
                <a:tc>
                  <a:txBody>
                    <a:bodyPr/>
                    <a:lstStyle/>
                    <a:p>
                      <a:pPr algn="ctr"/>
                      <a:r>
                        <a:rPr lang="fr-FR" sz="1200" dirty="0">
                          <a:solidFill>
                            <a:srgbClr val="FF0000"/>
                          </a:solidFill>
                        </a:rPr>
                        <a:t>A partir de 4 ans</a:t>
                      </a:r>
                    </a:p>
                  </a:txBody>
                  <a:tcPr/>
                </a:tc>
                <a:tc>
                  <a:txBody>
                    <a:bodyPr/>
                    <a:lstStyle/>
                    <a:p>
                      <a:pPr algn="ctr"/>
                      <a:r>
                        <a:rPr lang="fr-FR" sz="1200" dirty="0">
                          <a:solidFill>
                            <a:srgbClr val="FF0000"/>
                          </a:solidFill>
                        </a:rPr>
                        <a:t>A partir de 5 ans</a:t>
                      </a:r>
                    </a:p>
                  </a:txBody>
                  <a:tcPr/>
                </a:tc>
                <a:extLst>
                  <a:ext uri="{0D108BD9-81ED-4DB2-BD59-A6C34878D82A}">
                    <a16:rowId xmlns:a16="http://schemas.microsoft.com/office/drawing/2014/main" val="2708287609"/>
                  </a:ext>
                </a:extLst>
              </a:tr>
              <a:tr h="551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Mémoriser un motif répétitif simple</a:t>
                      </a:r>
                    </a:p>
                  </a:txBody>
                  <a:tcPr/>
                </a:tc>
                <a:tc>
                  <a:txBody>
                    <a:bodyPr/>
                    <a:lstStyle/>
                    <a:p>
                      <a:pPr algn="ctr"/>
                      <a:r>
                        <a:rPr lang="fr-FR" sz="1200" dirty="0"/>
                        <a:t>X</a:t>
                      </a:r>
                    </a:p>
                  </a:txBody>
                  <a:tcPr/>
                </a:tc>
                <a:tc>
                  <a:txBody>
                    <a:bodyPr/>
                    <a:lstStyle/>
                    <a:p>
                      <a:pPr algn="ctr"/>
                      <a:r>
                        <a:rPr lang="fr-FR" sz="1200" dirty="0"/>
                        <a:t>X</a:t>
                      </a:r>
                    </a:p>
                  </a:txBody>
                  <a:tcPr/>
                </a:tc>
                <a:tc>
                  <a:txBody>
                    <a:bodyPr/>
                    <a:lstStyle/>
                    <a:p>
                      <a:pPr algn="ctr"/>
                      <a:endParaRPr lang="fr-FR" sz="1200" dirty="0"/>
                    </a:p>
                  </a:txBody>
                  <a:tcPr/>
                </a:tc>
                <a:extLst>
                  <a:ext uri="{0D108BD9-81ED-4DB2-BD59-A6C34878D82A}">
                    <a16:rowId xmlns:a16="http://schemas.microsoft.com/office/drawing/2014/main" val="4115749351"/>
                  </a:ext>
                </a:extLst>
              </a:tr>
              <a:tr h="319600">
                <a:tc>
                  <a:txBody>
                    <a:bodyPr/>
                    <a:lstStyle/>
                    <a:p>
                      <a:r>
                        <a:rPr lang="fr-FR" sz="1200" dirty="0"/>
                        <a:t>Reproduire</a:t>
                      </a:r>
                    </a:p>
                  </a:txBody>
                  <a:tcPr/>
                </a:tc>
                <a:tc>
                  <a:txBody>
                    <a:bodyPr/>
                    <a:lstStyle/>
                    <a:p>
                      <a:pPr algn="ctr"/>
                      <a:r>
                        <a:rPr lang="fr-FR" sz="1200" dirty="0"/>
                        <a:t>X</a:t>
                      </a:r>
                    </a:p>
                  </a:txBody>
                  <a:tcPr/>
                </a:tc>
                <a:tc>
                  <a:txBody>
                    <a:bodyPr/>
                    <a:lstStyle/>
                    <a:p>
                      <a:pPr algn="ctr"/>
                      <a:r>
                        <a:rPr lang="fr-FR" sz="1200"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a:p>
                  </a:txBody>
                  <a:tcPr/>
                </a:tc>
                <a:extLst>
                  <a:ext uri="{0D108BD9-81ED-4DB2-BD59-A6C34878D82A}">
                    <a16:rowId xmlns:a16="http://schemas.microsoft.com/office/drawing/2014/main" val="467663062"/>
                  </a:ext>
                </a:extLst>
              </a:tr>
              <a:tr h="394027">
                <a:tc>
                  <a:txBody>
                    <a:bodyPr/>
                    <a:lstStyle/>
                    <a:p>
                      <a:r>
                        <a:rPr lang="fr-FR" sz="1200" dirty="0"/>
                        <a:t>Reconnaitre les régularités</a:t>
                      </a:r>
                    </a:p>
                  </a:txBody>
                  <a:tcPr/>
                </a:tc>
                <a:tc>
                  <a:txBody>
                    <a:bodyPr/>
                    <a:lstStyle/>
                    <a:p>
                      <a:pPr algn="ctr"/>
                      <a:endParaRPr lang="fr-FR" sz="1200" dirty="0"/>
                    </a:p>
                  </a:txBody>
                  <a:tcPr/>
                </a:tc>
                <a:tc>
                  <a:txBody>
                    <a:bodyPr/>
                    <a:lstStyle/>
                    <a:p>
                      <a:pPr algn="ctr"/>
                      <a:r>
                        <a:rPr lang="fr-FR" sz="1200" dirty="0"/>
                        <a:t>X</a:t>
                      </a:r>
                    </a:p>
                  </a:txBody>
                  <a:tcPr/>
                </a:tc>
                <a:tc>
                  <a:txBody>
                    <a:bodyPr/>
                    <a:lstStyle/>
                    <a:p>
                      <a:pPr algn="ctr"/>
                      <a:r>
                        <a:rPr lang="fr-FR" sz="1200" dirty="0"/>
                        <a:t>X</a:t>
                      </a:r>
                    </a:p>
                  </a:txBody>
                  <a:tcPr/>
                </a:tc>
                <a:extLst>
                  <a:ext uri="{0D108BD9-81ED-4DB2-BD59-A6C34878D82A}">
                    <a16:rowId xmlns:a16="http://schemas.microsoft.com/office/drawing/2014/main" val="1264432387"/>
                  </a:ext>
                </a:extLst>
              </a:tr>
              <a:tr h="319600">
                <a:tc>
                  <a:txBody>
                    <a:bodyPr/>
                    <a:lstStyle/>
                    <a:p>
                      <a:r>
                        <a:rPr lang="fr-FR" sz="1200" dirty="0"/>
                        <a:t>Décrire</a:t>
                      </a:r>
                    </a:p>
                  </a:txBody>
                  <a:tcPr/>
                </a:tc>
                <a:tc>
                  <a:txBody>
                    <a:bodyPr/>
                    <a:lstStyle/>
                    <a:p>
                      <a:pPr algn="ctr"/>
                      <a:endParaRPr lang="fr-FR" sz="1200" dirty="0"/>
                    </a:p>
                  </a:txBody>
                  <a:tcPr/>
                </a:tc>
                <a:tc>
                  <a:txBody>
                    <a:bodyPr/>
                    <a:lstStyle/>
                    <a:p>
                      <a:pPr algn="ctr"/>
                      <a:r>
                        <a:rPr lang="fr-FR" sz="1200" dirty="0"/>
                        <a:t>X</a:t>
                      </a:r>
                    </a:p>
                  </a:txBody>
                  <a:tcPr/>
                </a:tc>
                <a:tc>
                  <a:txBody>
                    <a:bodyPr/>
                    <a:lstStyle/>
                    <a:p>
                      <a:pPr algn="ctr"/>
                      <a:r>
                        <a:rPr lang="fr-FR" sz="1200" dirty="0"/>
                        <a:t>X</a:t>
                      </a:r>
                    </a:p>
                  </a:txBody>
                  <a:tcPr/>
                </a:tc>
                <a:extLst>
                  <a:ext uri="{0D108BD9-81ED-4DB2-BD59-A6C34878D82A}">
                    <a16:rowId xmlns:a16="http://schemas.microsoft.com/office/drawing/2014/main" val="2232173176"/>
                  </a:ext>
                </a:extLst>
              </a:tr>
              <a:tr h="551638">
                <a:tc>
                  <a:txBody>
                    <a:bodyPr/>
                    <a:lstStyle/>
                    <a:p>
                      <a:r>
                        <a:rPr lang="fr-FR" sz="1200" dirty="0"/>
                        <a:t>Prolonger l’amorce</a:t>
                      </a:r>
                      <a:r>
                        <a:rPr lang="fr-FR" sz="1200" baseline="0" dirty="0"/>
                        <a:t> d’un motif et verbaliser la règle</a:t>
                      </a:r>
                      <a:endParaRPr lang="fr-FR" sz="1200" dirty="0"/>
                    </a:p>
                  </a:txBody>
                  <a:tcPr/>
                </a:tc>
                <a:tc>
                  <a:txBody>
                    <a:bodyPr/>
                    <a:lstStyle/>
                    <a:p>
                      <a:pPr algn="ctr"/>
                      <a:endParaRPr lang="fr-FR"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X</a:t>
                      </a:r>
                    </a:p>
                  </a:txBody>
                  <a:tcPr/>
                </a:tc>
                <a:extLst>
                  <a:ext uri="{0D108BD9-81ED-4DB2-BD59-A6C34878D82A}">
                    <a16:rowId xmlns:a16="http://schemas.microsoft.com/office/drawing/2014/main" val="1324266926"/>
                  </a:ext>
                </a:extLst>
              </a:tr>
              <a:tr h="394027">
                <a:tc>
                  <a:txBody>
                    <a:bodyPr/>
                    <a:lstStyle/>
                    <a:p>
                      <a:r>
                        <a:rPr lang="fr-FR" sz="1200" dirty="0"/>
                        <a:t>Créer des motifs de différentes natures</a:t>
                      </a:r>
                    </a:p>
                  </a:txBody>
                  <a:tcPr/>
                </a:tc>
                <a:tc>
                  <a:txBody>
                    <a:bodyPr/>
                    <a:lstStyle/>
                    <a:p>
                      <a:pPr algn="ctr"/>
                      <a:endParaRPr lang="fr-FR" sz="1200" dirty="0"/>
                    </a:p>
                  </a:txBody>
                  <a:tcPr/>
                </a:tc>
                <a:tc>
                  <a:txBody>
                    <a:bodyPr/>
                    <a:lstStyle/>
                    <a:p>
                      <a:pPr algn="ctr"/>
                      <a:endParaRPr lang="fr-FR" sz="1200" dirty="0"/>
                    </a:p>
                  </a:txBody>
                  <a:tcPr/>
                </a:tc>
                <a:tc>
                  <a:txBody>
                    <a:bodyPr/>
                    <a:lstStyle/>
                    <a:p>
                      <a:pPr algn="ctr"/>
                      <a:r>
                        <a:rPr lang="fr-FR" sz="1200" dirty="0"/>
                        <a:t>x</a:t>
                      </a:r>
                    </a:p>
                  </a:txBody>
                  <a:tcPr/>
                </a:tc>
                <a:extLst>
                  <a:ext uri="{0D108BD9-81ED-4DB2-BD59-A6C34878D82A}">
                    <a16:rowId xmlns:a16="http://schemas.microsoft.com/office/drawing/2014/main" val="557128086"/>
                  </a:ext>
                </a:extLst>
              </a:tr>
            </a:tbl>
          </a:graphicData>
        </a:graphic>
      </p:graphicFrame>
      <p:sp>
        <p:nvSpPr>
          <p:cNvPr id="12" name="Triangle rectangle 11">
            <a:extLst>
              <a:ext uri="{FF2B5EF4-FFF2-40B4-BE49-F238E27FC236}">
                <a16:creationId xmlns:a16="http://schemas.microsoft.com/office/drawing/2014/main" id="{70E10730-E320-44CC-852C-414C9561A7CB}"/>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2710BE7-501E-4D8D-B816-8FF5C68DE174}"/>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411652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B9256AD-5BA5-4542-90F2-89EC0CF1C7D3}"/>
              </a:ext>
            </a:extLst>
          </p:cNvPr>
          <p:cNvSpPr>
            <a:spLocks noGrp="1"/>
          </p:cNvSpPr>
          <p:nvPr>
            <p:ph type="ftr" sz="quarter" idx="11"/>
          </p:nvPr>
        </p:nvSpPr>
        <p:spPr/>
        <p:txBody>
          <a:bodyPr/>
          <a:lstStyle/>
          <a:p>
            <a:r>
              <a:rPr lang="fr-FR"/>
              <a:t>Groupe départemental 16</a:t>
            </a:r>
          </a:p>
        </p:txBody>
      </p:sp>
      <p:sp>
        <p:nvSpPr>
          <p:cNvPr id="5" name="Titre 1">
            <a:extLst>
              <a:ext uri="{FF2B5EF4-FFF2-40B4-BE49-F238E27FC236}">
                <a16:creationId xmlns:a16="http://schemas.microsoft.com/office/drawing/2014/main" id="{2E82AA95-835B-4B0B-9432-6469568AA979}"/>
              </a:ext>
            </a:extLst>
          </p:cNvPr>
          <p:cNvSpPr txBox="1">
            <a:spLocks/>
          </p:cNvSpPr>
          <p:nvPr/>
        </p:nvSpPr>
        <p:spPr>
          <a:xfrm>
            <a:off x="1212862" y="2628096"/>
            <a:ext cx="9766275" cy="1601808"/>
          </a:xfrm>
          <a:prstGeom prst="rect">
            <a:avLst/>
          </a:prstGeom>
          <a:solidFill>
            <a:schemeClr val="bg1"/>
          </a:solidFill>
          <a:ln w="28575">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EA5F50"/>
                </a:solidFill>
              </a:rPr>
              <a:t>Des points spécifiques en mathématiques au cycle 2</a:t>
            </a:r>
          </a:p>
        </p:txBody>
      </p:sp>
      <p:sp>
        <p:nvSpPr>
          <p:cNvPr id="6" name="Triangle rectangle 5">
            <a:extLst>
              <a:ext uri="{FF2B5EF4-FFF2-40B4-BE49-F238E27FC236}">
                <a16:creationId xmlns:a16="http://schemas.microsoft.com/office/drawing/2014/main" id="{D60CEB4F-45EF-491B-80ED-289E055E13C1}"/>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0275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39662A-D08E-414F-8838-2A595EA67CCE}"/>
              </a:ext>
            </a:extLst>
          </p:cNvPr>
          <p:cNvPicPr>
            <a:picLocks noChangeAspect="1"/>
          </p:cNvPicPr>
          <p:nvPr/>
        </p:nvPicPr>
        <p:blipFill rotWithShape="1">
          <a:blip r:embed="rId2"/>
          <a:srcRect t="4090" r="2481"/>
          <a:stretch/>
        </p:blipFill>
        <p:spPr>
          <a:xfrm>
            <a:off x="8150116" y="3969936"/>
            <a:ext cx="4041884" cy="2840312"/>
          </a:xfrm>
          <a:prstGeom prst="rect">
            <a:avLst/>
          </a:prstGeom>
        </p:spPr>
      </p:pic>
      <p:sp>
        <p:nvSpPr>
          <p:cNvPr id="9" name="Rectangle : coins arrondis 8">
            <a:extLst>
              <a:ext uri="{FF2B5EF4-FFF2-40B4-BE49-F238E27FC236}">
                <a16:creationId xmlns:a16="http://schemas.microsoft.com/office/drawing/2014/main" id="{BE0FCD43-758C-484D-BB22-42290B39B9CE}"/>
              </a:ext>
            </a:extLst>
          </p:cNvPr>
          <p:cNvSpPr/>
          <p:nvPr/>
        </p:nvSpPr>
        <p:spPr>
          <a:xfrm>
            <a:off x="259757" y="1196086"/>
            <a:ext cx="8765710" cy="1304714"/>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Importance du calcul mental avec procédures détaillées :</a:t>
            </a:r>
          </a:p>
          <a:p>
            <a:pPr marL="285750" indent="-285750">
              <a:buFont typeface="Arial" panose="020B0604020202020204" pitchFamily="34" charset="0"/>
              <a:buChar char="•"/>
            </a:pPr>
            <a:r>
              <a:rPr lang="fr-FR" sz="1800" dirty="0">
                <a:solidFill>
                  <a:schemeClr val="bg2">
                    <a:lumMod val="25000"/>
                  </a:schemeClr>
                </a:solidFill>
                <a:latin typeface="Calibri" panose="020F0502020204030204" pitchFamily="34" charset="0"/>
                <a:cs typeface="Calibri" panose="020F0502020204030204" pitchFamily="34" charset="0"/>
              </a:rPr>
              <a:t>utilisation de la notion « fluence »</a:t>
            </a:r>
          </a:p>
          <a:p>
            <a:pPr marL="285750" indent="-285750">
              <a:buFont typeface="Arial" panose="020B0604020202020204" pitchFamily="34" charset="0"/>
              <a:buChar char="•"/>
            </a:pPr>
            <a:r>
              <a:rPr lang="fr-FR" sz="1800" dirty="0">
                <a:solidFill>
                  <a:schemeClr val="bg2">
                    <a:lumMod val="25000"/>
                  </a:schemeClr>
                </a:solidFill>
                <a:latin typeface="Calibri" panose="020F0502020204030204" pitchFamily="34" charset="0"/>
                <a:cs typeface="Calibri" panose="020F0502020204030204" pitchFamily="34" charset="0"/>
              </a:rPr>
              <a:t>pratique structurée en 3 types d’apprentissages (mémorisation du fait numérique</a:t>
            </a:r>
          </a:p>
          <a:p>
            <a:pPr marL="285750" indent="-285750">
              <a:buFont typeface="Arial" panose="020B0604020202020204" pitchFamily="34" charset="0"/>
              <a:buChar char="•"/>
            </a:pPr>
            <a:r>
              <a:rPr lang="fr-FR" sz="1800" dirty="0">
                <a:solidFill>
                  <a:schemeClr val="bg2">
                    <a:lumMod val="25000"/>
                  </a:schemeClr>
                </a:solidFill>
                <a:latin typeface="Calibri" panose="020F0502020204030204" pitchFamily="34" charset="0"/>
                <a:cs typeface="Calibri" panose="020F0502020204030204" pitchFamily="34" charset="0"/>
              </a:rPr>
              <a:t>utilisation de la numération pour calculer et élaboration de stratégies de calcul mental)</a:t>
            </a:r>
          </a:p>
        </p:txBody>
      </p:sp>
      <p:sp>
        <p:nvSpPr>
          <p:cNvPr id="10" name="Rectangle : coins arrondis 9">
            <a:extLst>
              <a:ext uri="{FF2B5EF4-FFF2-40B4-BE49-F238E27FC236}">
                <a16:creationId xmlns:a16="http://schemas.microsoft.com/office/drawing/2014/main" id="{587FFBDB-2849-4CD0-8FF2-D81967909CDF}"/>
              </a:ext>
            </a:extLst>
          </p:cNvPr>
          <p:cNvSpPr/>
          <p:nvPr/>
        </p:nvSpPr>
        <p:spPr>
          <a:xfrm>
            <a:off x="259757" y="2691046"/>
            <a:ext cx="5116575" cy="558313"/>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Introduction des </a:t>
            </a:r>
            <a:r>
              <a:rPr lang="fr-FR" sz="1800" u="sng" dirty="0">
                <a:solidFill>
                  <a:schemeClr val="bg2">
                    <a:lumMod val="25000"/>
                  </a:schemeClr>
                </a:solidFill>
                <a:latin typeface="Calibri" panose="020F0502020204030204" pitchFamily="34" charset="0"/>
                <a:cs typeface="Calibri" panose="020F0502020204030204" pitchFamily="34" charset="0"/>
              </a:rPr>
              <a:t>fractions</a:t>
            </a:r>
            <a:r>
              <a:rPr lang="fr-FR" sz="1800" dirty="0">
                <a:solidFill>
                  <a:schemeClr val="bg2">
                    <a:lumMod val="25000"/>
                  </a:schemeClr>
                </a:solidFill>
                <a:latin typeface="Calibri" panose="020F0502020204030204" pitchFamily="34" charset="0"/>
                <a:cs typeface="Calibri" panose="020F0502020204030204" pitchFamily="34" charset="0"/>
              </a:rPr>
              <a:t> dès le CE1 en période 2</a:t>
            </a:r>
          </a:p>
        </p:txBody>
      </p:sp>
      <p:sp>
        <p:nvSpPr>
          <p:cNvPr id="11" name="Rectangle : coins arrondis 10">
            <a:extLst>
              <a:ext uri="{FF2B5EF4-FFF2-40B4-BE49-F238E27FC236}">
                <a16:creationId xmlns:a16="http://schemas.microsoft.com/office/drawing/2014/main" id="{0F115B43-537E-42FE-9FAF-9A262F72503D}"/>
              </a:ext>
            </a:extLst>
          </p:cNvPr>
          <p:cNvSpPr/>
          <p:nvPr/>
        </p:nvSpPr>
        <p:spPr>
          <a:xfrm>
            <a:off x="259757" y="3481021"/>
            <a:ext cx="7080843" cy="558313"/>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Introduction de </a:t>
            </a:r>
            <a:r>
              <a:rPr lang="fr-FR" sz="1800" u="sng" dirty="0">
                <a:solidFill>
                  <a:schemeClr val="bg2">
                    <a:lumMod val="25000"/>
                  </a:schemeClr>
                </a:solidFill>
                <a:latin typeface="Calibri" panose="020F0502020204030204" pitchFamily="34" charset="0"/>
                <a:cs typeface="Calibri" panose="020F0502020204030204" pitchFamily="34" charset="0"/>
              </a:rPr>
              <a:t>l’écriture à virgule </a:t>
            </a:r>
            <a:r>
              <a:rPr lang="fr-FR" sz="1800" dirty="0">
                <a:solidFill>
                  <a:schemeClr val="bg2">
                    <a:lumMod val="25000"/>
                  </a:schemeClr>
                </a:solidFill>
                <a:latin typeface="Calibri" panose="020F0502020204030204" pitchFamily="34" charset="0"/>
                <a:cs typeface="Calibri" panose="020F0502020204030204" pitchFamily="34" charset="0"/>
              </a:rPr>
              <a:t>au CE1 dans le contexte de la monnaie</a:t>
            </a:r>
          </a:p>
        </p:txBody>
      </p:sp>
      <p:sp>
        <p:nvSpPr>
          <p:cNvPr id="12" name="Rectangle : coins arrondis 11">
            <a:extLst>
              <a:ext uri="{FF2B5EF4-FFF2-40B4-BE49-F238E27FC236}">
                <a16:creationId xmlns:a16="http://schemas.microsoft.com/office/drawing/2014/main" id="{C0F441EC-4997-4FD5-87E5-32A320784CC2}"/>
              </a:ext>
            </a:extLst>
          </p:cNvPr>
          <p:cNvSpPr/>
          <p:nvPr/>
        </p:nvSpPr>
        <p:spPr>
          <a:xfrm>
            <a:off x="259757" y="5276666"/>
            <a:ext cx="7617146" cy="816796"/>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La </a:t>
            </a:r>
            <a:r>
              <a:rPr lang="fr-FR" sz="1800" u="sng" dirty="0">
                <a:solidFill>
                  <a:schemeClr val="bg2">
                    <a:lumMod val="25000"/>
                  </a:schemeClr>
                </a:solidFill>
                <a:latin typeface="Calibri" panose="020F0502020204030204" pitchFamily="34" charset="0"/>
                <a:cs typeface="Calibri" panose="020F0502020204030204" pitchFamily="34" charset="0"/>
              </a:rPr>
              <a:t>résolution de problèmes </a:t>
            </a:r>
            <a:r>
              <a:rPr lang="fr-FR" sz="1800" dirty="0">
                <a:solidFill>
                  <a:schemeClr val="bg2">
                    <a:lumMod val="25000"/>
                  </a:schemeClr>
                </a:solidFill>
                <a:latin typeface="Calibri" panose="020F0502020204030204" pitchFamily="34" charset="0"/>
                <a:cs typeface="Calibri" panose="020F0502020204030204" pitchFamily="34" charset="0"/>
              </a:rPr>
              <a:t>au cœur de l’apprentissage, en particulier les problèmes arithmétiques</a:t>
            </a:r>
          </a:p>
        </p:txBody>
      </p:sp>
      <p:sp>
        <p:nvSpPr>
          <p:cNvPr id="5" name="Flèche : virage 4">
            <a:extLst>
              <a:ext uri="{FF2B5EF4-FFF2-40B4-BE49-F238E27FC236}">
                <a16:creationId xmlns:a16="http://schemas.microsoft.com/office/drawing/2014/main" id="{B8F37244-39DF-4835-A094-27EA121CF735}"/>
              </a:ext>
            </a:extLst>
          </p:cNvPr>
          <p:cNvSpPr/>
          <p:nvPr/>
        </p:nvSpPr>
        <p:spPr>
          <a:xfrm flipV="1">
            <a:off x="7340600" y="6093461"/>
            <a:ext cx="997424" cy="340139"/>
          </a:xfrm>
          <a:prstGeom prst="bentArrow">
            <a:avLst>
              <a:gd name="adj1" fmla="val 25000"/>
              <a:gd name="adj2" fmla="val 50000"/>
              <a:gd name="adj3" fmla="val 25000"/>
              <a:gd name="adj4" fmla="val 43750"/>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Triangle rectangle 12">
            <a:extLst>
              <a:ext uri="{FF2B5EF4-FFF2-40B4-BE49-F238E27FC236}">
                <a16:creationId xmlns:a16="http://schemas.microsoft.com/office/drawing/2014/main" id="{3F77DCFD-DB49-4453-825E-656FC4997814}"/>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0">
            <a:extLst>
              <a:ext uri="{FF2B5EF4-FFF2-40B4-BE49-F238E27FC236}">
                <a16:creationId xmlns:a16="http://schemas.microsoft.com/office/drawing/2014/main" id="{0F115B43-537E-42FE-9FAF-9A262F72503D}"/>
              </a:ext>
            </a:extLst>
          </p:cNvPr>
          <p:cNvSpPr/>
          <p:nvPr/>
        </p:nvSpPr>
        <p:spPr>
          <a:xfrm>
            <a:off x="259757" y="4330412"/>
            <a:ext cx="7617147" cy="689143"/>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Construction de toutes les tables de multiplication et apprentissage dans les deux sens </a:t>
            </a:r>
            <a:r>
              <a:rPr lang="fr-FR" sz="1800" u="sng" dirty="0">
                <a:solidFill>
                  <a:schemeClr val="bg2">
                    <a:lumMod val="25000"/>
                  </a:schemeClr>
                </a:solidFill>
                <a:latin typeface="Calibri" panose="020F0502020204030204" pitchFamily="34" charset="0"/>
                <a:cs typeface="Calibri" panose="020F0502020204030204" pitchFamily="34" charset="0"/>
              </a:rPr>
              <a:t>au CE1</a:t>
            </a:r>
          </a:p>
        </p:txBody>
      </p:sp>
      <p:sp>
        <p:nvSpPr>
          <p:cNvPr id="15" name="ZoneTexte 14">
            <a:extLst>
              <a:ext uri="{FF2B5EF4-FFF2-40B4-BE49-F238E27FC236}">
                <a16:creationId xmlns:a16="http://schemas.microsoft.com/office/drawing/2014/main" id="{3C7E554C-2286-4F59-ADC0-28B77F59F951}"/>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2</a:t>
            </a:r>
          </a:p>
        </p:txBody>
      </p:sp>
    </p:spTree>
    <p:extLst>
      <p:ext uri="{BB962C8B-B14F-4D97-AF65-F5344CB8AC3E}">
        <p14:creationId xmlns:p14="http://schemas.microsoft.com/office/powerpoint/2010/main" val="253960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rectangle 2">
            <a:extLst>
              <a:ext uri="{FF2B5EF4-FFF2-40B4-BE49-F238E27FC236}">
                <a16:creationId xmlns:a16="http://schemas.microsoft.com/office/drawing/2014/main" id="{6A38F3FB-6CB4-4FB8-875C-2C933D07747D}"/>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B906755E-E6DE-439B-84FD-3D872C4B9491}"/>
              </a:ext>
            </a:extLst>
          </p:cNvPr>
          <p:cNvSpPr>
            <a:spLocks noGrp="1"/>
          </p:cNvSpPr>
          <p:nvPr>
            <p:ph type="ftr" sz="quarter" idx="11"/>
          </p:nvPr>
        </p:nvSpPr>
        <p:spPr>
          <a:xfrm>
            <a:off x="759069" y="6541477"/>
            <a:ext cx="10673862" cy="223960"/>
          </a:xfrm>
        </p:spPr>
        <p:txBody>
          <a:bodyPr/>
          <a:lstStyle/>
          <a:p>
            <a:r>
              <a:rPr lang="fr-FR" sz="1050"/>
              <a:t>Groupe départemental 16</a:t>
            </a:r>
            <a:endParaRPr lang="fr-FR" sz="1050" dirty="0"/>
          </a:p>
        </p:txBody>
      </p:sp>
      <p:sp>
        <p:nvSpPr>
          <p:cNvPr id="7" name="Titre 1">
            <a:extLst>
              <a:ext uri="{FF2B5EF4-FFF2-40B4-BE49-F238E27FC236}">
                <a16:creationId xmlns:a16="http://schemas.microsoft.com/office/drawing/2014/main" id="{BCA7135B-F893-406F-8920-83CC1E3DAE28}"/>
              </a:ext>
            </a:extLst>
          </p:cNvPr>
          <p:cNvSpPr txBox="1">
            <a:spLocks/>
          </p:cNvSpPr>
          <p:nvPr/>
        </p:nvSpPr>
        <p:spPr>
          <a:xfrm>
            <a:off x="649940" y="1999862"/>
            <a:ext cx="10892117" cy="28582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fr-FR" sz="4800" b="1" dirty="0">
                <a:solidFill>
                  <a:srgbClr val="EA5F50"/>
                </a:solidFill>
              </a:rPr>
              <a:t>Continuité entre le cycle 2 et le cycle 3</a:t>
            </a:r>
            <a:br>
              <a:rPr lang="fr-FR" sz="4800" b="1" dirty="0">
                <a:solidFill>
                  <a:srgbClr val="EA5F50"/>
                </a:solidFill>
              </a:rPr>
            </a:br>
            <a:r>
              <a:rPr lang="fr-FR" sz="4800" b="1" dirty="0">
                <a:solidFill>
                  <a:srgbClr val="EA5F50"/>
                </a:solidFill>
              </a:rPr>
              <a:t>en mathématiques</a:t>
            </a:r>
          </a:p>
        </p:txBody>
      </p:sp>
    </p:spTree>
    <p:extLst>
      <p:ext uri="{BB962C8B-B14F-4D97-AF65-F5344CB8AC3E}">
        <p14:creationId xmlns:p14="http://schemas.microsoft.com/office/powerpoint/2010/main" val="3049217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AF3CEEF-AAA0-4895-BC2D-689A52C8EAFF}"/>
              </a:ext>
            </a:extLst>
          </p:cNvPr>
          <p:cNvSpPr txBox="1"/>
          <p:nvPr/>
        </p:nvSpPr>
        <p:spPr>
          <a:xfrm>
            <a:off x="1003951" y="150643"/>
            <a:ext cx="3022925" cy="369332"/>
          </a:xfrm>
          <a:prstGeom prst="rect">
            <a:avLst/>
          </a:prstGeom>
          <a:noFill/>
        </p:spPr>
        <p:txBody>
          <a:bodyPr wrap="square" rtlCol="0">
            <a:spAutoFit/>
          </a:bodyPr>
          <a:lstStyle/>
          <a:p>
            <a:r>
              <a:rPr lang="fr-FR" dirty="0"/>
              <a:t>2025 Mathématiques cycle 2</a:t>
            </a:r>
          </a:p>
        </p:txBody>
      </p:sp>
      <p:sp>
        <p:nvSpPr>
          <p:cNvPr id="3" name="ZoneTexte 2">
            <a:extLst>
              <a:ext uri="{FF2B5EF4-FFF2-40B4-BE49-F238E27FC236}">
                <a16:creationId xmlns:a16="http://schemas.microsoft.com/office/drawing/2014/main" id="{78F3B2A9-39DD-4E4F-9B8F-1E4A817023D0}"/>
              </a:ext>
            </a:extLst>
          </p:cNvPr>
          <p:cNvSpPr txBox="1"/>
          <p:nvPr/>
        </p:nvSpPr>
        <p:spPr>
          <a:xfrm>
            <a:off x="7528201" y="150643"/>
            <a:ext cx="3022925" cy="369332"/>
          </a:xfrm>
          <a:prstGeom prst="rect">
            <a:avLst/>
          </a:prstGeom>
          <a:noFill/>
        </p:spPr>
        <p:txBody>
          <a:bodyPr wrap="square" rtlCol="0">
            <a:spAutoFit/>
          </a:bodyPr>
          <a:lstStyle/>
          <a:p>
            <a:r>
              <a:rPr lang="fr-FR" dirty="0"/>
              <a:t>2025 Mathématiques cycle 3</a:t>
            </a:r>
          </a:p>
        </p:txBody>
      </p:sp>
      <p:sp>
        <p:nvSpPr>
          <p:cNvPr id="4" name="Rectangle 3">
            <a:extLst>
              <a:ext uri="{FF2B5EF4-FFF2-40B4-BE49-F238E27FC236}">
                <a16:creationId xmlns:a16="http://schemas.microsoft.com/office/drawing/2014/main" id="{9658E2FD-B084-44D5-8366-12C52C0C5FFA}"/>
              </a:ext>
            </a:extLst>
          </p:cNvPr>
          <p:cNvSpPr/>
          <p:nvPr/>
        </p:nvSpPr>
        <p:spPr>
          <a:xfrm>
            <a:off x="251466" y="972741"/>
            <a:ext cx="4681018" cy="11388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nombres entiers</a:t>
            </a:r>
          </a:p>
          <a:p>
            <a:r>
              <a:rPr lang="fr-FR" sz="1200" dirty="0">
                <a:solidFill>
                  <a:schemeClr val="tx1"/>
                </a:solidFill>
              </a:rPr>
              <a:t>Les fractions (à partir du CE1)</a:t>
            </a:r>
          </a:p>
          <a:p>
            <a:r>
              <a:rPr lang="fr-FR" sz="1200" dirty="0">
                <a:solidFill>
                  <a:schemeClr val="tx1"/>
                </a:solidFill>
              </a:rPr>
              <a:t>Les quatre opérations</a:t>
            </a:r>
          </a:p>
          <a:p>
            <a:r>
              <a:rPr lang="fr-FR" sz="1200" dirty="0">
                <a:solidFill>
                  <a:schemeClr val="tx1"/>
                </a:solidFill>
              </a:rPr>
              <a:t>Le calcul mental</a:t>
            </a:r>
          </a:p>
          <a:p>
            <a:r>
              <a:rPr lang="fr-FR" sz="1200" dirty="0">
                <a:solidFill>
                  <a:schemeClr val="tx1"/>
                </a:solidFill>
              </a:rPr>
              <a:t>La résolution de problème</a:t>
            </a:r>
          </a:p>
        </p:txBody>
      </p:sp>
      <p:sp>
        <p:nvSpPr>
          <p:cNvPr id="5" name="Zone de texte 2">
            <a:extLst>
              <a:ext uri="{FF2B5EF4-FFF2-40B4-BE49-F238E27FC236}">
                <a16:creationId xmlns:a16="http://schemas.microsoft.com/office/drawing/2014/main" id="{EFD2BA43-B675-4359-A160-673D6B152406}"/>
              </a:ext>
            </a:extLst>
          </p:cNvPr>
          <p:cNvSpPr txBox="1">
            <a:spLocks noChangeArrowheads="1"/>
          </p:cNvSpPr>
          <p:nvPr/>
        </p:nvSpPr>
        <p:spPr bwMode="auto">
          <a:xfrm>
            <a:off x="251465" y="692728"/>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1">
                    <a:lumMod val="75000"/>
                  </a:schemeClr>
                </a:solidFill>
              </a:rPr>
              <a:t>Nombres, calculs et résolution de problèmes</a:t>
            </a:r>
          </a:p>
        </p:txBody>
      </p:sp>
      <p:sp>
        <p:nvSpPr>
          <p:cNvPr id="7" name="ZoneTexte 6">
            <a:extLst>
              <a:ext uri="{FF2B5EF4-FFF2-40B4-BE49-F238E27FC236}">
                <a16:creationId xmlns:a16="http://schemas.microsoft.com/office/drawing/2014/main" id="{4060AC42-991D-4C4D-9E99-7FFCE3D64B9E}"/>
              </a:ext>
            </a:extLst>
          </p:cNvPr>
          <p:cNvSpPr txBox="1"/>
          <p:nvPr/>
        </p:nvSpPr>
        <p:spPr>
          <a:xfrm>
            <a:off x="2857505" y="1114425"/>
            <a:ext cx="2699234" cy="938719"/>
          </a:xfrm>
          <a:prstGeom prst="rect">
            <a:avLst/>
          </a:prstGeom>
          <a:noFill/>
          <a:ln>
            <a:solidFill>
              <a:schemeClr val="accent5">
                <a:lumMod val="75000"/>
              </a:schemeClr>
            </a:solidFill>
          </a:ln>
        </p:spPr>
        <p:txBody>
          <a:bodyPr wrap="square" rtlCol="0">
            <a:spAutoFit/>
          </a:bodyPr>
          <a:lstStyle/>
          <a:p>
            <a:r>
              <a:rPr lang="fr-FR" sz="1100" dirty="0"/>
              <a:t>Mémoriser des faits numériques</a:t>
            </a:r>
          </a:p>
          <a:p>
            <a:r>
              <a:rPr lang="fr-FR" sz="1100" dirty="0"/>
              <a:t>Utiliser ses connaissances en numération pour calculer mentalement</a:t>
            </a:r>
          </a:p>
          <a:p>
            <a:r>
              <a:rPr lang="fr-FR" sz="1100" dirty="0"/>
              <a:t>Apprendre des procédures en calcul mental</a:t>
            </a:r>
          </a:p>
          <a:p>
            <a:r>
              <a:rPr lang="fr-FR" sz="1100" b="1" dirty="0"/>
              <a:t>Nouveauté</a:t>
            </a:r>
            <a:r>
              <a:rPr lang="fr-FR" sz="1100" dirty="0"/>
              <a:t> : Travailler la </a:t>
            </a:r>
            <a:r>
              <a:rPr lang="fr-FR" sz="1100" b="1" dirty="0"/>
              <a:t>fluence en calcul</a:t>
            </a:r>
          </a:p>
        </p:txBody>
      </p:sp>
      <p:cxnSp>
        <p:nvCxnSpPr>
          <p:cNvPr id="9" name="Connecteur droit avec flèche 8">
            <a:extLst>
              <a:ext uri="{FF2B5EF4-FFF2-40B4-BE49-F238E27FC236}">
                <a16:creationId xmlns:a16="http://schemas.microsoft.com/office/drawing/2014/main" id="{922CFAE7-B5AF-4717-A4D4-3C9BD3B59507}"/>
              </a:ext>
            </a:extLst>
          </p:cNvPr>
          <p:cNvCxnSpPr>
            <a:cxnSpLocks/>
            <a:endCxn id="7" idx="1"/>
          </p:cNvCxnSpPr>
          <p:nvPr/>
        </p:nvCxnSpPr>
        <p:spPr>
          <a:xfrm flipV="1">
            <a:off x="1485900" y="1583785"/>
            <a:ext cx="1371605" cy="128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 de texte 2">
            <a:extLst>
              <a:ext uri="{FF2B5EF4-FFF2-40B4-BE49-F238E27FC236}">
                <a16:creationId xmlns:a16="http://schemas.microsoft.com/office/drawing/2014/main" id="{7D12EEE2-2B7D-4C16-A55C-5799E292E40C}"/>
              </a:ext>
            </a:extLst>
          </p:cNvPr>
          <p:cNvSpPr txBox="1">
            <a:spLocks noChangeArrowheads="1"/>
          </p:cNvSpPr>
          <p:nvPr/>
        </p:nvSpPr>
        <p:spPr bwMode="auto">
          <a:xfrm>
            <a:off x="163540" y="2172868"/>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t>Grandeurs et mesures</a:t>
            </a:r>
          </a:p>
        </p:txBody>
      </p:sp>
      <p:sp>
        <p:nvSpPr>
          <p:cNvPr id="11" name="Zone de texte 2">
            <a:extLst>
              <a:ext uri="{FF2B5EF4-FFF2-40B4-BE49-F238E27FC236}">
                <a16:creationId xmlns:a16="http://schemas.microsoft.com/office/drawing/2014/main" id="{8CC050E4-2FF7-40B9-86D2-F1B1A90E34A2}"/>
              </a:ext>
            </a:extLst>
          </p:cNvPr>
          <p:cNvSpPr txBox="1">
            <a:spLocks noChangeArrowheads="1"/>
          </p:cNvSpPr>
          <p:nvPr/>
        </p:nvSpPr>
        <p:spPr bwMode="auto">
          <a:xfrm>
            <a:off x="163540" y="3544034"/>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2"/>
                </a:solidFill>
              </a:rPr>
              <a:t>Espace et géométrie</a:t>
            </a:r>
          </a:p>
        </p:txBody>
      </p:sp>
      <p:sp>
        <p:nvSpPr>
          <p:cNvPr id="12" name="Zone de texte 2">
            <a:extLst>
              <a:ext uri="{FF2B5EF4-FFF2-40B4-BE49-F238E27FC236}">
                <a16:creationId xmlns:a16="http://schemas.microsoft.com/office/drawing/2014/main" id="{E88C0317-46FB-45D2-AF05-056C64A20BC9}"/>
              </a:ext>
            </a:extLst>
          </p:cNvPr>
          <p:cNvSpPr txBox="1">
            <a:spLocks noChangeArrowheads="1"/>
          </p:cNvSpPr>
          <p:nvPr/>
        </p:nvSpPr>
        <p:spPr bwMode="auto">
          <a:xfrm>
            <a:off x="163540" y="4715151"/>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4">
                    <a:lumMod val="50000"/>
                  </a:schemeClr>
                </a:solidFill>
              </a:rPr>
              <a:t>Organisation et gestion de données</a:t>
            </a:r>
          </a:p>
        </p:txBody>
      </p:sp>
      <p:sp>
        <p:nvSpPr>
          <p:cNvPr id="13" name="Rectangle 12">
            <a:extLst>
              <a:ext uri="{FF2B5EF4-FFF2-40B4-BE49-F238E27FC236}">
                <a16:creationId xmlns:a16="http://schemas.microsoft.com/office/drawing/2014/main" id="{0BC91362-80A3-4264-B720-CFDCEE172420}"/>
              </a:ext>
            </a:extLst>
          </p:cNvPr>
          <p:cNvSpPr/>
          <p:nvPr/>
        </p:nvSpPr>
        <p:spPr>
          <a:xfrm>
            <a:off x="251466" y="2426767"/>
            <a:ext cx="4681018" cy="979701"/>
          </a:xfrm>
          <a:prstGeom prst="rect">
            <a:avLst/>
          </a:prstGeom>
          <a:noFill/>
          <a:ln w="28575">
            <a:solidFill>
              <a:srgbClr val="32B8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longueurs</a:t>
            </a:r>
          </a:p>
          <a:p>
            <a:r>
              <a:rPr lang="fr-FR" sz="1200" dirty="0">
                <a:solidFill>
                  <a:schemeClr val="tx1"/>
                </a:solidFill>
              </a:rPr>
              <a:t>Les masses</a:t>
            </a:r>
          </a:p>
          <a:p>
            <a:r>
              <a:rPr lang="fr-FR" sz="1200" dirty="0">
                <a:solidFill>
                  <a:schemeClr val="tx1"/>
                </a:solidFill>
              </a:rPr>
              <a:t>Les contenances (en CE2)</a:t>
            </a:r>
          </a:p>
          <a:p>
            <a:r>
              <a:rPr lang="fr-FR" sz="1200" dirty="0">
                <a:solidFill>
                  <a:schemeClr val="tx1"/>
                </a:solidFill>
              </a:rPr>
              <a:t>La monnaie</a:t>
            </a:r>
          </a:p>
          <a:p>
            <a:r>
              <a:rPr lang="fr-FR" sz="1200" dirty="0">
                <a:solidFill>
                  <a:schemeClr val="tx1"/>
                </a:solidFill>
              </a:rPr>
              <a:t>Le repérage dans le temps et les durées</a:t>
            </a:r>
          </a:p>
        </p:txBody>
      </p:sp>
      <p:sp>
        <p:nvSpPr>
          <p:cNvPr id="14" name="Rectangle 13">
            <a:extLst>
              <a:ext uri="{FF2B5EF4-FFF2-40B4-BE49-F238E27FC236}">
                <a16:creationId xmlns:a16="http://schemas.microsoft.com/office/drawing/2014/main" id="{9E1695ED-5B13-4893-BEA3-89B0E9280682}"/>
              </a:ext>
            </a:extLst>
          </p:cNvPr>
          <p:cNvSpPr/>
          <p:nvPr/>
        </p:nvSpPr>
        <p:spPr>
          <a:xfrm>
            <a:off x="251466" y="3796045"/>
            <a:ext cx="4681018" cy="82209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solides</a:t>
            </a:r>
          </a:p>
          <a:p>
            <a:r>
              <a:rPr lang="fr-FR" sz="1200" dirty="0">
                <a:solidFill>
                  <a:schemeClr val="tx1"/>
                </a:solidFill>
              </a:rPr>
              <a:t>La géométrie plane</a:t>
            </a:r>
          </a:p>
          <a:p>
            <a:r>
              <a:rPr lang="fr-FR" sz="1200" dirty="0">
                <a:solidFill>
                  <a:schemeClr val="tx1"/>
                </a:solidFill>
              </a:rPr>
              <a:t>Le repérage dans l’espace (en CP et CE1)</a:t>
            </a:r>
          </a:p>
        </p:txBody>
      </p:sp>
      <p:sp>
        <p:nvSpPr>
          <p:cNvPr id="15" name="Rectangle 14">
            <a:extLst>
              <a:ext uri="{FF2B5EF4-FFF2-40B4-BE49-F238E27FC236}">
                <a16:creationId xmlns:a16="http://schemas.microsoft.com/office/drawing/2014/main" id="{DCC28175-8005-4324-91E9-8B9C1A719276}"/>
              </a:ext>
            </a:extLst>
          </p:cNvPr>
          <p:cNvSpPr/>
          <p:nvPr/>
        </p:nvSpPr>
        <p:spPr>
          <a:xfrm>
            <a:off x="251465" y="4974134"/>
            <a:ext cx="5844536" cy="70569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Organiser les données recueillies </a:t>
            </a:r>
          </a:p>
          <a:p>
            <a:r>
              <a:rPr lang="fr-FR" sz="1200" dirty="0">
                <a:solidFill>
                  <a:schemeClr val="tx1"/>
                </a:solidFill>
              </a:rPr>
              <a:t>Construire des tableaux et des diagrammes en barre pour présenter les données collectées</a:t>
            </a:r>
          </a:p>
          <a:p>
            <a:r>
              <a:rPr lang="fr-FR" sz="1200" dirty="0">
                <a:solidFill>
                  <a:schemeClr val="tx1"/>
                </a:solidFill>
              </a:rPr>
              <a:t>Lire et interpréter les données d’un tableau ou d’un diagramme en barre</a:t>
            </a:r>
          </a:p>
        </p:txBody>
      </p:sp>
      <p:sp>
        <p:nvSpPr>
          <p:cNvPr id="16" name="Rectangle 15">
            <a:extLst>
              <a:ext uri="{FF2B5EF4-FFF2-40B4-BE49-F238E27FC236}">
                <a16:creationId xmlns:a16="http://schemas.microsoft.com/office/drawing/2014/main" id="{20AB2A78-5D67-4B52-8E0C-5C062850CBBD}"/>
              </a:ext>
            </a:extLst>
          </p:cNvPr>
          <p:cNvSpPr/>
          <p:nvPr/>
        </p:nvSpPr>
        <p:spPr>
          <a:xfrm>
            <a:off x="6370615" y="3628657"/>
            <a:ext cx="5393492" cy="63775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La géométrie plane		En 6</a:t>
            </a:r>
            <a:r>
              <a:rPr lang="fr-FR" sz="1200" baseline="30000" dirty="0">
                <a:solidFill>
                  <a:schemeClr val="tx1"/>
                </a:solidFill>
              </a:rPr>
              <a:t>ème</a:t>
            </a:r>
            <a:r>
              <a:rPr lang="fr-FR" sz="1200" dirty="0">
                <a:solidFill>
                  <a:schemeClr val="tx1"/>
                </a:solidFill>
              </a:rPr>
              <a:t> : Etude de configurations planes</a:t>
            </a:r>
          </a:p>
          <a:p>
            <a:r>
              <a:rPr lang="fr-FR" sz="1200" dirty="0">
                <a:solidFill>
                  <a:schemeClr val="tx1"/>
                </a:solidFill>
              </a:rPr>
              <a:t>Les solides			                 La vision dans l’espace</a:t>
            </a:r>
          </a:p>
          <a:p>
            <a:r>
              <a:rPr lang="fr-FR" sz="1200" dirty="0">
                <a:solidFill>
                  <a:schemeClr val="tx1"/>
                </a:solidFill>
              </a:rPr>
              <a:t>Repérages/déplacements dans l’espace</a:t>
            </a:r>
          </a:p>
        </p:txBody>
      </p:sp>
      <p:sp>
        <p:nvSpPr>
          <p:cNvPr id="17" name="Rectangle 16">
            <a:extLst>
              <a:ext uri="{FF2B5EF4-FFF2-40B4-BE49-F238E27FC236}">
                <a16:creationId xmlns:a16="http://schemas.microsoft.com/office/drawing/2014/main" id="{82135415-53C3-47A5-8AE2-724179C2BFEF}"/>
              </a:ext>
            </a:extLst>
          </p:cNvPr>
          <p:cNvSpPr/>
          <p:nvPr/>
        </p:nvSpPr>
        <p:spPr>
          <a:xfrm>
            <a:off x="6370615" y="768484"/>
            <a:ext cx="5393492" cy="11388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nombres entiers</a:t>
            </a:r>
          </a:p>
          <a:p>
            <a:r>
              <a:rPr lang="fr-FR" sz="1200" dirty="0">
                <a:solidFill>
                  <a:schemeClr val="tx1"/>
                </a:solidFill>
              </a:rPr>
              <a:t>Les fractions</a:t>
            </a:r>
          </a:p>
          <a:p>
            <a:r>
              <a:rPr lang="fr-FR" sz="1200" dirty="0">
                <a:solidFill>
                  <a:schemeClr val="tx1"/>
                </a:solidFill>
              </a:rPr>
              <a:t>Les quatre opérations</a:t>
            </a:r>
          </a:p>
          <a:p>
            <a:r>
              <a:rPr lang="fr-FR" sz="1200" dirty="0">
                <a:solidFill>
                  <a:schemeClr val="tx1"/>
                </a:solidFill>
              </a:rPr>
              <a:t>Le calcul mental</a:t>
            </a:r>
          </a:p>
          <a:p>
            <a:r>
              <a:rPr lang="fr-FR" sz="1200" dirty="0">
                <a:solidFill>
                  <a:schemeClr val="tx1"/>
                </a:solidFill>
              </a:rPr>
              <a:t>La résolution de problème</a:t>
            </a:r>
          </a:p>
          <a:p>
            <a:r>
              <a:rPr lang="fr-FR" sz="1200">
                <a:solidFill>
                  <a:schemeClr val="tx1"/>
                </a:solidFill>
              </a:rPr>
              <a:t>Algèbre</a:t>
            </a:r>
            <a:endParaRPr lang="fr-FR" sz="1200" dirty="0">
              <a:solidFill>
                <a:schemeClr val="tx1"/>
              </a:solidFill>
            </a:endParaRPr>
          </a:p>
        </p:txBody>
      </p:sp>
      <p:sp>
        <p:nvSpPr>
          <p:cNvPr id="18" name="Rectangle 17">
            <a:extLst>
              <a:ext uri="{FF2B5EF4-FFF2-40B4-BE49-F238E27FC236}">
                <a16:creationId xmlns:a16="http://schemas.microsoft.com/office/drawing/2014/main" id="{63C03537-5417-44FC-A6C8-C6A51A780014}"/>
              </a:ext>
            </a:extLst>
          </p:cNvPr>
          <p:cNvSpPr/>
          <p:nvPr/>
        </p:nvSpPr>
        <p:spPr>
          <a:xfrm>
            <a:off x="6370615" y="4503185"/>
            <a:ext cx="5393492" cy="532739"/>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Organisation et gestion de données en tableaux, diagrammes en barre,…</a:t>
            </a:r>
          </a:p>
          <a:p>
            <a:r>
              <a:rPr lang="fr-FR" sz="1200" dirty="0">
                <a:solidFill>
                  <a:schemeClr val="tx1"/>
                </a:solidFill>
              </a:rPr>
              <a:t>Les probabilités</a:t>
            </a:r>
          </a:p>
        </p:txBody>
      </p:sp>
      <p:sp>
        <p:nvSpPr>
          <p:cNvPr id="19" name="Rectangle 18">
            <a:extLst>
              <a:ext uri="{FF2B5EF4-FFF2-40B4-BE49-F238E27FC236}">
                <a16:creationId xmlns:a16="http://schemas.microsoft.com/office/drawing/2014/main" id="{20F54153-4948-4839-8CCA-35131CFDB0F4}"/>
              </a:ext>
            </a:extLst>
          </p:cNvPr>
          <p:cNvSpPr/>
          <p:nvPr/>
        </p:nvSpPr>
        <p:spPr>
          <a:xfrm>
            <a:off x="6370615" y="2130672"/>
            <a:ext cx="5393493" cy="1265164"/>
          </a:xfrm>
          <a:prstGeom prst="rect">
            <a:avLst/>
          </a:prstGeom>
          <a:noFill/>
          <a:ln w="28575">
            <a:solidFill>
              <a:srgbClr val="32B8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longueurs</a:t>
            </a:r>
          </a:p>
          <a:p>
            <a:r>
              <a:rPr lang="fr-FR" sz="1200" dirty="0">
                <a:solidFill>
                  <a:schemeClr val="tx1"/>
                </a:solidFill>
              </a:rPr>
              <a:t>Les masses</a:t>
            </a:r>
          </a:p>
          <a:p>
            <a:r>
              <a:rPr lang="fr-FR" sz="1200" dirty="0">
                <a:solidFill>
                  <a:schemeClr val="tx1"/>
                </a:solidFill>
              </a:rPr>
              <a:t>Les contenances (en CM2 par la résolution de problèmes)</a:t>
            </a:r>
          </a:p>
          <a:p>
            <a:r>
              <a:rPr lang="fr-FR" sz="1200" dirty="0">
                <a:solidFill>
                  <a:schemeClr val="tx1"/>
                </a:solidFill>
              </a:rPr>
              <a:t>Les aires</a:t>
            </a:r>
          </a:p>
          <a:p>
            <a:r>
              <a:rPr lang="fr-FR" sz="1200" dirty="0">
                <a:solidFill>
                  <a:schemeClr val="tx1"/>
                </a:solidFill>
              </a:rPr>
              <a:t>Les angles (vu en géométrie en 6</a:t>
            </a:r>
            <a:r>
              <a:rPr lang="fr-FR" sz="1200" baseline="30000" dirty="0">
                <a:solidFill>
                  <a:schemeClr val="tx1"/>
                </a:solidFill>
              </a:rPr>
              <a:t>ème</a:t>
            </a:r>
            <a:r>
              <a:rPr lang="fr-FR" sz="1200" dirty="0">
                <a:solidFill>
                  <a:schemeClr val="tx1"/>
                </a:solidFill>
              </a:rPr>
              <a:t>)</a:t>
            </a:r>
          </a:p>
          <a:p>
            <a:r>
              <a:rPr lang="fr-FR" sz="1200" dirty="0">
                <a:solidFill>
                  <a:schemeClr val="tx1"/>
                </a:solidFill>
              </a:rPr>
              <a:t>Les volumes (en 6</a:t>
            </a:r>
            <a:r>
              <a:rPr lang="fr-FR" sz="1200" baseline="30000" dirty="0">
                <a:solidFill>
                  <a:schemeClr val="tx1"/>
                </a:solidFill>
              </a:rPr>
              <a:t>ème</a:t>
            </a:r>
            <a:r>
              <a:rPr lang="fr-FR" sz="1200" dirty="0">
                <a:solidFill>
                  <a:schemeClr val="tx1"/>
                </a:solidFill>
              </a:rPr>
              <a:t>)</a:t>
            </a:r>
          </a:p>
          <a:p>
            <a:r>
              <a:rPr lang="fr-FR" sz="1200" dirty="0">
                <a:solidFill>
                  <a:schemeClr val="tx1"/>
                </a:solidFill>
              </a:rPr>
              <a:t>Le repérage dans le temps et les durées</a:t>
            </a:r>
          </a:p>
        </p:txBody>
      </p:sp>
      <p:sp>
        <p:nvSpPr>
          <p:cNvPr id="20" name="Rectangle 19">
            <a:extLst>
              <a:ext uri="{FF2B5EF4-FFF2-40B4-BE49-F238E27FC236}">
                <a16:creationId xmlns:a16="http://schemas.microsoft.com/office/drawing/2014/main" id="{CFE021E0-6DE5-4C3B-B221-4C74D7F61E9C}"/>
              </a:ext>
            </a:extLst>
          </p:cNvPr>
          <p:cNvSpPr/>
          <p:nvPr/>
        </p:nvSpPr>
        <p:spPr>
          <a:xfrm>
            <a:off x="6370615" y="6039928"/>
            <a:ext cx="5393492" cy="5389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Identifier une instruction ou une séquence d’instructions</a:t>
            </a:r>
          </a:p>
          <a:p>
            <a:r>
              <a:rPr lang="fr-FR" sz="1200" dirty="0">
                <a:solidFill>
                  <a:schemeClr val="tx1"/>
                </a:solidFill>
              </a:rPr>
              <a:t>Produire et exécuter une séquence d’instructions</a:t>
            </a:r>
          </a:p>
        </p:txBody>
      </p:sp>
      <p:sp>
        <p:nvSpPr>
          <p:cNvPr id="21" name="Rectangle 20">
            <a:extLst>
              <a:ext uri="{FF2B5EF4-FFF2-40B4-BE49-F238E27FC236}">
                <a16:creationId xmlns:a16="http://schemas.microsoft.com/office/drawing/2014/main" id="{29BF43E6-05BF-4CAD-9955-AC94B0FB3015}"/>
              </a:ext>
            </a:extLst>
          </p:cNvPr>
          <p:cNvSpPr/>
          <p:nvPr/>
        </p:nvSpPr>
        <p:spPr>
          <a:xfrm>
            <a:off x="6370615" y="5293101"/>
            <a:ext cx="5393492" cy="514019"/>
          </a:xfrm>
          <a:prstGeom prst="rect">
            <a:avLst/>
          </a:prstGeom>
          <a:noFill/>
          <a:ln w="28575">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Identifier une situation de proportionnalité</a:t>
            </a:r>
          </a:p>
          <a:p>
            <a:r>
              <a:rPr lang="fr-FR" sz="1200" dirty="0">
                <a:solidFill>
                  <a:schemeClr val="tx1"/>
                </a:solidFill>
              </a:rPr>
              <a:t>Savoir résoudre un problème de proportionnalité</a:t>
            </a:r>
          </a:p>
        </p:txBody>
      </p:sp>
      <p:sp>
        <p:nvSpPr>
          <p:cNvPr id="22" name="Zone de texte 2">
            <a:extLst>
              <a:ext uri="{FF2B5EF4-FFF2-40B4-BE49-F238E27FC236}">
                <a16:creationId xmlns:a16="http://schemas.microsoft.com/office/drawing/2014/main" id="{7EF479F2-0EEA-4D32-80AD-98C5AB472FA1}"/>
              </a:ext>
            </a:extLst>
          </p:cNvPr>
          <p:cNvSpPr txBox="1">
            <a:spLocks noChangeArrowheads="1"/>
          </p:cNvSpPr>
          <p:nvPr/>
        </p:nvSpPr>
        <p:spPr bwMode="auto">
          <a:xfrm>
            <a:off x="6282691" y="537361"/>
            <a:ext cx="3775411" cy="260328"/>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sz="1100" dirty="0">
                <a:solidFill>
                  <a:schemeClr val="accent5">
                    <a:lumMod val="75000"/>
                  </a:schemeClr>
                </a:solidFill>
              </a:rPr>
              <a:t>Nombres, calculs et résolution de problèmes</a:t>
            </a:r>
          </a:p>
        </p:txBody>
      </p:sp>
      <p:sp>
        <p:nvSpPr>
          <p:cNvPr id="23" name="Zone de texte 2">
            <a:extLst>
              <a:ext uri="{FF2B5EF4-FFF2-40B4-BE49-F238E27FC236}">
                <a16:creationId xmlns:a16="http://schemas.microsoft.com/office/drawing/2014/main" id="{5C251157-3FCA-4A5C-AB54-C3D41EC3DFA2}"/>
              </a:ext>
            </a:extLst>
          </p:cNvPr>
          <p:cNvSpPr txBox="1">
            <a:spLocks noChangeArrowheads="1"/>
          </p:cNvSpPr>
          <p:nvPr/>
        </p:nvSpPr>
        <p:spPr bwMode="auto">
          <a:xfrm>
            <a:off x="6282691" y="1872323"/>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sz="1100" dirty="0"/>
              <a:t>Grandeurs</a:t>
            </a:r>
            <a:r>
              <a:rPr lang="fr-FR" dirty="0"/>
              <a:t> et mesures</a:t>
            </a:r>
          </a:p>
        </p:txBody>
      </p:sp>
      <p:sp>
        <p:nvSpPr>
          <p:cNvPr id="24" name="Zone de texte 2">
            <a:extLst>
              <a:ext uri="{FF2B5EF4-FFF2-40B4-BE49-F238E27FC236}">
                <a16:creationId xmlns:a16="http://schemas.microsoft.com/office/drawing/2014/main" id="{8F7880B7-7ED7-4D47-AA6C-4A3914E1E915}"/>
              </a:ext>
            </a:extLst>
          </p:cNvPr>
          <p:cNvSpPr txBox="1">
            <a:spLocks noChangeArrowheads="1"/>
          </p:cNvSpPr>
          <p:nvPr/>
        </p:nvSpPr>
        <p:spPr bwMode="auto">
          <a:xfrm>
            <a:off x="6273898" y="3382389"/>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2"/>
                </a:solidFill>
              </a:rPr>
              <a:t>Espace et géométrie</a:t>
            </a:r>
          </a:p>
        </p:txBody>
      </p:sp>
      <p:sp>
        <p:nvSpPr>
          <p:cNvPr id="25" name="Zone de texte 2">
            <a:extLst>
              <a:ext uri="{FF2B5EF4-FFF2-40B4-BE49-F238E27FC236}">
                <a16:creationId xmlns:a16="http://schemas.microsoft.com/office/drawing/2014/main" id="{8CBAB0C5-9E16-4CA6-AA46-4DB07838AAF7}"/>
              </a:ext>
            </a:extLst>
          </p:cNvPr>
          <p:cNvSpPr txBox="1">
            <a:spLocks noChangeArrowheads="1"/>
          </p:cNvSpPr>
          <p:nvPr/>
        </p:nvSpPr>
        <p:spPr bwMode="auto">
          <a:xfrm>
            <a:off x="6282691" y="4259171"/>
            <a:ext cx="4180155"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4">
                    <a:lumMod val="50000"/>
                  </a:schemeClr>
                </a:solidFill>
              </a:rPr>
              <a:t>Organisation et gestion de données et probabilités</a:t>
            </a:r>
          </a:p>
        </p:txBody>
      </p:sp>
      <p:sp>
        <p:nvSpPr>
          <p:cNvPr id="26" name="Zone de texte 2">
            <a:extLst>
              <a:ext uri="{FF2B5EF4-FFF2-40B4-BE49-F238E27FC236}">
                <a16:creationId xmlns:a16="http://schemas.microsoft.com/office/drawing/2014/main" id="{256C407C-0CBF-4836-BCBA-E5617F94AAC9}"/>
              </a:ext>
            </a:extLst>
          </p:cNvPr>
          <p:cNvSpPr txBox="1">
            <a:spLocks noChangeArrowheads="1"/>
          </p:cNvSpPr>
          <p:nvPr/>
        </p:nvSpPr>
        <p:spPr bwMode="auto">
          <a:xfrm>
            <a:off x="6273898" y="5031145"/>
            <a:ext cx="4180155"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rgbClr val="A568D2"/>
                </a:solidFill>
              </a:rPr>
              <a:t>La proportionnalité</a:t>
            </a:r>
          </a:p>
        </p:txBody>
      </p:sp>
      <p:sp>
        <p:nvSpPr>
          <p:cNvPr id="27" name="Zone de texte 2">
            <a:extLst>
              <a:ext uri="{FF2B5EF4-FFF2-40B4-BE49-F238E27FC236}">
                <a16:creationId xmlns:a16="http://schemas.microsoft.com/office/drawing/2014/main" id="{82B76217-1DCE-4EEB-BB67-E7345D4557AE}"/>
              </a:ext>
            </a:extLst>
          </p:cNvPr>
          <p:cNvSpPr txBox="1">
            <a:spLocks noChangeArrowheads="1"/>
          </p:cNvSpPr>
          <p:nvPr/>
        </p:nvSpPr>
        <p:spPr bwMode="auto">
          <a:xfrm>
            <a:off x="6282691" y="5786754"/>
            <a:ext cx="4531847"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rgbClr val="C00000"/>
                </a:solidFill>
              </a:rPr>
              <a:t>Initiation à la pensée informatique </a:t>
            </a:r>
            <a:r>
              <a:rPr lang="fr-FR" sz="1050" b="0" dirty="0">
                <a:solidFill>
                  <a:srgbClr val="C00000"/>
                </a:solidFill>
              </a:rPr>
              <a:t>(en 6</a:t>
            </a:r>
            <a:r>
              <a:rPr lang="fr-FR" sz="1050" b="0" baseline="30000" dirty="0">
                <a:solidFill>
                  <a:srgbClr val="C00000"/>
                </a:solidFill>
              </a:rPr>
              <a:t>ème</a:t>
            </a:r>
            <a:r>
              <a:rPr lang="fr-FR" sz="1050" b="0" dirty="0">
                <a:solidFill>
                  <a:srgbClr val="C00000"/>
                </a:solidFill>
              </a:rPr>
              <a:t> uniquement)</a:t>
            </a:r>
            <a:endParaRPr lang="fr-FR" b="0" dirty="0">
              <a:solidFill>
                <a:srgbClr val="C00000"/>
              </a:solidFill>
            </a:endParaRPr>
          </a:p>
        </p:txBody>
      </p:sp>
      <p:cxnSp>
        <p:nvCxnSpPr>
          <p:cNvPr id="32" name="Connecteur droit avec flèche 31">
            <a:extLst>
              <a:ext uri="{FF2B5EF4-FFF2-40B4-BE49-F238E27FC236}">
                <a16:creationId xmlns:a16="http://schemas.microsoft.com/office/drawing/2014/main" id="{5094F368-EAD5-40CD-B455-D71EAA9E3FB5}"/>
              </a:ext>
            </a:extLst>
          </p:cNvPr>
          <p:cNvCxnSpPr>
            <a:cxnSpLocks/>
          </p:cNvCxnSpPr>
          <p:nvPr/>
        </p:nvCxnSpPr>
        <p:spPr>
          <a:xfrm flipH="1">
            <a:off x="5556739" y="1433146"/>
            <a:ext cx="813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riangle rectangle 33">
            <a:extLst>
              <a:ext uri="{FF2B5EF4-FFF2-40B4-BE49-F238E27FC236}">
                <a16:creationId xmlns:a16="http://schemas.microsoft.com/office/drawing/2014/main" id="{9EE4676D-209D-42E0-A122-695A75FD2482}"/>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pied de page 34">
            <a:extLst>
              <a:ext uri="{FF2B5EF4-FFF2-40B4-BE49-F238E27FC236}">
                <a16:creationId xmlns:a16="http://schemas.microsoft.com/office/drawing/2014/main" id="{0D68D83D-3747-4C40-91AA-148974E2A8A3}"/>
              </a:ext>
            </a:extLst>
          </p:cNvPr>
          <p:cNvSpPr>
            <a:spLocks noGrp="1"/>
          </p:cNvSpPr>
          <p:nvPr>
            <p:ph type="ftr" sz="quarter" idx="11"/>
          </p:nvPr>
        </p:nvSpPr>
        <p:spPr>
          <a:xfrm>
            <a:off x="1215830" y="6561147"/>
            <a:ext cx="9495693" cy="270936"/>
          </a:xfrm>
        </p:spPr>
        <p:txBody>
          <a:bodyPr/>
          <a:lstStyle/>
          <a:p>
            <a:r>
              <a:rPr lang="fr-FR" sz="1050"/>
              <a:t>Groupe départemental 16</a:t>
            </a:r>
            <a:endParaRPr lang="fr-FR" sz="1050" dirty="0"/>
          </a:p>
        </p:txBody>
      </p:sp>
    </p:spTree>
    <p:extLst>
      <p:ext uri="{BB962C8B-B14F-4D97-AF65-F5344CB8AC3E}">
        <p14:creationId xmlns:p14="http://schemas.microsoft.com/office/powerpoint/2010/main" val="3637550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7521906-6B6A-4683-9CE0-1FF4B11429C0}"/>
              </a:ext>
            </a:extLst>
          </p:cNvPr>
          <p:cNvSpPr>
            <a:spLocks noGrp="1"/>
          </p:cNvSpPr>
          <p:nvPr>
            <p:ph type="ftr" sz="quarter" idx="11"/>
          </p:nvPr>
        </p:nvSpPr>
        <p:spPr>
          <a:xfrm>
            <a:off x="1044819" y="6607663"/>
            <a:ext cx="10102361" cy="250337"/>
          </a:xfrm>
        </p:spPr>
        <p:txBody>
          <a:bodyPr/>
          <a:lstStyle/>
          <a:p>
            <a:r>
              <a:rPr lang="fr-FR" sz="1050"/>
              <a:t>Groupe départemental 16</a:t>
            </a:r>
            <a:endParaRPr lang="fr-FR" sz="1050" dirty="0"/>
          </a:p>
        </p:txBody>
      </p:sp>
      <p:sp>
        <p:nvSpPr>
          <p:cNvPr id="3" name="ZoneTexte 2">
            <a:extLst>
              <a:ext uri="{FF2B5EF4-FFF2-40B4-BE49-F238E27FC236}">
                <a16:creationId xmlns:a16="http://schemas.microsoft.com/office/drawing/2014/main" id="{A02E218E-7FAB-4060-BCFA-E790131D1AB2}"/>
              </a:ext>
            </a:extLst>
          </p:cNvPr>
          <p:cNvSpPr txBox="1"/>
          <p:nvPr/>
        </p:nvSpPr>
        <p:spPr>
          <a:xfrm>
            <a:off x="544944" y="900000"/>
            <a:ext cx="11102109" cy="4843074"/>
          </a:xfrm>
          <a:prstGeom prst="rect">
            <a:avLst/>
          </a:prstGeom>
        </p:spPr>
        <p:txBody>
          <a:bodyPr vert="horz" lIns="91440" tIns="45720" rIns="91440" bIns="45720" rtlCol="0" anchor="ctr">
            <a:noAutofit/>
          </a:bodyPr>
          <a:lstStyle>
            <a:defPPr>
              <a:defRPr lang="fr-FR"/>
            </a:defPPr>
            <a:lvl1pPr algn="ctr">
              <a:lnSpc>
                <a:spcPct val="150000"/>
              </a:lnSpc>
              <a:spcBef>
                <a:spcPct val="0"/>
              </a:spcBef>
              <a:buNone/>
              <a:defRPr sz="4400">
                <a:latin typeface="+mj-lt"/>
                <a:ea typeface="+mj-ea"/>
                <a:cs typeface="+mj-cs"/>
              </a:defRPr>
            </a:lvl1pPr>
          </a:lstStyle>
          <a:p>
            <a:r>
              <a:rPr lang="fr-FR" sz="6600" b="1" dirty="0">
                <a:solidFill>
                  <a:srgbClr val="32B882"/>
                </a:solidFill>
              </a:rPr>
              <a:t>TEMPS 2</a:t>
            </a:r>
          </a:p>
          <a:p>
            <a:r>
              <a:rPr lang="fr-FR" sz="4800" dirty="0"/>
              <a:t>Outils pour construire des progressions </a:t>
            </a:r>
          </a:p>
          <a:p>
            <a:r>
              <a:rPr lang="fr-FR" sz="4800" dirty="0"/>
              <a:t>en lien avec les nouveaux programmes</a:t>
            </a:r>
          </a:p>
        </p:txBody>
      </p:sp>
      <p:sp>
        <p:nvSpPr>
          <p:cNvPr id="4" name="Triangle rectangle 3">
            <a:extLst>
              <a:ext uri="{FF2B5EF4-FFF2-40B4-BE49-F238E27FC236}">
                <a16:creationId xmlns:a16="http://schemas.microsoft.com/office/drawing/2014/main" id="{126376FA-9309-4189-BDB0-6CFB936A4A4F}"/>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405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77B3B-8B5E-4269-BFD6-4F1047C97DF6}"/>
              </a:ext>
            </a:extLst>
          </p:cNvPr>
          <p:cNvSpPr>
            <a:spLocks noGrp="1"/>
          </p:cNvSpPr>
          <p:nvPr>
            <p:ph type="title"/>
          </p:nvPr>
        </p:nvSpPr>
        <p:spPr>
          <a:xfrm>
            <a:off x="394852" y="479272"/>
            <a:ext cx="11082867" cy="752475"/>
          </a:xfrm>
        </p:spPr>
        <p:txBody>
          <a:bodyPr>
            <a:normAutofit/>
          </a:bodyPr>
          <a:lstStyle/>
          <a:p>
            <a:r>
              <a:rPr lang="fr-FR" sz="2400" dirty="0"/>
              <a:t>Des programmes qui visent un équilibre des apprentissages</a:t>
            </a:r>
          </a:p>
        </p:txBody>
      </p:sp>
      <p:sp>
        <p:nvSpPr>
          <p:cNvPr id="4" name="Rectangle : coins arrondis 3">
            <a:extLst>
              <a:ext uri="{FF2B5EF4-FFF2-40B4-BE49-F238E27FC236}">
                <a16:creationId xmlns:a16="http://schemas.microsoft.com/office/drawing/2014/main" id="{0DE785A1-535B-49DD-BCEA-10E7E47895E4}"/>
              </a:ext>
            </a:extLst>
          </p:cNvPr>
          <p:cNvSpPr/>
          <p:nvPr/>
        </p:nvSpPr>
        <p:spPr>
          <a:xfrm>
            <a:off x="1436285" y="1881984"/>
            <a:ext cx="9250764" cy="15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nSpc>
                <a:spcPct val="150000"/>
              </a:lnSpc>
              <a:buClr>
                <a:schemeClr val="accent1"/>
              </a:buClr>
              <a:buSzPct val="80000"/>
              <a:buNone/>
            </a:pPr>
            <a:r>
              <a:rPr lang="fr-FR" sz="2000" dirty="0">
                <a:solidFill>
                  <a:schemeClr val="bg1"/>
                </a:solidFill>
              </a:rPr>
              <a:t>L’acquisition de compétences instrumentales nécessaires à la compréhension et à la production langagière écrite ou verbale.</a:t>
            </a:r>
          </a:p>
        </p:txBody>
      </p:sp>
      <p:sp>
        <p:nvSpPr>
          <p:cNvPr id="6" name="Rectangle : coins arrondis 5">
            <a:extLst>
              <a:ext uri="{FF2B5EF4-FFF2-40B4-BE49-F238E27FC236}">
                <a16:creationId xmlns:a16="http://schemas.microsoft.com/office/drawing/2014/main" id="{349827B3-171E-4B79-BD85-A025F0F55C9A}"/>
              </a:ext>
            </a:extLst>
          </p:cNvPr>
          <p:cNvSpPr/>
          <p:nvPr/>
        </p:nvSpPr>
        <p:spPr>
          <a:xfrm>
            <a:off x="1436284" y="4044221"/>
            <a:ext cx="9250765" cy="21587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nSpc>
                <a:spcPct val="150000"/>
              </a:lnSpc>
              <a:buFont typeface="Arial" panose="020B0604020202020204" pitchFamily="34" charset="0"/>
              <a:buChar char="•"/>
            </a:pPr>
            <a:r>
              <a:rPr lang="fr-FR" sz="2000" dirty="0"/>
              <a:t>Préconisation de la démarche pédagogique : manipulation, représentation, abstraction, sans oublier la part de verbalisation par l’enseignant et par l’élève</a:t>
            </a:r>
            <a:r>
              <a:rPr lang="fr-FR" dirty="0"/>
              <a:t>.</a:t>
            </a:r>
          </a:p>
          <a:p>
            <a:pPr marL="342900" indent="-342900">
              <a:lnSpc>
                <a:spcPct val="150000"/>
              </a:lnSpc>
              <a:buFont typeface="Arial" panose="020B0604020202020204" pitchFamily="34" charset="0"/>
              <a:buChar char="•"/>
            </a:pPr>
            <a:r>
              <a:rPr lang="fr-FR" sz="2000" dirty="0"/>
              <a:t>Commencer plus tôt les notions plus complexes afin que les élèves aient l'année scolaire pour s'approprier l'ensemble de la notion.</a:t>
            </a:r>
          </a:p>
        </p:txBody>
      </p:sp>
      <p:sp>
        <p:nvSpPr>
          <p:cNvPr id="9" name="ZoneTexte 8">
            <a:extLst>
              <a:ext uri="{FF2B5EF4-FFF2-40B4-BE49-F238E27FC236}">
                <a16:creationId xmlns:a16="http://schemas.microsoft.com/office/drawing/2014/main" id="{204BCEEE-8001-479E-97A3-5485B44585E5}"/>
              </a:ext>
            </a:extLst>
          </p:cNvPr>
          <p:cNvSpPr txBox="1"/>
          <p:nvPr/>
        </p:nvSpPr>
        <p:spPr>
          <a:xfrm rot="20969202">
            <a:off x="785121" y="1697317"/>
            <a:ext cx="1302327" cy="369332"/>
          </a:xfrm>
          <a:prstGeom prst="rect">
            <a:avLst/>
          </a:prstGeom>
          <a:solidFill>
            <a:schemeClr val="accent5">
              <a:lumMod val="75000"/>
            </a:schemeClr>
          </a:solidFill>
        </p:spPr>
        <p:txBody>
          <a:bodyPr wrap="square" rtlCol="0">
            <a:spAutoFit/>
          </a:bodyPr>
          <a:lstStyle/>
          <a:p>
            <a:r>
              <a:rPr lang="fr-FR" dirty="0">
                <a:solidFill>
                  <a:schemeClr val="bg1"/>
                </a:solidFill>
              </a:rPr>
              <a:t>En français</a:t>
            </a:r>
          </a:p>
        </p:txBody>
      </p:sp>
      <p:sp>
        <p:nvSpPr>
          <p:cNvPr id="10" name="ZoneTexte 9">
            <a:extLst>
              <a:ext uri="{FF2B5EF4-FFF2-40B4-BE49-F238E27FC236}">
                <a16:creationId xmlns:a16="http://schemas.microsoft.com/office/drawing/2014/main" id="{FC9CA855-2343-4D6B-8ECF-CB05D96A12CA}"/>
              </a:ext>
            </a:extLst>
          </p:cNvPr>
          <p:cNvSpPr txBox="1"/>
          <p:nvPr/>
        </p:nvSpPr>
        <p:spPr>
          <a:xfrm rot="20969202">
            <a:off x="456686" y="3859554"/>
            <a:ext cx="1959193" cy="369332"/>
          </a:xfrm>
          <a:prstGeom prst="rect">
            <a:avLst/>
          </a:prstGeom>
          <a:solidFill>
            <a:schemeClr val="accent6">
              <a:lumMod val="75000"/>
            </a:schemeClr>
          </a:solidFill>
        </p:spPr>
        <p:txBody>
          <a:bodyPr wrap="square" rtlCol="0">
            <a:spAutoFit/>
          </a:bodyPr>
          <a:lstStyle/>
          <a:p>
            <a:r>
              <a:rPr lang="fr-FR" dirty="0">
                <a:solidFill>
                  <a:schemeClr val="bg1"/>
                </a:solidFill>
              </a:rPr>
              <a:t>En mathématiques</a:t>
            </a:r>
          </a:p>
        </p:txBody>
      </p:sp>
    </p:spTree>
    <p:extLst>
      <p:ext uri="{BB962C8B-B14F-4D97-AF65-F5344CB8AC3E}">
        <p14:creationId xmlns:p14="http://schemas.microsoft.com/office/powerpoint/2010/main" val="1173478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336F24E-F267-4301-8868-AF6713FCD889}"/>
              </a:ext>
            </a:extLst>
          </p:cNvPr>
          <p:cNvSpPr>
            <a:spLocks noGrp="1"/>
          </p:cNvSpPr>
          <p:nvPr>
            <p:ph type="ftr" sz="quarter" idx="11"/>
          </p:nvPr>
        </p:nvSpPr>
        <p:spPr/>
        <p:txBody>
          <a:bodyPr/>
          <a:lstStyle/>
          <a:p>
            <a:r>
              <a:rPr lang="fr-FR"/>
              <a:t>Groupe départemental 16</a:t>
            </a:r>
          </a:p>
        </p:txBody>
      </p:sp>
      <p:sp>
        <p:nvSpPr>
          <p:cNvPr id="37" name="ZoneTexte 36">
            <a:extLst>
              <a:ext uri="{FF2B5EF4-FFF2-40B4-BE49-F238E27FC236}">
                <a16:creationId xmlns:a16="http://schemas.microsoft.com/office/drawing/2014/main" id="{694156F0-ABEE-4C19-97E9-5F4FFD9C4639}"/>
              </a:ext>
            </a:extLst>
          </p:cNvPr>
          <p:cNvSpPr txBox="1"/>
          <p:nvPr/>
        </p:nvSpPr>
        <p:spPr>
          <a:xfrm>
            <a:off x="154042" y="1022237"/>
            <a:ext cx="1759368" cy="2270109"/>
          </a:xfrm>
          <a:prstGeom prst="rect">
            <a:avLst/>
          </a:prstGeom>
          <a:noFill/>
          <a:ln w="28575">
            <a:solidFill>
              <a:schemeClr val="tx1"/>
            </a:solidFill>
            <a:prstDash val="dash"/>
          </a:ln>
        </p:spPr>
        <p:txBody>
          <a:bodyPr wrap="square" rtlCol="0">
            <a:spAutoFit/>
          </a:bodyPr>
          <a:lstStyle/>
          <a:p>
            <a:pPr algn="ctr">
              <a:lnSpc>
                <a:spcPct val="150000"/>
              </a:lnSpc>
            </a:pPr>
            <a:r>
              <a:rPr lang="fr-FR" sz="1600" b="1" dirty="0"/>
              <a:t>Un exemple de progression du cycle 1 au cycle 3 construite à partir des nouveaux programmes</a:t>
            </a:r>
          </a:p>
        </p:txBody>
      </p:sp>
      <p:sp>
        <p:nvSpPr>
          <p:cNvPr id="38" name="Triangle rectangle 37">
            <a:extLst>
              <a:ext uri="{FF2B5EF4-FFF2-40B4-BE49-F238E27FC236}">
                <a16:creationId xmlns:a16="http://schemas.microsoft.com/office/drawing/2014/main" id="{DAD65359-1344-4FF7-A7D9-D8D1A4005C3B}"/>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2FC20E8-DEF1-4CC6-90D1-5F597BDF3794}"/>
              </a:ext>
            </a:extLst>
          </p:cNvPr>
          <p:cNvSpPr txBox="1"/>
          <p:nvPr/>
        </p:nvSpPr>
        <p:spPr>
          <a:xfrm>
            <a:off x="152935" y="4084143"/>
            <a:ext cx="2985919" cy="261610"/>
          </a:xfrm>
          <a:prstGeom prst="rect">
            <a:avLst/>
          </a:prstGeom>
          <a:noFill/>
        </p:spPr>
        <p:txBody>
          <a:bodyPr wrap="square" rtlCol="0">
            <a:spAutoFit/>
          </a:bodyPr>
          <a:lstStyle/>
          <a:p>
            <a:r>
              <a:rPr lang="fr-FR" sz="1100" dirty="0">
                <a:solidFill>
                  <a:srgbClr val="0563C1"/>
                </a:solidFill>
                <a:hlinkClick r:id="rId2"/>
              </a:rPr>
              <a:t>Progression écriture 3 cycles DSDEN 16</a:t>
            </a:r>
            <a:endParaRPr lang="fr-FR" sz="1100" dirty="0"/>
          </a:p>
        </p:txBody>
      </p:sp>
      <p:sp>
        <p:nvSpPr>
          <p:cNvPr id="6" name="ZoneTexte 5">
            <a:extLst>
              <a:ext uri="{FF2B5EF4-FFF2-40B4-BE49-F238E27FC236}">
                <a16:creationId xmlns:a16="http://schemas.microsoft.com/office/drawing/2014/main" id="{C1DB35B8-2A6B-4443-BA80-D56B0E19978E}"/>
              </a:ext>
            </a:extLst>
          </p:cNvPr>
          <p:cNvSpPr txBox="1"/>
          <p:nvPr/>
        </p:nvSpPr>
        <p:spPr>
          <a:xfrm>
            <a:off x="219808" y="3789485"/>
            <a:ext cx="2321169" cy="307777"/>
          </a:xfrm>
          <a:prstGeom prst="rect">
            <a:avLst/>
          </a:prstGeom>
          <a:noFill/>
        </p:spPr>
        <p:txBody>
          <a:bodyPr wrap="square" rtlCol="0">
            <a:spAutoFit/>
          </a:bodyPr>
          <a:lstStyle/>
          <a:p>
            <a:r>
              <a:rPr lang="fr-FR" sz="1400" dirty="0"/>
              <a:t>Lien vers le document :</a:t>
            </a:r>
          </a:p>
        </p:txBody>
      </p:sp>
      <p:pic>
        <p:nvPicPr>
          <p:cNvPr id="7" name="Image 6">
            <a:extLst>
              <a:ext uri="{FF2B5EF4-FFF2-40B4-BE49-F238E27FC236}">
                <a16:creationId xmlns:a16="http://schemas.microsoft.com/office/drawing/2014/main" id="{66D6D808-6BA1-4740-8D9F-B81F4654035E}"/>
              </a:ext>
            </a:extLst>
          </p:cNvPr>
          <p:cNvPicPr>
            <a:picLocks noChangeAspect="1"/>
          </p:cNvPicPr>
          <p:nvPr/>
        </p:nvPicPr>
        <p:blipFill rotWithShape="1">
          <a:blip r:embed="rId3"/>
          <a:srcRect l="1897" t="3417"/>
          <a:stretch/>
        </p:blipFill>
        <p:spPr>
          <a:xfrm>
            <a:off x="2716305" y="143913"/>
            <a:ext cx="8947629" cy="6212437"/>
          </a:xfrm>
          <a:prstGeom prst="rect">
            <a:avLst/>
          </a:prstGeom>
        </p:spPr>
      </p:pic>
    </p:spTree>
    <p:extLst>
      <p:ext uri="{BB962C8B-B14F-4D97-AF65-F5344CB8AC3E}">
        <p14:creationId xmlns:p14="http://schemas.microsoft.com/office/powerpoint/2010/main" val="3329099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152E358-08F7-4D4C-9437-836FCCAB1460}"/>
              </a:ext>
            </a:extLst>
          </p:cNvPr>
          <p:cNvSpPr>
            <a:spLocks noGrp="1"/>
          </p:cNvSpPr>
          <p:nvPr>
            <p:ph type="ftr" sz="quarter" idx="11"/>
          </p:nvPr>
        </p:nvSpPr>
        <p:spPr/>
        <p:txBody>
          <a:bodyPr/>
          <a:lstStyle/>
          <a:p>
            <a:r>
              <a:rPr lang="fr-FR"/>
              <a:t>Groupe départemental 16</a:t>
            </a:r>
          </a:p>
        </p:txBody>
      </p:sp>
      <p:sp>
        <p:nvSpPr>
          <p:cNvPr id="12" name="ZoneTexte 11">
            <a:extLst>
              <a:ext uri="{FF2B5EF4-FFF2-40B4-BE49-F238E27FC236}">
                <a16:creationId xmlns:a16="http://schemas.microsoft.com/office/drawing/2014/main" id="{EE978514-4C61-4484-943B-534F8806A3E7}"/>
              </a:ext>
            </a:extLst>
          </p:cNvPr>
          <p:cNvSpPr txBox="1"/>
          <p:nvPr/>
        </p:nvSpPr>
        <p:spPr>
          <a:xfrm>
            <a:off x="346867" y="377629"/>
            <a:ext cx="1786733" cy="584775"/>
          </a:xfrm>
          <a:prstGeom prst="rect">
            <a:avLst/>
          </a:prstGeom>
          <a:noFill/>
          <a:ln w="28575">
            <a:noFill/>
            <a:prstDash val="dash"/>
          </a:ln>
        </p:spPr>
        <p:txBody>
          <a:bodyPr wrap="square" rtlCol="0">
            <a:spAutoFit/>
          </a:bodyPr>
          <a:lstStyle/>
          <a:p>
            <a:pPr algn="ctr"/>
            <a:r>
              <a:rPr lang="fr-FR" sz="1600" b="1" dirty="0">
                <a:solidFill>
                  <a:schemeClr val="accent6"/>
                </a:solidFill>
              </a:rPr>
              <a:t>Proposition d’aide méthodologique</a:t>
            </a:r>
          </a:p>
        </p:txBody>
      </p:sp>
      <p:sp>
        <p:nvSpPr>
          <p:cNvPr id="4" name="Rectangle : coins arrondis 3">
            <a:extLst>
              <a:ext uri="{FF2B5EF4-FFF2-40B4-BE49-F238E27FC236}">
                <a16:creationId xmlns:a16="http://schemas.microsoft.com/office/drawing/2014/main" id="{3FE27C15-A0B6-482E-9DF5-5DE4697D4490}"/>
              </a:ext>
            </a:extLst>
          </p:cNvPr>
          <p:cNvSpPr/>
          <p:nvPr/>
        </p:nvSpPr>
        <p:spPr>
          <a:xfrm>
            <a:off x="388672" y="3599314"/>
            <a:ext cx="3290727" cy="238064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accent1">
                    <a:lumMod val="50000"/>
                  </a:schemeClr>
                </a:solidFill>
              </a:rPr>
              <a:t>« Alain Lieury a montré que les corrélations entre réussite scolaire et connaissances lexicales sont plus élevées que celles que l’on peut établir entre réussite scolaire et niveau intellectuel. »</a:t>
            </a:r>
          </a:p>
          <a:p>
            <a:pPr algn="just"/>
            <a:endParaRPr lang="fr-FR" sz="600" dirty="0">
              <a:solidFill>
                <a:schemeClr val="accent1">
                  <a:lumMod val="50000"/>
                </a:schemeClr>
              </a:solidFill>
            </a:endParaRPr>
          </a:p>
          <a:p>
            <a:pPr algn="just"/>
            <a:r>
              <a:rPr lang="fr-FR" sz="1100" i="1" dirty="0">
                <a:solidFill>
                  <a:schemeClr val="accent1">
                    <a:lumMod val="50000"/>
                  </a:schemeClr>
                </a:solidFill>
              </a:rPr>
              <a:t>Extrait du Guide pour enseigner le vocabulaire à l’école maternelle - Eduscol</a:t>
            </a:r>
          </a:p>
        </p:txBody>
      </p:sp>
      <p:sp>
        <p:nvSpPr>
          <p:cNvPr id="5" name="Rectangle : coins arrondis 4">
            <a:extLst>
              <a:ext uri="{FF2B5EF4-FFF2-40B4-BE49-F238E27FC236}">
                <a16:creationId xmlns:a16="http://schemas.microsoft.com/office/drawing/2014/main" id="{23E3CB17-5C98-4BDC-8C52-8F369C01836D}"/>
              </a:ext>
            </a:extLst>
          </p:cNvPr>
          <p:cNvSpPr/>
          <p:nvPr/>
        </p:nvSpPr>
        <p:spPr>
          <a:xfrm>
            <a:off x="588914" y="2871344"/>
            <a:ext cx="2890242" cy="584775"/>
          </a:xfrm>
          <a:prstGeom prst="roundRect">
            <a:avLst/>
          </a:prstGeom>
          <a:solidFill>
            <a:schemeClr val="accent2">
              <a:lumMod val="40000"/>
              <a:lumOff val="60000"/>
            </a:schemeClr>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Pourquoi le vocabulaire ?</a:t>
            </a:r>
          </a:p>
        </p:txBody>
      </p:sp>
      <p:sp>
        <p:nvSpPr>
          <p:cNvPr id="15" name="Rectangle : coins arrondis 14">
            <a:extLst>
              <a:ext uri="{FF2B5EF4-FFF2-40B4-BE49-F238E27FC236}">
                <a16:creationId xmlns:a16="http://schemas.microsoft.com/office/drawing/2014/main" id="{B87D10E9-27FE-4A80-B450-B2FCE607C7BD}"/>
              </a:ext>
            </a:extLst>
          </p:cNvPr>
          <p:cNvSpPr/>
          <p:nvPr/>
        </p:nvSpPr>
        <p:spPr>
          <a:xfrm>
            <a:off x="4650877" y="2871344"/>
            <a:ext cx="2890242" cy="584775"/>
          </a:xfrm>
          <a:prstGeom prst="roundRect">
            <a:avLst/>
          </a:prstGeom>
          <a:solidFill>
            <a:srgbClr val="CDACE6"/>
          </a:solidFill>
          <a:ln w="19050">
            <a:solidFill>
              <a:srgbClr val="CDA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Enjeu primordial</a:t>
            </a:r>
          </a:p>
        </p:txBody>
      </p:sp>
      <p:sp>
        <p:nvSpPr>
          <p:cNvPr id="16" name="Rectangle : coins arrondis 15">
            <a:extLst>
              <a:ext uri="{FF2B5EF4-FFF2-40B4-BE49-F238E27FC236}">
                <a16:creationId xmlns:a16="http://schemas.microsoft.com/office/drawing/2014/main" id="{A993021C-DE3F-4C5E-B4A2-CDD50AD61605}"/>
              </a:ext>
            </a:extLst>
          </p:cNvPr>
          <p:cNvSpPr/>
          <p:nvPr/>
        </p:nvSpPr>
        <p:spPr>
          <a:xfrm>
            <a:off x="8712844" y="2871344"/>
            <a:ext cx="2890242" cy="584775"/>
          </a:xfrm>
          <a:prstGeom prst="roundRect">
            <a:avLst/>
          </a:prstGeom>
          <a:solidFill>
            <a:srgbClr val="54D09E"/>
          </a:solidFill>
          <a:ln w="19050">
            <a:solidFill>
              <a:srgbClr val="54D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Objet de travail ciblé</a:t>
            </a:r>
          </a:p>
        </p:txBody>
      </p:sp>
      <p:sp>
        <p:nvSpPr>
          <p:cNvPr id="18" name="Rectangle : coins arrondis 17">
            <a:extLst>
              <a:ext uri="{FF2B5EF4-FFF2-40B4-BE49-F238E27FC236}">
                <a16:creationId xmlns:a16="http://schemas.microsoft.com/office/drawing/2014/main" id="{C06532C2-D6E3-4D05-90EA-C387C814783A}"/>
              </a:ext>
            </a:extLst>
          </p:cNvPr>
          <p:cNvSpPr/>
          <p:nvPr/>
        </p:nvSpPr>
        <p:spPr>
          <a:xfrm>
            <a:off x="4450635" y="3599314"/>
            <a:ext cx="3290727" cy="2113531"/>
          </a:xfrm>
          <a:prstGeom prst="roundRect">
            <a:avLst/>
          </a:prstGeom>
          <a:noFill/>
          <a:ln w="28575">
            <a:solidFill>
              <a:srgbClr val="CDA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dirty="0">
                <a:solidFill>
                  <a:schemeClr val="accent1">
                    <a:lumMod val="50000"/>
                  </a:schemeClr>
                </a:solidFill>
              </a:rPr>
              <a:t>L’étendue du vocabulaire tout au long de la scolarité est un facteur prédictif de la réussite scolaire.</a:t>
            </a:r>
          </a:p>
        </p:txBody>
      </p:sp>
      <p:sp>
        <p:nvSpPr>
          <p:cNvPr id="19" name="Rectangle : coins arrondis 18">
            <a:extLst>
              <a:ext uri="{FF2B5EF4-FFF2-40B4-BE49-F238E27FC236}">
                <a16:creationId xmlns:a16="http://schemas.microsoft.com/office/drawing/2014/main" id="{E31B7B07-3C7E-4667-8D80-F396ACEA4AA3}"/>
              </a:ext>
            </a:extLst>
          </p:cNvPr>
          <p:cNvSpPr/>
          <p:nvPr/>
        </p:nvSpPr>
        <p:spPr>
          <a:xfrm>
            <a:off x="8512601" y="3599314"/>
            <a:ext cx="3290727" cy="2113531"/>
          </a:xfrm>
          <a:prstGeom prst="roundRect">
            <a:avLst/>
          </a:prstGeom>
          <a:noFill/>
          <a:ln w="28575">
            <a:solidFill>
              <a:srgbClr val="54D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dirty="0">
                <a:solidFill>
                  <a:schemeClr val="accent1">
                    <a:lumMod val="50000"/>
                  </a:schemeClr>
                </a:solidFill>
              </a:rPr>
              <a:t>Enrichir son vocabulaire</a:t>
            </a:r>
          </a:p>
          <a:p>
            <a:pPr algn="just">
              <a:lnSpc>
                <a:spcPct val="150000"/>
              </a:lnSpc>
            </a:pPr>
            <a:r>
              <a:rPr lang="fr-FR" sz="1600" dirty="0">
                <a:solidFill>
                  <a:schemeClr val="accent1">
                    <a:lumMod val="50000"/>
                  </a:schemeClr>
                </a:solidFill>
              </a:rPr>
              <a:t>      dans tous les enseignements…</a:t>
            </a:r>
          </a:p>
          <a:p>
            <a:pPr algn="just">
              <a:lnSpc>
                <a:spcPct val="150000"/>
              </a:lnSpc>
            </a:pPr>
            <a:r>
              <a:rPr lang="fr-FR" sz="1600" dirty="0">
                <a:solidFill>
                  <a:schemeClr val="accent1">
                    <a:lumMod val="50000"/>
                  </a:schemeClr>
                </a:solidFill>
              </a:rPr>
              <a:t>      dans toutes les disciplines…</a:t>
            </a:r>
          </a:p>
        </p:txBody>
      </p:sp>
      <p:sp>
        <p:nvSpPr>
          <p:cNvPr id="20" name="Flèche : droite 19">
            <a:extLst>
              <a:ext uri="{FF2B5EF4-FFF2-40B4-BE49-F238E27FC236}">
                <a16:creationId xmlns:a16="http://schemas.microsoft.com/office/drawing/2014/main" id="{EF9E0582-E10D-4B93-8263-2F97E164B04A}"/>
              </a:ext>
            </a:extLst>
          </p:cNvPr>
          <p:cNvSpPr/>
          <p:nvPr/>
        </p:nvSpPr>
        <p:spPr>
          <a:xfrm>
            <a:off x="3679399" y="3163731"/>
            <a:ext cx="771236" cy="170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roite 20">
            <a:extLst>
              <a:ext uri="{FF2B5EF4-FFF2-40B4-BE49-F238E27FC236}">
                <a16:creationId xmlns:a16="http://schemas.microsoft.com/office/drawing/2014/main" id="{170794E4-8E16-440C-BEC4-5C21F560FDC1}"/>
              </a:ext>
            </a:extLst>
          </p:cNvPr>
          <p:cNvSpPr/>
          <p:nvPr/>
        </p:nvSpPr>
        <p:spPr>
          <a:xfrm>
            <a:off x="7741361" y="3122444"/>
            <a:ext cx="771240" cy="170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avec coins rognés en diagonale 22">
            <a:extLst>
              <a:ext uri="{FF2B5EF4-FFF2-40B4-BE49-F238E27FC236}">
                <a16:creationId xmlns:a16="http://schemas.microsoft.com/office/drawing/2014/main" id="{8C784A4A-B1A3-4DAA-95C5-A04C3D775D1A}"/>
              </a:ext>
            </a:extLst>
          </p:cNvPr>
          <p:cNvSpPr/>
          <p:nvPr/>
        </p:nvSpPr>
        <p:spPr>
          <a:xfrm>
            <a:off x="1859068" y="1136428"/>
            <a:ext cx="8473860" cy="1091411"/>
          </a:xfrm>
          <a:prstGeom prst="snip2Diag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dirty="0">
                <a:solidFill>
                  <a:schemeClr val="accent1">
                    <a:lumMod val="50000"/>
                  </a:schemeClr>
                </a:solidFill>
              </a:rPr>
              <a:t>Construire une progression autour de l’apprentissage du vocabulaire au cours des 3 cycles, en appui sur les nouveaux programmes</a:t>
            </a:r>
          </a:p>
        </p:txBody>
      </p:sp>
      <p:sp>
        <p:nvSpPr>
          <p:cNvPr id="24" name="Triangle rectangle 23">
            <a:extLst>
              <a:ext uri="{FF2B5EF4-FFF2-40B4-BE49-F238E27FC236}">
                <a16:creationId xmlns:a16="http://schemas.microsoft.com/office/drawing/2014/main" id="{6EEC3717-FBA4-4FD3-B8F7-4E6768984D29}"/>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6938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B732584-EAE6-4A70-B46E-D40117980E5B}"/>
              </a:ext>
            </a:extLst>
          </p:cNvPr>
          <p:cNvSpPr>
            <a:spLocks noGrp="1"/>
          </p:cNvSpPr>
          <p:nvPr>
            <p:ph type="ftr" sz="quarter" idx="11"/>
          </p:nvPr>
        </p:nvSpPr>
        <p:spPr/>
        <p:txBody>
          <a:bodyPr/>
          <a:lstStyle/>
          <a:p>
            <a:r>
              <a:rPr lang="fr-FR"/>
              <a:t>Groupe départemental 16</a:t>
            </a:r>
          </a:p>
        </p:txBody>
      </p:sp>
      <p:sp>
        <p:nvSpPr>
          <p:cNvPr id="5" name="Triangle rectangle 4">
            <a:extLst>
              <a:ext uri="{FF2B5EF4-FFF2-40B4-BE49-F238E27FC236}">
                <a16:creationId xmlns:a16="http://schemas.microsoft.com/office/drawing/2014/main" id="{7A5CA6C6-ED9C-47B7-AE42-DFFC1977804D}"/>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E3F0D0D-62EB-42DD-B8CD-21412D73A1DF}"/>
              </a:ext>
            </a:extLst>
          </p:cNvPr>
          <p:cNvSpPr txBox="1"/>
          <p:nvPr/>
        </p:nvSpPr>
        <p:spPr>
          <a:xfrm>
            <a:off x="346867" y="377629"/>
            <a:ext cx="1786733" cy="584775"/>
          </a:xfrm>
          <a:prstGeom prst="rect">
            <a:avLst/>
          </a:prstGeom>
          <a:noFill/>
          <a:ln w="28575">
            <a:noFill/>
            <a:prstDash val="dash"/>
          </a:ln>
        </p:spPr>
        <p:txBody>
          <a:bodyPr wrap="square" rtlCol="0">
            <a:spAutoFit/>
          </a:bodyPr>
          <a:lstStyle/>
          <a:p>
            <a:pPr algn="ctr"/>
            <a:r>
              <a:rPr lang="fr-FR" sz="1600" b="1" dirty="0">
                <a:solidFill>
                  <a:schemeClr val="accent6"/>
                </a:solidFill>
              </a:rPr>
              <a:t>Proposition d’aide méthodologique</a:t>
            </a:r>
          </a:p>
        </p:txBody>
      </p:sp>
      <p:sp>
        <p:nvSpPr>
          <p:cNvPr id="9" name="Rectangle : avec coins rognés en diagonale 8">
            <a:extLst>
              <a:ext uri="{FF2B5EF4-FFF2-40B4-BE49-F238E27FC236}">
                <a16:creationId xmlns:a16="http://schemas.microsoft.com/office/drawing/2014/main" id="{08140458-3C7D-4442-AB09-0E9E7CC5B20F}"/>
              </a:ext>
            </a:extLst>
          </p:cNvPr>
          <p:cNvSpPr/>
          <p:nvPr/>
        </p:nvSpPr>
        <p:spPr>
          <a:xfrm>
            <a:off x="2133600" y="883762"/>
            <a:ext cx="8473860" cy="761780"/>
          </a:xfrm>
          <a:prstGeom prst="snip2Diag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accent1">
                    <a:lumMod val="50000"/>
                  </a:schemeClr>
                </a:solidFill>
              </a:rPr>
              <a:t>Stratégies de travail en équipe d’école</a:t>
            </a:r>
          </a:p>
        </p:txBody>
      </p:sp>
      <p:graphicFrame>
        <p:nvGraphicFramePr>
          <p:cNvPr id="10" name="Diagramme 9">
            <a:extLst>
              <a:ext uri="{FF2B5EF4-FFF2-40B4-BE49-F238E27FC236}">
                <a16:creationId xmlns:a16="http://schemas.microsoft.com/office/drawing/2014/main" id="{33674442-459E-42ED-B195-C41E5EC80CC3}"/>
              </a:ext>
            </a:extLst>
          </p:cNvPr>
          <p:cNvGraphicFramePr/>
          <p:nvPr>
            <p:extLst>
              <p:ext uri="{D42A27DB-BD31-4B8C-83A1-F6EECF244321}">
                <p14:modId xmlns:p14="http://schemas.microsoft.com/office/powerpoint/2010/main" val="368547080"/>
              </p:ext>
            </p:extLst>
          </p:nvPr>
        </p:nvGraphicFramePr>
        <p:xfrm>
          <a:off x="316597" y="2016360"/>
          <a:ext cx="11558806" cy="417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oneTexte 10">
            <a:extLst>
              <a:ext uri="{FF2B5EF4-FFF2-40B4-BE49-F238E27FC236}">
                <a16:creationId xmlns:a16="http://schemas.microsoft.com/office/drawing/2014/main" id="{02AFE4D8-0FD5-4DAF-B9D7-E8F156F7D285}"/>
              </a:ext>
            </a:extLst>
          </p:cNvPr>
          <p:cNvSpPr txBox="1"/>
          <p:nvPr/>
        </p:nvSpPr>
        <p:spPr>
          <a:xfrm>
            <a:off x="1699492" y="2016359"/>
            <a:ext cx="434108" cy="523220"/>
          </a:xfrm>
          <a:prstGeom prst="rect">
            <a:avLst/>
          </a:prstGeom>
          <a:noFill/>
        </p:spPr>
        <p:txBody>
          <a:bodyPr wrap="square" rtlCol="0">
            <a:spAutoFit/>
          </a:bodyPr>
          <a:lstStyle/>
          <a:p>
            <a:r>
              <a:rPr lang="fr-FR" sz="2800" dirty="0">
                <a:solidFill>
                  <a:srgbClr val="32B882"/>
                </a:solidFill>
                <a:sym typeface="Wingdings" panose="05000000000000000000" pitchFamily="2" charset="2"/>
              </a:rPr>
              <a:t></a:t>
            </a:r>
            <a:endParaRPr lang="fr-FR" sz="2800" dirty="0">
              <a:solidFill>
                <a:srgbClr val="32B882"/>
              </a:solidFill>
            </a:endParaRPr>
          </a:p>
        </p:txBody>
      </p:sp>
      <p:sp>
        <p:nvSpPr>
          <p:cNvPr id="12" name="ZoneTexte 11">
            <a:extLst>
              <a:ext uri="{FF2B5EF4-FFF2-40B4-BE49-F238E27FC236}">
                <a16:creationId xmlns:a16="http://schemas.microsoft.com/office/drawing/2014/main" id="{1209B097-9024-47A7-8AA2-F480B9D3E282}"/>
              </a:ext>
            </a:extLst>
          </p:cNvPr>
          <p:cNvSpPr txBox="1"/>
          <p:nvPr/>
        </p:nvSpPr>
        <p:spPr>
          <a:xfrm>
            <a:off x="6153476" y="1812718"/>
            <a:ext cx="434108" cy="523220"/>
          </a:xfrm>
          <a:prstGeom prst="rect">
            <a:avLst/>
          </a:prstGeom>
          <a:noFill/>
        </p:spPr>
        <p:txBody>
          <a:bodyPr wrap="square" rtlCol="0">
            <a:spAutoFit/>
          </a:bodyPr>
          <a:lstStyle/>
          <a:p>
            <a:r>
              <a:rPr lang="fr-FR" sz="2800" dirty="0">
                <a:solidFill>
                  <a:srgbClr val="32B882"/>
                </a:solidFill>
                <a:sym typeface="Wingdings" panose="05000000000000000000" pitchFamily="2" charset="2"/>
              </a:rPr>
              <a:t></a:t>
            </a:r>
            <a:endParaRPr lang="fr-FR" sz="2800" dirty="0">
              <a:solidFill>
                <a:srgbClr val="32B882"/>
              </a:solidFill>
            </a:endParaRPr>
          </a:p>
        </p:txBody>
      </p:sp>
      <p:sp>
        <p:nvSpPr>
          <p:cNvPr id="13" name="ZoneTexte 12">
            <a:extLst>
              <a:ext uri="{FF2B5EF4-FFF2-40B4-BE49-F238E27FC236}">
                <a16:creationId xmlns:a16="http://schemas.microsoft.com/office/drawing/2014/main" id="{C5764F6F-6167-4F8B-BA95-1CA46986847D}"/>
              </a:ext>
            </a:extLst>
          </p:cNvPr>
          <p:cNvSpPr txBox="1"/>
          <p:nvPr/>
        </p:nvSpPr>
        <p:spPr>
          <a:xfrm>
            <a:off x="10275454" y="2016359"/>
            <a:ext cx="434108" cy="523220"/>
          </a:xfrm>
          <a:prstGeom prst="rect">
            <a:avLst/>
          </a:prstGeom>
          <a:noFill/>
        </p:spPr>
        <p:txBody>
          <a:bodyPr wrap="square" rtlCol="0">
            <a:spAutoFit/>
          </a:bodyPr>
          <a:lstStyle/>
          <a:p>
            <a:r>
              <a:rPr lang="fr-FR" sz="2800" dirty="0">
                <a:solidFill>
                  <a:srgbClr val="32B882"/>
                </a:solidFill>
                <a:sym typeface="Wingdings" panose="05000000000000000000" pitchFamily="2" charset="2"/>
              </a:rPr>
              <a:t></a:t>
            </a:r>
            <a:endParaRPr lang="fr-FR" sz="2800" dirty="0">
              <a:solidFill>
                <a:srgbClr val="32B882"/>
              </a:solidFill>
            </a:endParaRPr>
          </a:p>
        </p:txBody>
      </p:sp>
    </p:spTree>
    <p:extLst>
      <p:ext uri="{BB962C8B-B14F-4D97-AF65-F5344CB8AC3E}">
        <p14:creationId xmlns:p14="http://schemas.microsoft.com/office/powerpoint/2010/main" val="2729829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17B0FA-863F-4F93-8F46-B270CF568300}"/>
              </a:ext>
            </a:extLst>
          </p:cNvPr>
          <p:cNvSpPr>
            <a:spLocks noGrp="1"/>
          </p:cNvSpPr>
          <p:nvPr>
            <p:ph type="ftr" sz="quarter" idx="11"/>
          </p:nvPr>
        </p:nvSpPr>
        <p:spPr/>
        <p:txBody>
          <a:bodyPr/>
          <a:lstStyle/>
          <a:p>
            <a:r>
              <a:rPr lang="fr-FR"/>
              <a:t>Groupe départemental 16</a:t>
            </a:r>
          </a:p>
        </p:txBody>
      </p:sp>
      <p:sp>
        <p:nvSpPr>
          <p:cNvPr id="4" name="Triangle rectangle 3">
            <a:extLst>
              <a:ext uri="{FF2B5EF4-FFF2-40B4-BE49-F238E27FC236}">
                <a16:creationId xmlns:a16="http://schemas.microsoft.com/office/drawing/2014/main" id="{4A3F6915-0676-44E9-99C3-395AB0EC344E}"/>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9647EB3-3918-44B5-A234-059E35D44DB6}"/>
              </a:ext>
            </a:extLst>
          </p:cNvPr>
          <p:cNvSpPr txBox="1"/>
          <p:nvPr/>
        </p:nvSpPr>
        <p:spPr>
          <a:xfrm>
            <a:off x="319142" y="1336690"/>
            <a:ext cx="1759368" cy="2270109"/>
          </a:xfrm>
          <a:prstGeom prst="rect">
            <a:avLst/>
          </a:prstGeom>
          <a:noFill/>
          <a:ln w="28575">
            <a:solidFill>
              <a:schemeClr val="tx1"/>
            </a:solidFill>
            <a:prstDash val="dash"/>
          </a:ln>
        </p:spPr>
        <p:txBody>
          <a:bodyPr wrap="square" rtlCol="0">
            <a:spAutoFit/>
          </a:bodyPr>
          <a:lstStyle/>
          <a:p>
            <a:pPr algn="ctr">
              <a:lnSpc>
                <a:spcPct val="150000"/>
              </a:lnSpc>
            </a:pPr>
            <a:r>
              <a:rPr lang="fr-FR" sz="1600" b="1" dirty="0"/>
              <a:t>Exemple de progression du cycle 1 au cycle 3 construite à partir des nouveaux programmes</a:t>
            </a:r>
          </a:p>
        </p:txBody>
      </p:sp>
      <p:sp>
        <p:nvSpPr>
          <p:cNvPr id="6" name="ZoneTexte 5">
            <a:extLst>
              <a:ext uri="{FF2B5EF4-FFF2-40B4-BE49-F238E27FC236}">
                <a16:creationId xmlns:a16="http://schemas.microsoft.com/office/drawing/2014/main" id="{C3F216F5-A765-4A28-A195-87500CD241A6}"/>
              </a:ext>
            </a:extLst>
          </p:cNvPr>
          <p:cNvSpPr txBox="1"/>
          <p:nvPr/>
        </p:nvSpPr>
        <p:spPr>
          <a:xfrm>
            <a:off x="154042" y="4993339"/>
            <a:ext cx="2321169" cy="307777"/>
          </a:xfrm>
          <a:prstGeom prst="rect">
            <a:avLst/>
          </a:prstGeom>
          <a:noFill/>
        </p:spPr>
        <p:txBody>
          <a:bodyPr wrap="square" rtlCol="0">
            <a:spAutoFit/>
          </a:bodyPr>
          <a:lstStyle/>
          <a:p>
            <a:r>
              <a:rPr lang="fr-FR" sz="1400" dirty="0"/>
              <a:t>Liens vers les documents :</a:t>
            </a:r>
          </a:p>
        </p:txBody>
      </p:sp>
      <p:pic>
        <p:nvPicPr>
          <p:cNvPr id="7" name="Image 6">
            <a:extLst>
              <a:ext uri="{FF2B5EF4-FFF2-40B4-BE49-F238E27FC236}">
                <a16:creationId xmlns:a16="http://schemas.microsoft.com/office/drawing/2014/main" id="{294671FC-5738-4D97-8359-607E433AE4C4}"/>
              </a:ext>
            </a:extLst>
          </p:cNvPr>
          <p:cNvPicPr>
            <a:picLocks noChangeAspect="1"/>
          </p:cNvPicPr>
          <p:nvPr/>
        </p:nvPicPr>
        <p:blipFill>
          <a:blip r:embed="rId2"/>
          <a:stretch>
            <a:fillRect/>
          </a:stretch>
        </p:blipFill>
        <p:spPr>
          <a:xfrm>
            <a:off x="2333716" y="668385"/>
            <a:ext cx="3153215" cy="4324954"/>
          </a:xfrm>
          <a:prstGeom prst="rect">
            <a:avLst/>
          </a:prstGeom>
        </p:spPr>
      </p:pic>
      <p:pic>
        <p:nvPicPr>
          <p:cNvPr id="9" name="Image 8">
            <a:extLst>
              <a:ext uri="{FF2B5EF4-FFF2-40B4-BE49-F238E27FC236}">
                <a16:creationId xmlns:a16="http://schemas.microsoft.com/office/drawing/2014/main" id="{2CA7959F-4DEE-4273-8255-4ACCB856566F}"/>
              </a:ext>
            </a:extLst>
          </p:cNvPr>
          <p:cNvPicPr>
            <a:picLocks noChangeAspect="1"/>
          </p:cNvPicPr>
          <p:nvPr/>
        </p:nvPicPr>
        <p:blipFill>
          <a:blip r:embed="rId3"/>
          <a:stretch>
            <a:fillRect/>
          </a:stretch>
        </p:blipFill>
        <p:spPr>
          <a:xfrm>
            <a:off x="5310077" y="1001586"/>
            <a:ext cx="3162741" cy="4382112"/>
          </a:xfrm>
          <a:prstGeom prst="rect">
            <a:avLst/>
          </a:prstGeom>
        </p:spPr>
      </p:pic>
      <p:pic>
        <p:nvPicPr>
          <p:cNvPr id="11" name="Image 10">
            <a:extLst>
              <a:ext uri="{FF2B5EF4-FFF2-40B4-BE49-F238E27FC236}">
                <a16:creationId xmlns:a16="http://schemas.microsoft.com/office/drawing/2014/main" id="{72779FAB-D716-4C55-9A70-82A91AB38B45}"/>
              </a:ext>
            </a:extLst>
          </p:cNvPr>
          <p:cNvPicPr>
            <a:picLocks noChangeAspect="1"/>
          </p:cNvPicPr>
          <p:nvPr/>
        </p:nvPicPr>
        <p:blipFill>
          <a:blip r:embed="rId4"/>
          <a:stretch>
            <a:fillRect/>
          </a:stretch>
        </p:blipFill>
        <p:spPr>
          <a:xfrm>
            <a:off x="8286439" y="1540052"/>
            <a:ext cx="3143689" cy="4305901"/>
          </a:xfrm>
          <a:prstGeom prst="rect">
            <a:avLst/>
          </a:prstGeom>
        </p:spPr>
      </p:pic>
      <p:sp>
        <p:nvSpPr>
          <p:cNvPr id="12" name="ZoneTexte 11">
            <a:extLst>
              <a:ext uri="{FF2B5EF4-FFF2-40B4-BE49-F238E27FC236}">
                <a16:creationId xmlns:a16="http://schemas.microsoft.com/office/drawing/2014/main" id="{6ECC1635-6930-40A1-B900-5876D7CBCB9B}"/>
              </a:ext>
            </a:extLst>
          </p:cNvPr>
          <p:cNvSpPr txBox="1"/>
          <p:nvPr/>
        </p:nvSpPr>
        <p:spPr>
          <a:xfrm>
            <a:off x="2298358" y="5123140"/>
            <a:ext cx="3153215" cy="584775"/>
          </a:xfrm>
          <a:prstGeom prst="rect">
            <a:avLst/>
          </a:prstGeom>
          <a:noFill/>
        </p:spPr>
        <p:txBody>
          <a:bodyPr wrap="square" rtlCol="0">
            <a:spAutoFit/>
          </a:bodyPr>
          <a:lstStyle/>
          <a:p>
            <a:r>
              <a:rPr lang="fr-FR" sz="1600" dirty="0">
                <a:hlinkClick r:id="rId5"/>
              </a:rPr>
              <a:t>Progression calcul mental cycle 1 DSDEN 16</a:t>
            </a:r>
            <a:endParaRPr lang="fr-FR" sz="1600" dirty="0"/>
          </a:p>
        </p:txBody>
      </p:sp>
      <p:sp>
        <p:nvSpPr>
          <p:cNvPr id="14" name="ZoneTexte 13">
            <a:extLst>
              <a:ext uri="{FF2B5EF4-FFF2-40B4-BE49-F238E27FC236}">
                <a16:creationId xmlns:a16="http://schemas.microsoft.com/office/drawing/2014/main" id="{588B8234-9D37-45B6-BA2F-A2E3E79EA629}"/>
              </a:ext>
            </a:extLst>
          </p:cNvPr>
          <p:cNvSpPr txBox="1"/>
          <p:nvPr/>
        </p:nvSpPr>
        <p:spPr>
          <a:xfrm>
            <a:off x="5303500" y="5331845"/>
            <a:ext cx="3018298" cy="584775"/>
          </a:xfrm>
          <a:prstGeom prst="rect">
            <a:avLst/>
          </a:prstGeom>
          <a:noFill/>
        </p:spPr>
        <p:txBody>
          <a:bodyPr wrap="square" rtlCol="0">
            <a:spAutoFit/>
          </a:bodyPr>
          <a:lstStyle/>
          <a:p>
            <a:r>
              <a:rPr lang="fr-FR" sz="1600" dirty="0">
                <a:hlinkClick r:id="rId5"/>
              </a:rPr>
              <a:t>Progression calcul mental cycle 2 DSDEN 16</a:t>
            </a:r>
            <a:endParaRPr lang="fr-FR" sz="1600" dirty="0"/>
          </a:p>
        </p:txBody>
      </p:sp>
      <p:sp>
        <p:nvSpPr>
          <p:cNvPr id="15" name="ZoneTexte 14">
            <a:extLst>
              <a:ext uri="{FF2B5EF4-FFF2-40B4-BE49-F238E27FC236}">
                <a16:creationId xmlns:a16="http://schemas.microsoft.com/office/drawing/2014/main" id="{75CC0404-E4A9-452E-B74E-1018DAAECB90}"/>
              </a:ext>
            </a:extLst>
          </p:cNvPr>
          <p:cNvSpPr txBox="1"/>
          <p:nvPr/>
        </p:nvSpPr>
        <p:spPr>
          <a:xfrm>
            <a:off x="8391370" y="5856414"/>
            <a:ext cx="2969186" cy="584775"/>
          </a:xfrm>
          <a:prstGeom prst="rect">
            <a:avLst/>
          </a:prstGeom>
          <a:noFill/>
        </p:spPr>
        <p:txBody>
          <a:bodyPr wrap="square" rtlCol="0">
            <a:spAutoFit/>
          </a:bodyPr>
          <a:lstStyle/>
          <a:p>
            <a:r>
              <a:rPr lang="fr-FR" sz="1600" dirty="0">
                <a:hlinkClick r:id="rId5"/>
              </a:rPr>
              <a:t>Progression calcul mental cycle 3 DSDEN 16</a:t>
            </a:r>
            <a:endParaRPr lang="fr-FR" sz="1600" dirty="0"/>
          </a:p>
        </p:txBody>
      </p:sp>
    </p:spTree>
    <p:extLst>
      <p:ext uri="{BB962C8B-B14F-4D97-AF65-F5344CB8AC3E}">
        <p14:creationId xmlns:p14="http://schemas.microsoft.com/office/powerpoint/2010/main" val="704248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F818595-C028-4793-9E16-62A275D9EFEE}"/>
              </a:ext>
            </a:extLst>
          </p:cNvPr>
          <p:cNvSpPr>
            <a:spLocks noGrp="1"/>
          </p:cNvSpPr>
          <p:nvPr>
            <p:ph type="ftr" sz="quarter" idx="11"/>
          </p:nvPr>
        </p:nvSpPr>
        <p:spPr/>
        <p:txBody>
          <a:bodyPr/>
          <a:lstStyle/>
          <a:p>
            <a:r>
              <a:rPr lang="fr-FR"/>
              <a:t>Groupe départemental 16</a:t>
            </a:r>
          </a:p>
        </p:txBody>
      </p:sp>
      <p:pic>
        <p:nvPicPr>
          <p:cNvPr id="4" name="Image 3">
            <a:extLst>
              <a:ext uri="{FF2B5EF4-FFF2-40B4-BE49-F238E27FC236}">
                <a16:creationId xmlns:a16="http://schemas.microsoft.com/office/drawing/2014/main" id="{10B1045C-212B-479A-91F1-448982008369}"/>
              </a:ext>
            </a:extLst>
          </p:cNvPr>
          <p:cNvPicPr>
            <a:picLocks noChangeAspect="1"/>
          </p:cNvPicPr>
          <p:nvPr/>
        </p:nvPicPr>
        <p:blipFill>
          <a:blip r:embed="rId2"/>
          <a:stretch>
            <a:fillRect/>
          </a:stretch>
        </p:blipFill>
        <p:spPr>
          <a:xfrm>
            <a:off x="2998177" y="247453"/>
            <a:ext cx="9025354" cy="6363094"/>
          </a:xfrm>
          <a:prstGeom prst="rect">
            <a:avLst/>
          </a:prstGeom>
        </p:spPr>
      </p:pic>
      <p:sp>
        <p:nvSpPr>
          <p:cNvPr id="5" name="ZoneTexte 4">
            <a:extLst>
              <a:ext uri="{FF2B5EF4-FFF2-40B4-BE49-F238E27FC236}">
                <a16:creationId xmlns:a16="http://schemas.microsoft.com/office/drawing/2014/main" id="{4F8B3F85-3046-4037-9902-30E7F80DA916}"/>
              </a:ext>
            </a:extLst>
          </p:cNvPr>
          <p:cNvSpPr txBox="1"/>
          <p:nvPr/>
        </p:nvSpPr>
        <p:spPr>
          <a:xfrm>
            <a:off x="250757" y="1022237"/>
            <a:ext cx="2641912" cy="1531445"/>
          </a:xfrm>
          <a:prstGeom prst="rect">
            <a:avLst/>
          </a:prstGeom>
          <a:noFill/>
          <a:ln w="28575">
            <a:solidFill>
              <a:schemeClr val="tx1"/>
            </a:solidFill>
            <a:prstDash val="dash"/>
          </a:ln>
        </p:spPr>
        <p:txBody>
          <a:bodyPr wrap="square" rtlCol="0">
            <a:spAutoFit/>
          </a:bodyPr>
          <a:lstStyle/>
          <a:p>
            <a:pPr algn="ctr">
              <a:lnSpc>
                <a:spcPct val="150000"/>
              </a:lnSpc>
            </a:pPr>
            <a:r>
              <a:rPr lang="fr-FR" sz="1600" b="1" dirty="0"/>
              <a:t>Modèle vierge de progression du cycle 1 au cycle 3 à construire à partir des nouveaux programmes</a:t>
            </a:r>
          </a:p>
        </p:txBody>
      </p:sp>
      <p:sp>
        <p:nvSpPr>
          <p:cNvPr id="6" name="ZoneTexte 5">
            <a:extLst>
              <a:ext uri="{FF2B5EF4-FFF2-40B4-BE49-F238E27FC236}">
                <a16:creationId xmlns:a16="http://schemas.microsoft.com/office/drawing/2014/main" id="{E988FE11-9DF0-4B1B-9F0C-2D49D9B2A252}"/>
              </a:ext>
            </a:extLst>
          </p:cNvPr>
          <p:cNvSpPr txBox="1"/>
          <p:nvPr/>
        </p:nvSpPr>
        <p:spPr>
          <a:xfrm>
            <a:off x="404446" y="3011435"/>
            <a:ext cx="2321169" cy="307777"/>
          </a:xfrm>
          <a:prstGeom prst="rect">
            <a:avLst/>
          </a:prstGeom>
          <a:noFill/>
        </p:spPr>
        <p:txBody>
          <a:bodyPr wrap="square" rtlCol="0">
            <a:spAutoFit/>
          </a:bodyPr>
          <a:lstStyle/>
          <a:p>
            <a:r>
              <a:rPr lang="fr-FR" sz="1400" dirty="0"/>
              <a:t>Lien vers le document :</a:t>
            </a:r>
          </a:p>
        </p:txBody>
      </p:sp>
      <p:sp>
        <p:nvSpPr>
          <p:cNvPr id="7" name="ZoneTexte 6">
            <a:extLst>
              <a:ext uri="{FF2B5EF4-FFF2-40B4-BE49-F238E27FC236}">
                <a16:creationId xmlns:a16="http://schemas.microsoft.com/office/drawing/2014/main" id="{2DB600C0-B9D3-4E40-A0BE-D813EE1CE797}"/>
              </a:ext>
            </a:extLst>
          </p:cNvPr>
          <p:cNvSpPr txBox="1"/>
          <p:nvPr/>
        </p:nvSpPr>
        <p:spPr>
          <a:xfrm>
            <a:off x="404446" y="3305908"/>
            <a:ext cx="2488223" cy="523220"/>
          </a:xfrm>
          <a:prstGeom prst="rect">
            <a:avLst/>
          </a:prstGeom>
          <a:noFill/>
        </p:spPr>
        <p:txBody>
          <a:bodyPr wrap="square" rtlCol="0">
            <a:spAutoFit/>
          </a:bodyPr>
          <a:lstStyle/>
          <a:p>
            <a:r>
              <a:rPr lang="fr-FR" sz="1400" dirty="0">
                <a:hlinkClick r:id="rId3"/>
              </a:rPr>
              <a:t>Modèle de progression vierge sur 3 cycles</a:t>
            </a:r>
            <a:endParaRPr lang="fr-FR" sz="1400" dirty="0"/>
          </a:p>
        </p:txBody>
      </p:sp>
    </p:spTree>
    <p:extLst>
      <p:ext uri="{BB962C8B-B14F-4D97-AF65-F5344CB8AC3E}">
        <p14:creationId xmlns:p14="http://schemas.microsoft.com/office/powerpoint/2010/main" val="109815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CF24D6F-8FED-4D55-8392-1845A857DD25}"/>
              </a:ext>
            </a:extLst>
          </p:cNvPr>
          <p:cNvPicPr>
            <a:picLocks noChangeAspect="1"/>
          </p:cNvPicPr>
          <p:nvPr/>
        </p:nvPicPr>
        <p:blipFill>
          <a:blip r:embed="rId2"/>
          <a:stretch>
            <a:fillRect/>
          </a:stretch>
        </p:blipFill>
        <p:spPr>
          <a:xfrm>
            <a:off x="516466" y="1741488"/>
            <a:ext cx="11159067" cy="4200323"/>
          </a:xfrm>
          <a:prstGeom prst="rect">
            <a:avLst/>
          </a:prstGeom>
        </p:spPr>
      </p:pic>
      <p:sp>
        <p:nvSpPr>
          <p:cNvPr id="11" name="ZoneTexte 10">
            <a:extLst>
              <a:ext uri="{FF2B5EF4-FFF2-40B4-BE49-F238E27FC236}">
                <a16:creationId xmlns:a16="http://schemas.microsoft.com/office/drawing/2014/main" id="{D4375918-9D32-4513-A452-C1EA2D3ED8C2}"/>
              </a:ext>
            </a:extLst>
          </p:cNvPr>
          <p:cNvSpPr txBox="1"/>
          <p:nvPr/>
        </p:nvSpPr>
        <p:spPr>
          <a:xfrm>
            <a:off x="811802" y="716134"/>
            <a:ext cx="10636485" cy="461665"/>
          </a:xfrm>
          <a:prstGeom prst="rect">
            <a:avLst/>
          </a:prstGeom>
          <a:noFill/>
        </p:spPr>
        <p:txBody>
          <a:bodyPr wrap="square" rtlCol="0">
            <a:spAutoFit/>
          </a:bodyPr>
          <a:lstStyle/>
          <a:p>
            <a:r>
              <a:rPr lang="fr-FR" sz="2400" dirty="0">
                <a:solidFill>
                  <a:schemeClr val="accent6"/>
                </a:solidFill>
              </a:rPr>
              <a:t>Construits dans la continuité des orientations pédagogiques des guides de référence</a:t>
            </a:r>
          </a:p>
        </p:txBody>
      </p:sp>
      <p:sp>
        <p:nvSpPr>
          <p:cNvPr id="4" name="Triangle rectangle 3">
            <a:extLst>
              <a:ext uri="{FF2B5EF4-FFF2-40B4-BE49-F238E27FC236}">
                <a16:creationId xmlns:a16="http://schemas.microsoft.com/office/drawing/2014/main" id="{458C8A2E-C5AF-465F-90E4-185F970CF3D0}"/>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777CD954-1142-4827-B4D8-3457B88B9A79}"/>
              </a:ext>
            </a:extLst>
          </p:cNvPr>
          <p:cNvSpPr>
            <a:spLocks noGrp="1"/>
          </p:cNvSpPr>
          <p:nvPr>
            <p:ph type="ftr" sz="quarter" idx="11"/>
          </p:nvPr>
        </p:nvSpPr>
        <p:spPr>
          <a:xfrm>
            <a:off x="1748203" y="6505500"/>
            <a:ext cx="8695592" cy="277799"/>
          </a:xfrm>
        </p:spPr>
        <p:txBody>
          <a:bodyPr vert="horz" lIns="91440" tIns="45720" rIns="91440" bIns="45720" rtlCol="0" anchor="ctr"/>
          <a:lstStyle/>
          <a:p>
            <a:r>
              <a:rPr lang="fr-FR" sz="1050"/>
              <a:t>Groupe départemental 16</a:t>
            </a:r>
          </a:p>
        </p:txBody>
      </p:sp>
    </p:spTree>
    <p:extLst>
      <p:ext uri="{BB962C8B-B14F-4D97-AF65-F5344CB8AC3E}">
        <p14:creationId xmlns:p14="http://schemas.microsoft.com/office/powerpoint/2010/main" val="377272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CAA8F-691A-4CD5-91EC-70F4DEDFAC72}"/>
              </a:ext>
            </a:extLst>
          </p:cNvPr>
          <p:cNvSpPr>
            <a:spLocks noGrp="1"/>
          </p:cNvSpPr>
          <p:nvPr>
            <p:ph type="title"/>
          </p:nvPr>
        </p:nvSpPr>
        <p:spPr>
          <a:xfrm>
            <a:off x="838200" y="365126"/>
            <a:ext cx="10515600" cy="1252658"/>
          </a:xfrm>
          <a:solidFill>
            <a:schemeClr val="accent6">
              <a:lumMod val="40000"/>
              <a:lumOff val="60000"/>
            </a:schemeClr>
          </a:solidFill>
          <a:ln>
            <a:solidFill>
              <a:schemeClr val="accent5">
                <a:lumMod val="40000"/>
                <a:lumOff val="60000"/>
              </a:schemeClr>
            </a:solidFill>
          </a:ln>
        </p:spPr>
        <p:txBody>
          <a:bodyPr vert="horz" lIns="91440" tIns="45720" rIns="91440" bIns="45720" rtlCol="0" anchor="ctr">
            <a:normAutofit/>
          </a:bodyPr>
          <a:lstStyle/>
          <a:p>
            <a:pPr algn="ctr">
              <a:lnSpc>
                <a:spcPct val="150000"/>
              </a:lnSpc>
            </a:pPr>
            <a:r>
              <a:rPr lang="fr-FR" sz="3600" dirty="0"/>
              <a:t>Le </a:t>
            </a:r>
            <a:r>
              <a:rPr lang="fr-FR" sz="3600" b="1" dirty="0"/>
              <a:t>projet</a:t>
            </a:r>
            <a:r>
              <a:rPr lang="fr-FR" sz="3600" dirty="0"/>
              <a:t> de programmes pour le cycle 3</a:t>
            </a:r>
            <a:br>
              <a:rPr lang="fr-FR" sz="3600" dirty="0"/>
            </a:br>
            <a:r>
              <a:rPr lang="fr-FR" sz="1600" b="1" dirty="0"/>
              <a:t>Décembre 2024</a:t>
            </a:r>
          </a:p>
        </p:txBody>
      </p:sp>
      <p:sp>
        <p:nvSpPr>
          <p:cNvPr id="7" name="ZoneTexte 6">
            <a:extLst>
              <a:ext uri="{FF2B5EF4-FFF2-40B4-BE49-F238E27FC236}">
                <a16:creationId xmlns:a16="http://schemas.microsoft.com/office/drawing/2014/main" id="{ED972FED-CADB-409E-8B87-0FD2E01A1788}"/>
              </a:ext>
            </a:extLst>
          </p:cNvPr>
          <p:cNvSpPr txBox="1"/>
          <p:nvPr/>
        </p:nvSpPr>
        <p:spPr>
          <a:xfrm>
            <a:off x="6266114" y="2117430"/>
            <a:ext cx="5400952" cy="338554"/>
          </a:xfrm>
          <a:prstGeom prst="rect">
            <a:avLst/>
          </a:prstGeom>
          <a:noFill/>
        </p:spPr>
        <p:txBody>
          <a:bodyPr wrap="square" rtlCol="0">
            <a:spAutoFit/>
          </a:bodyPr>
          <a:lstStyle/>
          <a:p>
            <a:r>
              <a:rPr lang="fr-FR" sz="1600" dirty="0"/>
              <a:t>Toujours en appui sur les guides fondamentaux pour enseigner</a:t>
            </a:r>
          </a:p>
        </p:txBody>
      </p:sp>
      <p:pic>
        <p:nvPicPr>
          <p:cNvPr id="9" name="Image 8">
            <a:extLst>
              <a:ext uri="{FF2B5EF4-FFF2-40B4-BE49-F238E27FC236}">
                <a16:creationId xmlns:a16="http://schemas.microsoft.com/office/drawing/2014/main" id="{D9F059CF-4D8F-492D-A3F9-7B101626D1FC}"/>
              </a:ext>
            </a:extLst>
          </p:cNvPr>
          <p:cNvPicPr>
            <a:picLocks noChangeAspect="1"/>
          </p:cNvPicPr>
          <p:nvPr/>
        </p:nvPicPr>
        <p:blipFill>
          <a:blip r:embed="rId2"/>
          <a:stretch>
            <a:fillRect/>
          </a:stretch>
        </p:blipFill>
        <p:spPr>
          <a:xfrm>
            <a:off x="6606538" y="2590800"/>
            <a:ext cx="1552792" cy="2095792"/>
          </a:xfrm>
          <a:prstGeom prst="rect">
            <a:avLst/>
          </a:prstGeom>
        </p:spPr>
      </p:pic>
      <p:pic>
        <p:nvPicPr>
          <p:cNvPr id="11" name="Image 10">
            <a:extLst>
              <a:ext uri="{FF2B5EF4-FFF2-40B4-BE49-F238E27FC236}">
                <a16:creationId xmlns:a16="http://schemas.microsoft.com/office/drawing/2014/main" id="{2C408AC0-00D2-46BE-B707-5953F2BA5C88}"/>
              </a:ext>
            </a:extLst>
          </p:cNvPr>
          <p:cNvPicPr>
            <a:picLocks noChangeAspect="1"/>
          </p:cNvPicPr>
          <p:nvPr/>
        </p:nvPicPr>
        <p:blipFill rotWithShape="1">
          <a:blip r:embed="rId3"/>
          <a:srcRect l="2948" t="2076"/>
          <a:stretch/>
        </p:blipFill>
        <p:spPr>
          <a:xfrm>
            <a:off x="8015366" y="3429000"/>
            <a:ext cx="1414564" cy="2014976"/>
          </a:xfrm>
          <a:prstGeom prst="rect">
            <a:avLst/>
          </a:prstGeom>
        </p:spPr>
      </p:pic>
      <p:pic>
        <p:nvPicPr>
          <p:cNvPr id="13" name="Image 12">
            <a:extLst>
              <a:ext uri="{FF2B5EF4-FFF2-40B4-BE49-F238E27FC236}">
                <a16:creationId xmlns:a16="http://schemas.microsoft.com/office/drawing/2014/main" id="{77472C64-1B6B-453B-BDCA-8DDB3E2E3A73}"/>
              </a:ext>
            </a:extLst>
          </p:cNvPr>
          <p:cNvPicPr>
            <a:picLocks noChangeAspect="1"/>
          </p:cNvPicPr>
          <p:nvPr/>
        </p:nvPicPr>
        <p:blipFill rotWithShape="1">
          <a:blip r:embed="rId4"/>
          <a:srcRect l="1917" t="1677"/>
          <a:stretch/>
        </p:blipFill>
        <p:spPr>
          <a:xfrm>
            <a:off x="9233929" y="4368988"/>
            <a:ext cx="1429591" cy="2013819"/>
          </a:xfrm>
          <a:prstGeom prst="rect">
            <a:avLst/>
          </a:prstGeom>
        </p:spPr>
      </p:pic>
      <p:pic>
        <p:nvPicPr>
          <p:cNvPr id="15" name="Image 14">
            <a:extLst>
              <a:ext uri="{FF2B5EF4-FFF2-40B4-BE49-F238E27FC236}">
                <a16:creationId xmlns:a16="http://schemas.microsoft.com/office/drawing/2014/main" id="{F6344324-35CF-41F8-B184-FE9E0611B90F}"/>
              </a:ext>
            </a:extLst>
          </p:cNvPr>
          <p:cNvPicPr>
            <a:picLocks noChangeAspect="1"/>
          </p:cNvPicPr>
          <p:nvPr/>
        </p:nvPicPr>
        <p:blipFill>
          <a:blip r:embed="rId5"/>
          <a:stretch>
            <a:fillRect/>
          </a:stretch>
        </p:blipFill>
        <p:spPr>
          <a:xfrm>
            <a:off x="975131" y="1962141"/>
            <a:ext cx="2314898" cy="3272294"/>
          </a:xfrm>
          <a:prstGeom prst="rect">
            <a:avLst/>
          </a:prstGeom>
        </p:spPr>
      </p:pic>
      <p:pic>
        <p:nvPicPr>
          <p:cNvPr id="19" name="Image 18">
            <a:extLst>
              <a:ext uri="{FF2B5EF4-FFF2-40B4-BE49-F238E27FC236}">
                <a16:creationId xmlns:a16="http://schemas.microsoft.com/office/drawing/2014/main" id="{32344914-23F7-46B6-97E4-EF04B3C9BF97}"/>
              </a:ext>
            </a:extLst>
          </p:cNvPr>
          <p:cNvPicPr>
            <a:picLocks noChangeAspect="1"/>
          </p:cNvPicPr>
          <p:nvPr/>
        </p:nvPicPr>
        <p:blipFill>
          <a:blip r:embed="rId6"/>
          <a:stretch>
            <a:fillRect/>
          </a:stretch>
        </p:blipFill>
        <p:spPr>
          <a:xfrm>
            <a:off x="3709364" y="1962141"/>
            <a:ext cx="2333856" cy="3272294"/>
          </a:xfrm>
          <a:prstGeom prst="rect">
            <a:avLst/>
          </a:prstGeom>
        </p:spPr>
      </p:pic>
      <p:sp>
        <p:nvSpPr>
          <p:cNvPr id="10" name="Triangle rectangle 9">
            <a:extLst>
              <a:ext uri="{FF2B5EF4-FFF2-40B4-BE49-F238E27FC236}">
                <a16:creationId xmlns:a16="http://schemas.microsoft.com/office/drawing/2014/main" id="{56430313-A3BD-4EEB-B24C-FAF19B7D8A61}"/>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32F4622-963A-4EE1-8F20-E4D0295DCA6C}"/>
              </a:ext>
            </a:extLst>
          </p:cNvPr>
          <p:cNvSpPr>
            <a:spLocks noGrp="1"/>
          </p:cNvSpPr>
          <p:nvPr>
            <p:ph type="ftr" sz="quarter" idx="11"/>
          </p:nvPr>
        </p:nvSpPr>
        <p:spPr>
          <a:xfrm>
            <a:off x="1900577" y="6599596"/>
            <a:ext cx="8285285" cy="237881"/>
          </a:xfrm>
        </p:spPr>
        <p:txBody>
          <a:bodyPr vert="horz" lIns="91440" tIns="45720" rIns="91440" bIns="45720" rtlCol="0" anchor="ctr"/>
          <a:lstStyle/>
          <a:p>
            <a:r>
              <a:rPr lang="fr-FR" sz="1050"/>
              <a:t>Groupe départemental 16</a:t>
            </a:r>
          </a:p>
        </p:txBody>
      </p:sp>
    </p:spTree>
    <p:extLst>
      <p:ext uri="{BB962C8B-B14F-4D97-AF65-F5344CB8AC3E}">
        <p14:creationId xmlns:p14="http://schemas.microsoft.com/office/powerpoint/2010/main" val="242234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2C48ADB-C6B8-434B-A302-B1D18A47BE42}"/>
              </a:ext>
            </a:extLst>
          </p:cNvPr>
          <p:cNvSpPr>
            <a:spLocks noGrp="1"/>
          </p:cNvSpPr>
          <p:nvPr>
            <p:ph type="ftr" sz="quarter" idx="11"/>
          </p:nvPr>
        </p:nvSpPr>
        <p:spPr/>
        <p:txBody>
          <a:bodyPr/>
          <a:lstStyle/>
          <a:p>
            <a:r>
              <a:rPr lang="fr-FR"/>
              <a:t>Groupe départemental 16</a:t>
            </a:r>
          </a:p>
        </p:txBody>
      </p:sp>
      <p:sp>
        <p:nvSpPr>
          <p:cNvPr id="5" name="ZoneTexte 4">
            <a:extLst>
              <a:ext uri="{FF2B5EF4-FFF2-40B4-BE49-F238E27FC236}">
                <a16:creationId xmlns:a16="http://schemas.microsoft.com/office/drawing/2014/main" id="{A74CE81F-8B55-467D-AAA5-890EB9833931}"/>
              </a:ext>
            </a:extLst>
          </p:cNvPr>
          <p:cNvSpPr txBox="1"/>
          <p:nvPr/>
        </p:nvSpPr>
        <p:spPr>
          <a:xfrm>
            <a:off x="1122947" y="2823411"/>
            <a:ext cx="9914021" cy="830997"/>
          </a:xfrm>
          <a:prstGeom prst="rect">
            <a:avLst/>
          </a:prstGeom>
          <a:noFill/>
        </p:spPr>
        <p:txBody>
          <a:bodyPr wrap="square" rtlCol="0">
            <a:spAutoFit/>
          </a:bodyPr>
          <a:lstStyle/>
          <a:p>
            <a:r>
              <a:rPr lang="fr-FR" sz="4800" dirty="0">
                <a:solidFill>
                  <a:srgbClr val="32B882"/>
                </a:solidFill>
              </a:rPr>
              <a:t>Une organisation conçue pour…</a:t>
            </a:r>
          </a:p>
        </p:txBody>
      </p:sp>
    </p:spTree>
    <p:extLst>
      <p:ext uri="{BB962C8B-B14F-4D97-AF65-F5344CB8AC3E}">
        <p14:creationId xmlns:p14="http://schemas.microsoft.com/office/powerpoint/2010/main" val="68278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5EA3F126-E5F1-4619-B6A0-907C696BB8AB}"/>
              </a:ext>
            </a:extLst>
          </p:cNvPr>
          <p:cNvPicPr>
            <a:picLocks noChangeAspect="1"/>
          </p:cNvPicPr>
          <p:nvPr/>
        </p:nvPicPr>
        <p:blipFill rotWithShape="1">
          <a:blip r:embed="rId2"/>
          <a:srcRect r="56095" b="82918"/>
          <a:stretch/>
        </p:blipFill>
        <p:spPr>
          <a:xfrm>
            <a:off x="5763491" y="3382915"/>
            <a:ext cx="2067174" cy="252000"/>
          </a:xfrm>
          <a:prstGeom prst="rect">
            <a:avLst/>
          </a:prstGeom>
        </p:spPr>
      </p:pic>
      <p:pic>
        <p:nvPicPr>
          <p:cNvPr id="21" name="Image 20">
            <a:extLst>
              <a:ext uri="{FF2B5EF4-FFF2-40B4-BE49-F238E27FC236}">
                <a16:creationId xmlns:a16="http://schemas.microsoft.com/office/drawing/2014/main" id="{B2B3F1F8-B1A3-47F1-8FA2-B94920EB5A7E}"/>
              </a:ext>
            </a:extLst>
          </p:cNvPr>
          <p:cNvPicPr>
            <a:picLocks noChangeAspect="1"/>
          </p:cNvPicPr>
          <p:nvPr/>
        </p:nvPicPr>
        <p:blipFill rotWithShape="1">
          <a:blip r:embed="rId3"/>
          <a:srcRect r="85743" b="81112"/>
          <a:stretch/>
        </p:blipFill>
        <p:spPr>
          <a:xfrm>
            <a:off x="5839310" y="5188915"/>
            <a:ext cx="787062" cy="307777"/>
          </a:xfrm>
          <a:prstGeom prst="rect">
            <a:avLst/>
          </a:prstGeom>
        </p:spPr>
      </p:pic>
      <p:sp>
        <p:nvSpPr>
          <p:cNvPr id="5" name="Espace réservé du numéro de diapositive 4">
            <a:extLst>
              <a:ext uri="{FF2B5EF4-FFF2-40B4-BE49-F238E27FC236}">
                <a16:creationId xmlns:a16="http://schemas.microsoft.com/office/drawing/2014/main" id="{16CA77A6-D8F5-4C3D-811C-6496B5504A78}"/>
              </a:ext>
            </a:extLst>
          </p:cNvPr>
          <p:cNvSpPr>
            <a:spLocks noGrp="1"/>
          </p:cNvSpPr>
          <p:nvPr/>
        </p:nvSpPr>
        <p:spPr>
          <a:xfrm>
            <a:off x="4902784" y="6488714"/>
            <a:ext cx="2057400" cy="3600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fr-FR" sz="750" b="1" dirty="0">
                <a:solidFill>
                  <a:srgbClr val="000000"/>
                </a:solidFill>
                <a:latin typeface="Arial"/>
              </a:rPr>
              <a:t>3</a:t>
            </a:r>
          </a:p>
        </p:txBody>
      </p:sp>
      <p:sp>
        <p:nvSpPr>
          <p:cNvPr id="2" name="ZoneTexte 1">
            <a:extLst>
              <a:ext uri="{FF2B5EF4-FFF2-40B4-BE49-F238E27FC236}">
                <a16:creationId xmlns:a16="http://schemas.microsoft.com/office/drawing/2014/main" id="{3C09EBBF-10A6-4FB1-8BAC-351EEF240021}"/>
              </a:ext>
            </a:extLst>
          </p:cNvPr>
          <p:cNvSpPr txBox="1"/>
          <p:nvPr/>
        </p:nvSpPr>
        <p:spPr>
          <a:xfrm>
            <a:off x="569848" y="319165"/>
            <a:ext cx="8161880" cy="584775"/>
          </a:xfrm>
          <a:prstGeom prst="rect">
            <a:avLst/>
          </a:prstGeom>
          <a:solidFill>
            <a:schemeClr val="accent6"/>
          </a:solidFill>
        </p:spPr>
        <p:txBody>
          <a:bodyPr wrap="square" rtlCol="0">
            <a:spAutoFit/>
          </a:bodyPr>
          <a:lstStyle/>
          <a:p>
            <a:r>
              <a:rPr lang="fr-FR" sz="3200">
                <a:solidFill>
                  <a:schemeClr val="bg1"/>
                </a:solidFill>
              </a:rPr>
              <a:t>Construire les </a:t>
            </a:r>
            <a:r>
              <a:rPr lang="fr-FR" sz="3200" dirty="0">
                <a:solidFill>
                  <a:schemeClr val="bg1"/>
                </a:solidFill>
              </a:rPr>
              <a:t>progressions d’école</a:t>
            </a:r>
          </a:p>
        </p:txBody>
      </p:sp>
      <p:sp>
        <p:nvSpPr>
          <p:cNvPr id="3" name="ZoneTexte 2">
            <a:extLst>
              <a:ext uri="{FF2B5EF4-FFF2-40B4-BE49-F238E27FC236}">
                <a16:creationId xmlns:a16="http://schemas.microsoft.com/office/drawing/2014/main" id="{3048BD12-F1DE-4DC4-BF8F-382EA41CC04B}"/>
              </a:ext>
            </a:extLst>
          </p:cNvPr>
          <p:cNvSpPr txBox="1"/>
          <p:nvPr/>
        </p:nvSpPr>
        <p:spPr>
          <a:xfrm>
            <a:off x="255659" y="2723490"/>
            <a:ext cx="5177267" cy="3524042"/>
          </a:xfrm>
          <a:prstGeom prst="rect">
            <a:avLst/>
          </a:prstGeom>
          <a:noFill/>
        </p:spPr>
        <p:txBody>
          <a:bodyPr wrap="square" rtlCol="0">
            <a:spAutoFit/>
          </a:bodyPr>
          <a:lstStyle/>
          <a:p>
            <a:pPr>
              <a:spcBef>
                <a:spcPts val="600"/>
              </a:spcBef>
            </a:pPr>
            <a:r>
              <a:rPr lang="fr-FR" dirty="0"/>
              <a:t>Au cycle 1 par tranche d’âge :</a:t>
            </a:r>
          </a:p>
          <a:p>
            <a:pPr marL="285750" indent="-285750">
              <a:spcBef>
                <a:spcPts val="600"/>
              </a:spcBef>
              <a:buFont typeface="Arial" panose="020B0604020202020204" pitchFamily="34" charset="0"/>
              <a:buChar char="•"/>
            </a:pPr>
            <a:r>
              <a:rPr lang="fr-FR" dirty="0"/>
              <a:t>A aborder avant 4 ans</a:t>
            </a:r>
          </a:p>
          <a:p>
            <a:pPr marL="285750" indent="-285750">
              <a:spcBef>
                <a:spcPts val="600"/>
              </a:spcBef>
              <a:buFont typeface="Arial" panose="020B0604020202020204" pitchFamily="34" charset="0"/>
              <a:buChar char="•"/>
            </a:pPr>
            <a:r>
              <a:rPr lang="fr-FR" dirty="0"/>
              <a:t>A partir de 4 ans ou dès que les apprentissages précédents ont pu être observés</a:t>
            </a:r>
          </a:p>
          <a:p>
            <a:pPr marL="285750" indent="-285750">
              <a:spcBef>
                <a:spcPts val="600"/>
              </a:spcBef>
              <a:buFont typeface="Arial" panose="020B0604020202020204" pitchFamily="34" charset="0"/>
              <a:buChar char="•"/>
            </a:pPr>
            <a:r>
              <a:rPr lang="fr-FR" dirty="0"/>
              <a:t>A partir de 5 ans ou dès que les apprentissages précédents ont pu être observés</a:t>
            </a:r>
          </a:p>
          <a:p>
            <a:endParaRPr lang="fr-FR" dirty="0"/>
          </a:p>
          <a:p>
            <a:endParaRPr lang="fr-FR" dirty="0"/>
          </a:p>
          <a:p>
            <a:endParaRPr lang="fr-FR" dirty="0"/>
          </a:p>
          <a:p>
            <a:pPr>
              <a:spcBef>
                <a:spcPts val="600"/>
              </a:spcBef>
            </a:pPr>
            <a:r>
              <a:rPr lang="fr-FR" dirty="0"/>
              <a:t>Au cycle 2 et au cycle 3</a:t>
            </a:r>
          </a:p>
          <a:p>
            <a:pPr marL="285750" indent="-285750">
              <a:spcBef>
                <a:spcPts val="600"/>
              </a:spcBef>
              <a:buFont typeface="Wingdings" panose="05000000000000000000" pitchFamily="2" charset="2"/>
              <a:buChar char="Ø"/>
            </a:pPr>
            <a:r>
              <a:rPr lang="fr-FR" dirty="0"/>
              <a:t>Par niveau de classe</a:t>
            </a:r>
          </a:p>
        </p:txBody>
      </p:sp>
      <p:sp>
        <p:nvSpPr>
          <p:cNvPr id="10" name="Flèche : bas 9">
            <a:extLst>
              <a:ext uri="{FF2B5EF4-FFF2-40B4-BE49-F238E27FC236}">
                <a16:creationId xmlns:a16="http://schemas.microsoft.com/office/drawing/2014/main" id="{CFADA8A4-DEF7-4E2D-80E5-03F5A09C34CF}"/>
              </a:ext>
            </a:extLst>
          </p:cNvPr>
          <p:cNvSpPr/>
          <p:nvPr/>
        </p:nvSpPr>
        <p:spPr>
          <a:xfrm>
            <a:off x="2017481" y="1954504"/>
            <a:ext cx="202223" cy="395654"/>
          </a:xfrm>
          <a:prstGeom prst="downArrow">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75D9B1A9-9259-4E96-9253-7529BD4426BA}"/>
              </a:ext>
            </a:extLst>
          </p:cNvPr>
          <p:cNvPicPr>
            <a:picLocks noChangeAspect="1"/>
          </p:cNvPicPr>
          <p:nvPr/>
        </p:nvPicPr>
        <p:blipFill>
          <a:blip r:embed="rId4"/>
          <a:stretch>
            <a:fillRect/>
          </a:stretch>
        </p:blipFill>
        <p:spPr>
          <a:xfrm>
            <a:off x="5763491" y="1093619"/>
            <a:ext cx="6283534" cy="778236"/>
          </a:xfrm>
          <a:prstGeom prst="rect">
            <a:avLst/>
          </a:prstGeom>
        </p:spPr>
      </p:pic>
      <p:pic>
        <p:nvPicPr>
          <p:cNvPr id="14" name="Image 13">
            <a:extLst>
              <a:ext uri="{FF2B5EF4-FFF2-40B4-BE49-F238E27FC236}">
                <a16:creationId xmlns:a16="http://schemas.microsoft.com/office/drawing/2014/main" id="{D788304B-A4F4-4373-B0E5-78A456FFA6F1}"/>
              </a:ext>
            </a:extLst>
          </p:cNvPr>
          <p:cNvPicPr>
            <a:picLocks noChangeAspect="1"/>
          </p:cNvPicPr>
          <p:nvPr/>
        </p:nvPicPr>
        <p:blipFill>
          <a:blip r:embed="rId5"/>
          <a:stretch>
            <a:fillRect/>
          </a:stretch>
        </p:blipFill>
        <p:spPr>
          <a:xfrm>
            <a:off x="5763491" y="2089455"/>
            <a:ext cx="6283534" cy="1212234"/>
          </a:xfrm>
          <a:prstGeom prst="rect">
            <a:avLst/>
          </a:prstGeom>
        </p:spPr>
      </p:pic>
      <p:sp>
        <p:nvSpPr>
          <p:cNvPr id="15" name="ZoneTexte 14">
            <a:extLst>
              <a:ext uri="{FF2B5EF4-FFF2-40B4-BE49-F238E27FC236}">
                <a16:creationId xmlns:a16="http://schemas.microsoft.com/office/drawing/2014/main" id="{9E2C0575-C755-4AC3-A28A-F3A638C20FA3}"/>
              </a:ext>
            </a:extLst>
          </p:cNvPr>
          <p:cNvSpPr txBox="1"/>
          <p:nvPr/>
        </p:nvSpPr>
        <p:spPr>
          <a:xfrm>
            <a:off x="5738053" y="1813414"/>
            <a:ext cx="1222131" cy="307777"/>
          </a:xfrm>
          <a:prstGeom prst="rect">
            <a:avLst/>
          </a:prstGeom>
          <a:noFill/>
        </p:spPr>
        <p:txBody>
          <a:bodyPr wrap="square" rtlCol="0">
            <a:spAutoFit/>
          </a:bodyPr>
          <a:lstStyle/>
          <a:p>
            <a:r>
              <a:rPr lang="fr-FR" sz="1400" dirty="0">
                <a:solidFill>
                  <a:schemeClr val="bg1">
                    <a:lumMod val="50000"/>
                  </a:schemeClr>
                </a:solidFill>
              </a:rPr>
              <a:t>[…]</a:t>
            </a:r>
          </a:p>
        </p:txBody>
      </p:sp>
      <p:pic>
        <p:nvPicPr>
          <p:cNvPr id="17" name="Image 16">
            <a:extLst>
              <a:ext uri="{FF2B5EF4-FFF2-40B4-BE49-F238E27FC236}">
                <a16:creationId xmlns:a16="http://schemas.microsoft.com/office/drawing/2014/main" id="{16ADA931-8094-496C-B34F-0445E7B1B946}"/>
              </a:ext>
            </a:extLst>
          </p:cNvPr>
          <p:cNvPicPr>
            <a:picLocks noChangeAspect="1"/>
          </p:cNvPicPr>
          <p:nvPr/>
        </p:nvPicPr>
        <p:blipFill rotWithShape="1">
          <a:blip r:embed="rId2"/>
          <a:srcRect t="19020" b="1623"/>
          <a:stretch/>
        </p:blipFill>
        <p:spPr>
          <a:xfrm>
            <a:off x="5763491" y="3556238"/>
            <a:ext cx="5750392" cy="1429834"/>
          </a:xfrm>
          <a:prstGeom prst="rect">
            <a:avLst/>
          </a:prstGeom>
        </p:spPr>
      </p:pic>
      <p:pic>
        <p:nvPicPr>
          <p:cNvPr id="19" name="Image 18">
            <a:extLst>
              <a:ext uri="{FF2B5EF4-FFF2-40B4-BE49-F238E27FC236}">
                <a16:creationId xmlns:a16="http://schemas.microsoft.com/office/drawing/2014/main" id="{8DF99E7C-2245-420F-BA8A-7B3A1BF6EA78}"/>
              </a:ext>
            </a:extLst>
          </p:cNvPr>
          <p:cNvPicPr>
            <a:picLocks noChangeAspect="1"/>
          </p:cNvPicPr>
          <p:nvPr/>
        </p:nvPicPr>
        <p:blipFill rotWithShape="1">
          <a:blip r:embed="rId3"/>
          <a:srcRect t="21422"/>
          <a:stretch/>
        </p:blipFill>
        <p:spPr>
          <a:xfrm>
            <a:off x="5839310" y="5400108"/>
            <a:ext cx="5520207" cy="1280359"/>
          </a:xfrm>
          <a:prstGeom prst="rect">
            <a:avLst/>
          </a:prstGeom>
        </p:spPr>
      </p:pic>
      <p:sp>
        <p:nvSpPr>
          <p:cNvPr id="20" name="ZoneTexte 19">
            <a:extLst>
              <a:ext uri="{FF2B5EF4-FFF2-40B4-BE49-F238E27FC236}">
                <a16:creationId xmlns:a16="http://schemas.microsoft.com/office/drawing/2014/main" id="{34CC71E5-3BB6-49D7-9961-250FBAB6E8BC}"/>
              </a:ext>
            </a:extLst>
          </p:cNvPr>
          <p:cNvSpPr txBox="1"/>
          <p:nvPr/>
        </p:nvSpPr>
        <p:spPr>
          <a:xfrm>
            <a:off x="5763491" y="4922431"/>
            <a:ext cx="1222131" cy="307777"/>
          </a:xfrm>
          <a:prstGeom prst="rect">
            <a:avLst/>
          </a:prstGeom>
          <a:noFill/>
        </p:spPr>
        <p:txBody>
          <a:bodyPr wrap="square" rtlCol="0">
            <a:spAutoFit/>
          </a:bodyPr>
          <a:lstStyle/>
          <a:p>
            <a:r>
              <a:rPr lang="fr-FR" sz="1400" dirty="0">
                <a:solidFill>
                  <a:schemeClr val="bg1">
                    <a:lumMod val="50000"/>
                  </a:schemeClr>
                </a:solidFill>
              </a:rPr>
              <a:t>[…]</a:t>
            </a:r>
          </a:p>
        </p:txBody>
      </p:sp>
      <p:sp>
        <p:nvSpPr>
          <p:cNvPr id="22" name="ZoneTexte 21">
            <a:extLst>
              <a:ext uri="{FF2B5EF4-FFF2-40B4-BE49-F238E27FC236}">
                <a16:creationId xmlns:a16="http://schemas.microsoft.com/office/drawing/2014/main" id="{AE2BE889-F3B0-45DE-9A0A-A360E96E2C7C}"/>
              </a:ext>
            </a:extLst>
          </p:cNvPr>
          <p:cNvSpPr txBox="1"/>
          <p:nvPr/>
        </p:nvSpPr>
        <p:spPr>
          <a:xfrm>
            <a:off x="144975" y="1219230"/>
            <a:ext cx="3947236" cy="646331"/>
          </a:xfrm>
          <a:prstGeom prst="rect">
            <a:avLst/>
          </a:prstGeom>
          <a:noFill/>
        </p:spPr>
        <p:txBody>
          <a:bodyPr wrap="square">
            <a:spAutoFit/>
          </a:bodyPr>
          <a:lstStyle/>
          <a:p>
            <a:pPr algn="ctr"/>
            <a:r>
              <a:rPr lang="fr-FR" dirty="0"/>
              <a:t>Des programmes annualisés à l’intérieur de chaque cycle.</a:t>
            </a:r>
          </a:p>
        </p:txBody>
      </p:sp>
      <p:cxnSp>
        <p:nvCxnSpPr>
          <p:cNvPr id="24" name="Connecteur droit avec flèche 23">
            <a:extLst>
              <a:ext uri="{FF2B5EF4-FFF2-40B4-BE49-F238E27FC236}">
                <a16:creationId xmlns:a16="http://schemas.microsoft.com/office/drawing/2014/main" id="{845BA6BA-D768-4909-A04F-9F78E539A398}"/>
              </a:ext>
            </a:extLst>
          </p:cNvPr>
          <p:cNvCxnSpPr>
            <a:cxnSpLocks/>
          </p:cNvCxnSpPr>
          <p:nvPr/>
        </p:nvCxnSpPr>
        <p:spPr>
          <a:xfrm flipV="1">
            <a:off x="3325091" y="1242982"/>
            <a:ext cx="2438400" cy="1677735"/>
          </a:xfrm>
          <a:prstGeom prst="straightConnector1">
            <a:avLst/>
          </a:prstGeom>
          <a:ln w="28575">
            <a:solidFill>
              <a:srgbClr val="A568D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15555EC-F91A-4072-AA23-53D231F5282C}"/>
              </a:ext>
            </a:extLst>
          </p:cNvPr>
          <p:cNvCxnSpPr>
            <a:cxnSpLocks/>
          </p:cNvCxnSpPr>
          <p:nvPr/>
        </p:nvCxnSpPr>
        <p:spPr>
          <a:xfrm flipV="1">
            <a:off x="3325091" y="2207116"/>
            <a:ext cx="2517155" cy="713601"/>
          </a:xfrm>
          <a:prstGeom prst="straightConnector1">
            <a:avLst/>
          </a:prstGeom>
          <a:ln w="28575">
            <a:solidFill>
              <a:srgbClr val="A568D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21F11CCB-4168-48E5-95B1-9C481789047C}"/>
              </a:ext>
            </a:extLst>
          </p:cNvPr>
          <p:cNvCxnSpPr>
            <a:cxnSpLocks/>
          </p:cNvCxnSpPr>
          <p:nvPr/>
        </p:nvCxnSpPr>
        <p:spPr>
          <a:xfrm flipV="1">
            <a:off x="3138854" y="3640512"/>
            <a:ext cx="2700456" cy="2280065"/>
          </a:xfrm>
          <a:prstGeom prst="straightConnector1">
            <a:avLst/>
          </a:prstGeom>
          <a:ln w="28575">
            <a:solidFill>
              <a:srgbClr val="32B88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8BEB948-B7B0-4859-9ACA-F405F1D0AADA}"/>
              </a:ext>
            </a:extLst>
          </p:cNvPr>
          <p:cNvCxnSpPr>
            <a:cxnSpLocks/>
          </p:cNvCxnSpPr>
          <p:nvPr/>
        </p:nvCxnSpPr>
        <p:spPr>
          <a:xfrm flipV="1">
            <a:off x="3138854" y="5473649"/>
            <a:ext cx="2624637" cy="446929"/>
          </a:xfrm>
          <a:prstGeom prst="straightConnector1">
            <a:avLst/>
          </a:prstGeom>
          <a:ln w="28575">
            <a:solidFill>
              <a:srgbClr val="32B882"/>
            </a:solidFill>
            <a:tailEnd type="triangle"/>
          </a:ln>
        </p:spPr>
        <p:style>
          <a:lnRef idx="1">
            <a:schemeClr val="accent1"/>
          </a:lnRef>
          <a:fillRef idx="0">
            <a:schemeClr val="accent1"/>
          </a:fillRef>
          <a:effectRef idx="0">
            <a:schemeClr val="accent1"/>
          </a:effectRef>
          <a:fontRef idx="minor">
            <a:schemeClr val="tx1"/>
          </a:fontRef>
        </p:style>
      </p:cxnSp>
      <p:sp>
        <p:nvSpPr>
          <p:cNvPr id="27" name="Triangle rectangle 26">
            <a:extLst>
              <a:ext uri="{FF2B5EF4-FFF2-40B4-BE49-F238E27FC236}">
                <a16:creationId xmlns:a16="http://schemas.microsoft.com/office/drawing/2014/main" id="{D529ABB6-9520-4D57-BDBF-1396A5B4925B}"/>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pied de page 17">
            <a:extLst>
              <a:ext uri="{FF2B5EF4-FFF2-40B4-BE49-F238E27FC236}">
                <a16:creationId xmlns:a16="http://schemas.microsoft.com/office/drawing/2014/main" id="{1DFF56C8-921C-43E4-B300-A69C5B3C260D}"/>
              </a:ext>
            </a:extLst>
          </p:cNvPr>
          <p:cNvSpPr>
            <a:spLocks noGrp="1"/>
          </p:cNvSpPr>
          <p:nvPr>
            <p:ph type="ftr" sz="quarter" idx="11"/>
          </p:nvPr>
        </p:nvSpPr>
        <p:spPr>
          <a:xfrm>
            <a:off x="1193568" y="6593742"/>
            <a:ext cx="8478715" cy="264514"/>
          </a:xfrm>
        </p:spPr>
        <p:txBody>
          <a:bodyPr vert="horz" lIns="91440" tIns="45720" rIns="91440" bIns="45720" rtlCol="0" anchor="ctr"/>
          <a:lstStyle/>
          <a:p>
            <a:r>
              <a:rPr lang="fr-FR" sz="1050"/>
              <a:t>Groupe départemental 16</a:t>
            </a:r>
          </a:p>
        </p:txBody>
      </p:sp>
    </p:spTree>
    <p:extLst>
      <p:ext uri="{BB962C8B-B14F-4D97-AF65-F5344CB8AC3E}">
        <p14:creationId xmlns:p14="http://schemas.microsoft.com/office/powerpoint/2010/main" val="26614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C09EBBF-10A6-4FB1-8BAC-351EEF240021}"/>
              </a:ext>
            </a:extLst>
          </p:cNvPr>
          <p:cNvSpPr txBox="1"/>
          <p:nvPr/>
        </p:nvSpPr>
        <p:spPr>
          <a:xfrm>
            <a:off x="640818" y="303735"/>
            <a:ext cx="5326845" cy="584775"/>
          </a:xfrm>
          <a:prstGeom prst="rect">
            <a:avLst/>
          </a:prstGeom>
          <a:solidFill>
            <a:schemeClr val="accent6"/>
          </a:solidFill>
        </p:spPr>
        <p:txBody>
          <a:bodyPr wrap="square" rtlCol="0">
            <a:spAutoFit/>
          </a:bodyPr>
          <a:lstStyle/>
          <a:p>
            <a:r>
              <a:rPr lang="fr-FR" sz="3200" dirty="0">
                <a:solidFill>
                  <a:schemeClr val="bg1"/>
                </a:solidFill>
              </a:rPr>
              <a:t>Organiser les programmations</a:t>
            </a:r>
          </a:p>
        </p:txBody>
      </p:sp>
      <p:sp>
        <p:nvSpPr>
          <p:cNvPr id="10" name="Flèche : bas 9">
            <a:extLst>
              <a:ext uri="{FF2B5EF4-FFF2-40B4-BE49-F238E27FC236}">
                <a16:creationId xmlns:a16="http://schemas.microsoft.com/office/drawing/2014/main" id="{CFADA8A4-DEF7-4E2D-80E5-03F5A09C34CF}"/>
              </a:ext>
            </a:extLst>
          </p:cNvPr>
          <p:cNvSpPr/>
          <p:nvPr/>
        </p:nvSpPr>
        <p:spPr>
          <a:xfrm>
            <a:off x="3546028" y="2092816"/>
            <a:ext cx="202223" cy="395654"/>
          </a:xfrm>
          <a:prstGeom prst="downArrow">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AE2BE889-F3B0-45DE-9A0A-A360E96E2C7C}"/>
              </a:ext>
            </a:extLst>
          </p:cNvPr>
          <p:cNvSpPr txBox="1"/>
          <p:nvPr/>
        </p:nvSpPr>
        <p:spPr>
          <a:xfrm>
            <a:off x="0" y="1389946"/>
            <a:ext cx="11350869" cy="369332"/>
          </a:xfrm>
          <a:prstGeom prst="rect">
            <a:avLst/>
          </a:prstGeom>
          <a:noFill/>
        </p:spPr>
        <p:txBody>
          <a:bodyPr wrap="square">
            <a:spAutoFit/>
          </a:bodyPr>
          <a:lstStyle/>
          <a:p>
            <a:pPr algn="ctr"/>
            <a:r>
              <a:rPr lang="fr-FR" dirty="0"/>
              <a:t>Les notions centrales sont abordées tôt dans l’année ou dans le parcours pour disposer de suffisamment de temps </a:t>
            </a:r>
          </a:p>
        </p:txBody>
      </p:sp>
      <p:sp>
        <p:nvSpPr>
          <p:cNvPr id="18" name="ZoneTexte 17">
            <a:extLst>
              <a:ext uri="{FF2B5EF4-FFF2-40B4-BE49-F238E27FC236}">
                <a16:creationId xmlns:a16="http://schemas.microsoft.com/office/drawing/2014/main" id="{C162870D-9BF2-40C1-9025-79D088F61F79}"/>
              </a:ext>
            </a:extLst>
          </p:cNvPr>
          <p:cNvSpPr txBox="1"/>
          <p:nvPr/>
        </p:nvSpPr>
        <p:spPr>
          <a:xfrm>
            <a:off x="420565" y="3191340"/>
            <a:ext cx="11350870" cy="2321085"/>
          </a:xfrm>
          <a:prstGeom prst="rect">
            <a:avLst/>
          </a:prstGeom>
          <a:noFill/>
        </p:spPr>
        <p:txBody>
          <a:bodyPr wrap="square">
            <a:spAutoFit/>
          </a:bodyPr>
          <a:lstStyle/>
          <a:p>
            <a:pPr>
              <a:lnSpc>
                <a:spcPct val="150000"/>
              </a:lnSpc>
            </a:pPr>
            <a:r>
              <a:rPr lang="fr-FR" sz="1400" dirty="0"/>
              <a:t>L’aspect décimal (base dix) et l’aspect positionnel (dans l’écriture d’un nombre, la valeur d’un chiffre dépend de sa position) sont abordés </a:t>
            </a:r>
            <a:r>
              <a:rPr lang="fr-FR" sz="1400" dirty="0">
                <a:highlight>
                  <a:srgbClr val="FFFF00"/>
                </a:highlight>
              </a:rPr>
              <a:t>dès la période 1 </a:t>
            </a:r>
            <a:r>
              <a:rPr lang="fr-FR" sz="1400" dirty="0"/>
              <a:t>: les élèves comparent, dénombrent et constituent des collections organisées en groupes de dix unités et en unités isolées.</a:t>
            </a:r>
          </a:p>
          <a:p>
            <a:pPr>
              <a:lnSpc>
                <a:spcPct val="150000"/>
              </a:lnSpc>
            </a:pPr>
            <a:r>
              <a:rPr lang="fr-FR" sz="1400" dirty="0">
                <a:highlight>
                  <a:srgbClr val="FFFF00"/>
                </a:highlight>
              </a:rPr>
              <a:t>Au plus tard en période 2</a:t>
            </a:r>
            <a:r>
              <a:rPr lang="fr-FR" sz="1400" dirty="0"/>
              <a:t>, les élèves travaillent avec des quantités et des nombres allant jusqu’à cinquante-neuf.</a:t>
            </a:r>
          </a:p>
          <a:p>
            <a:pPr>
              <a:lnSpc>
                <a:spcPct val="150000"/>
              </a:lnSpc>
            </a:pPr>
            <a:r>
              <a:rPr lang="fr-FR" sz="1400" dirty="0">
                <a:highlight>
                  <a:srgbClr val="FFFF00"/>
                </a:highlight>
              </a:rPr>
              <a:t>Au plus tard en période 3</a:t>
            </a:r>
            <a:r>
              <a:rPr lang="fr-FR" sz="1400" dirty="0"/>
              <a:t>, les élèves travaillent avec des quantités et des nombres allant jusqu’à cent.</a:t>
            </a:r>
          </a:p>
          <a:p>
            <a:pPr>
              <a:lnSpc>
                <a:spcPct val="150000"/>
              </a:lnSpc>
            </a:pPr>
            <a:r>
              <a:rPr lang="fr-FR" sz="1400" dirty="0">
                <a:highlight>
                  <a:srgbClr val="FFFF00"/>
                </a:highlight>
              </a:rPr>
              <a:t>Toute l’année</a:t>
            </a:r>
            <a:r>
              <a:rPr lang="fr-FR" sz="1400" dirty="0"/>
              <a:t>, les élèves utilisent différents types de matériel permettant de représenter des unités et des dizaines comme des cubes emboitables permettant de former des barres sécables de dix cubes, des buchettes pouvant être facilement assemblées en groupes de dix, du matériel multibase insécable, de la monnaie fictive (pièces de un euro et billets de dix euros).</a:t>
            </a:r>
          </a:p>
        </p:txBody>
      </p:sp>
      <p:sp>
        <p:nvSpPr>
          <p:cNvPr id="21" name="ZoneTexte 20">
            <a:extLst>
              <a:ext uri="{FF2B5EF4-FFF2-40B4-BE49-F238E27FC236}">
                <a16:creationId xmlns:a16="http://schemas.microsoft.com/office/drawing/2014/main" id="{30A10FD0-CFD8-497E-9E6C-D7A87A14091B}"/>
              </a:ext>
            </a:extLst>
          </p:cNvPr>
          <p:cNvSpPr txBox="1"/>
          <p:nvPr/>
        </p:nvSpPr>
        <p:spPr>
          <a:xfrm>
            <a:off x="420565" y="2822008"/>
            <a:ext cx="7606811" cy="338554"/>
          </a:xfrm>
          <a:prstGeom prst="rect">
            <a:avLst/>
          </a:prstGeom>
          <a:noFill/>
        </p:spPr>
        <p:txBody>
          <a:bodyPr wrap="square">
            <a:spAutoFit/>
          </a:bodyPr>
          <a:lstStyle/>
          <a:p>
            <a:r>
              <a:rPr lang="fr-FR" sz="1600" b="1" dirty="0"/>
              <a:t>Exemple en Nombres, calcul et résolution de problèmes au Cours Préparatoire</a:t>
            </a:r>
          </a:p>
        </p:txBody>
      </p:sp>
      <p:sp>
        <p:nvSpPr>
          <p:cNvPr id="23" name="Triangle rectangle 22">
            <a:extLst>
              <a:ext uri="{FF2B5EF4-FFF2-40B4-BE49-F238E27FC236}">
                <a16:creationId xmlns:a16="http://schemas.microsoft.com/office/drawing/2014/main" id="{A17290EF-075C-433E-AFCA-E4FC3E5EDEEC}"/>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7">
            <a:extLst>
              <a:ext uri="{FF2B5EF4-FFF2-40B4-BE49-F238E27FC236}">
                <a16:creationId xmlns:a16="http://schemas.microsoft.com/office/drawing/2014/main" id="{8C078DB3-9A84-47B9-B998-DECD223E55F8}"/>
              </a:ext>
            </a:extLst>
          </p:cNvPr>
          <p:cNvSpPr>
            <a:spLocks noGrp="1"/>
          </p:cNvSpPr>
          <p:nvPr>
            <p:ph type="ftr" sz="quarter" idx="11"/>
          </p:nvPr>
        </p:nvSpPr>
        <p:spPr>
          <a:xfrm>
            <a:off x="4038600" y="6371703"/>
            <a:ext cx="4114800" cy="365125"/>
          </a:xfrm>
        </p:spPr>
        <p:txBody>
          <a:bodyPr/>
          <a:lstStyle/>
          <a:p>
            <a:r>
              <a:rPr lang="fr-FR" dirty="0"/>
              <a:t>Groupe départemental 16</a:t>
            </a:r>
          </a:p>
        </p:txBody>
      </p:sp>
    </p:spTree>
    <p:extLst>
      <p:ext uri="{BB962C8B-B14F-4D97-AF65-F5344CB8AC3E}">
        <p14:creationId xmlns:p14="http://schemas.microsoft.com/office/powerpoint/2010/main" val="28213023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5049</Words>
  <Application>Microsoft Office PowerPoint</Application>
  <PresentationFormat>Grand écran</PresentationFormat>
  <Paragraphs>674</Paragraphs>
  <Slides>44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44</vt:i4>
      </vt:variant>
    </vt:vector>
  </HeadingPairs>
  <TitlesOfParts>
    <vt:vector size="50" baseType="lpstr">
      <vt:lpstr>Arial</vt:lpstr>
      <vt:lpstr>Calibri</vt:lpstr>
      <vt:lpstr>Calibri Light</vt:lpstr>
      <vt:lpstr>Symbol</vt:lpstr>
      <vt:lpstr>Wingdings</vt:lpstr>
      <vt:lpstr>Thème Office</vt:lpstr>
      <vt:lpstr>Présentation PowerPoint</vt:lpstr>
      <vt:lpstr>TEMPS 1 </vt:lpstr>
      <vt:lpstr>Les nouveaux programmes de cycles 1 et 2 Bulletin Officiel du 31 octobre 2024 Entrée en application à la rentrée 2025.</vt:lpstr>
      <vt:lpstr>Des programmes qui visent un équilibre des apprentissages</vt:lpstr>
      <vt:lpstr>Présentation PowerPoint</vt:lpstr>
      <vt:lpstr>Le projet de programmes pour le cycle 3 Décembre 2024</vt:lpstr>
      <vt:lpstr>Présentation PowerPoint</vt:lpstr>
      <vt:lpstr>Présentation PowerPoint</vt:lpstr>
      <vt:lpstr>Présentation PowerPoint</vt:lpstr>
      <vt:lpstr>Présentation PowerPoint</vt:lpstr>
      <vt:lpstr>Des outils pour comprendre les programmes</vt:lpstr>
      <vt:lpstr>Mise en commun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Continuité en français entre le cycle 2 et le cycle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mviot-coster@ad.in.ac-poitiers.fr</dc:creator>
  <cp:lastModifiedBy>mviot-coster@ad.in.ac-poitiers.fr</cp:lastModifiedBy>
  <cp:revision>150</cp:revision>
  <dcterms:created xsi:type="dcterms:W3CDTF">2025-01-20T14:48:07Z</dcterms:created>
  <dcterms:modified xsi:type="dcterms:W3CDTF">2025-03-31T09:06:52Z</dcterms:modified>
</cp:coreProperties>
</file>