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0" r:id="rId3"/>
    <p:sldId id="263" r:id="rId4"/>
    <p:sldId id="368" r:id="rId5"/>
    <p:sldId id="369" r:id="rId6"/>
    <p:sldId id="375" r:id="rId7"/>
    <p:sldId id="370" r:id="rId8"/>
    <p:sldId id="374" r:id="rId9"/>
    <p:sldId id="371" r:id="rId10"/>
    <p:sldId id="372" r:id="rId11"/>
    <p:sldId id="376" r:id="rId12"/>
    <p:sldId id="373" r:id="rId13"/>
    <p:sldId id="377" r:id="rId14"/>
    <p:sldId id="378" r:id="rId15"/>
    <p:sldId id="310" r:id="rId16"/>
    <p:sldId id="360" r:id="rId17"/>
    <p:sldId id="361" r:id="rId18"/>
    <p:sldId id="380" r:id="rId19"/>
    <p:sldId id="381" r:id="rId20"/>
    <p:sldId id="367" r:id="rId21"/>
    <p:sldId id="271" r:id="rId22"/>
    <p:sldId id="379" r:id="rId23"/>
    <p:sldId id="382" r:id="rId24"/>
    <p:sldId id="392" r:id="rId25"/>
    <p:sldId id="383" r:id="rId26"/>
    <p:sldId id="384" r:id="rId27"/>
    <p:sldId id="385" r:id="rId28"/>
    <p:sldId id="386" r:id="rId29"/>
    <p:sldId id="387" r:id="rId30"/>
    <p:sldId id="388" r:id="rId31"/>
    <p:sldId id="390" r:id="rId32"/>
    <p:sldId id="391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66D3-85F9-41C6-9B8D-52208B96E5A6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3E17D-A8BA-49A5-9443-396E9EDC2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3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E11-1C3B-4628-8532-ABA630CC133B}" type="datetime1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2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528C-818D-4742-BDD4-C7F6FAA12BC7}" type="datetime1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1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305-7DD1-4A62-82DF-CAC07282D78E}" type="datetime1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B947-000D-4FB5-B374-35323A8C4A50}" type="datetime1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0E08-AF4A-47CC-A0E3-5C05C34C1511}" type="datetime1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B9F-644B-4E14-936E-A80765113C48}" type="datetime1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28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B8E-BAF2-4E45-B894-E1E37817128C}" type="datetime1">
              <a:rPr lang="fr-FR" smtClean="0"/>
              <a:t>02/04/2025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C54-A35F-4264-982E-9C03976A6A2F}" type="datetime1">
              <a:rPr lang="fr-FR" smtClean="0"/>
              <a:t>02/04/2025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02/04/2025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3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0BB7-0DF7-4003-86FE-C35308245BEE}" type="datetime1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77A6-8C35-4C47-9444-5F3AD108F57F}" type="datetime1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CF82-9351-4154-820D-9F7392F82187}" type="datetime1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/>
          <p:cNvSpPr txBox="1">
            <a:spLocks/>
          </p:cNvSpPr>
          <p:nvPr/>
        </p:nvSpPr>
        <p:spPr bwMode="gray">
          <a:xfrm>
            <a:off x="360000" y="2390399"/>
            <a:ext cx="8424000" cy="35128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50" b="1" i="0" u="none" strike="noStrike" kern="1200" cap="all" spc="0" normalizeH="0" baseline="0" noProof="0" dirty="0">
                <a:ln>
                  <a:noFill/>
                </a:ln>
                <a:solidFill>
                  <a:srgbClr val="577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 </a:t>
            </a:r>
            <a:r>
              <a:rPr kumimoji="0" lang="fr-FR" sz="3250" b="1" i="0" u="none" strike="noStrike" kern="1200" cap="all" spc="0" normalizeH="0" baseline="0" noProof="0" dirty="0" err="1">
                <a:ln>
                  <a:noFill/>
                </a:ln>
                <a:solidFill>
                  <a:srgbClr val="577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directeur.trice.s</a:t>
            </a:r>
            <a:endParaRPr kumimoji="0" lang="fr-FR" sz="3250" b="1" i="0" u="none" strike="noStrike" kern="1200" cap="all" spc="0" normalizeH="0" baseline="0" noProof="0" dirty="0">
              <a:ln>
                <a:noFill/>
              </a:ln>
              <a:solidFill>
                <a:srgbClr val="577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all" spc="0" normalizeH="0" baseline="0" noProof="0" dirty="0">
              <a:ln>
                <a:noFill/>
              </a:ln>
              <a:solidFill>
                <a:srgbClr val="577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all" spc="0" normalizeH="0" baseline="0" noProof="0" dirty="0">
                <a:ln>
                  <a:noFill/>
                </a:ln>
                <a:solidFill>
                  <a:srgbClr val="577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Appropriation des nouveaux programmes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dirty="0">
              <a:solidFill>
                <a:srgbClr val="000000"/>
              </a:solidFill>
              <a:latin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>
                <a:solidFill>
                  <a:srgbClr val="000000"/>
                </a:solidFill>
                <a:latin typeface="Arial"/>
              </a:rPr>
              <a:t>31 mars 2025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u="sng" dirty="0">
                <a:solidFill>
                  <a:srgbClr val="000000"/>
                </a:solidFill>
                <a:latin typeface="Arial"/>
              </a:rPr>
              <a:t>Pour consulter le document et bénéficier de l’ensemble des contenus </a:t>
            </a:r>
            <a:r>
              <a:rPr lang="fr-FR" sz="1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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Onglet « Diaporama »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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Cliquer sur « À partir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début »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3" y="6330876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10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2325" y="863600"/>
            <a:ext cx="8287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cela, de nombreux outils sont proposés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guide du directeur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Un diaporama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Des propositions de progression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Écriture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Calcul mental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Un support vierge pour progression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63" y="863600"/>
            <a:ext cx="7278602" cy="31289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65" y="1109972"/>
            <a:ext cx="7086016" cy="40451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55" y="989782"/>
            <a:ext cx="6546236" cy="46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11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34" y="3132765"/>
            <a:ext cx="693563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Autres appuis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Angoulême-EST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219973"/>
            <a:ext cx="4470400" cy="61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87" y="55754"/>
            <a:ext cx="4686300" cy="63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14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953" y="0"/>
            <a:ext cx="5394792" cy="63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98BBFA2-691E-5EDB-3EE6-E795B7817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00"/>
            <a:ext cx="9144000" cy="394968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409200" y="6295966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6600" y="6295966"/>
            <a:ext cx="2057400" cy="365125"/>
          </a:xfrm>
        </p:spPr>
        <p:txBody>
          <a:bodyPr/>
          <a:lstStyle/>
          <a:p>
            <a:pPr algn="r" defTabSz="914400"/>
            <a:fld id="{FA61455D-74E9-4B61-87CA-131A12340DFE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lèche droite 5"/>
          <p:cNvSpPr/>
          <p:nvPr/>
        </p:nvSpPr>
        <p:spPr>
          <a:xfrm rot="14421007">
            <a:off x="3240549" y="7020208"/>
            <a:ext cx="1386038" cy="962440"/>
          </a:xfrm>
          <a:prstGeom prst="rightArrow">
            <a:avLst>
              <a:gd name="adj1" fmla="val 22696"/>
              <a:gd name="adj2" fmla="val 103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319298" y="2430366"/>
            <a:ext cx="703268" cy="3149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38300" y="2783426"/>
            <a:ext cx="927100" cy="22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0700" y="3009900"/>
            <a:ext cx="927100" cy="22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33500" y="4016369"/>
            <a:ext cx="927100" cy="22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6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8 -0.27778 L 0.1375 -0.28241 C 0.17362 -0.28102 0.21806 -0.3 0.25921 -0.33102 C 0.30521 -0.36759 0.33803 -0.40671 0.35504 -0.44792 L 0.44132 -0.63773 " pathEditMode="relative" rAng="198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254D0F2-E647-E7FA-DC1B-1D532284D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" y="1264332"/>
            <a:ext cx="9144000" cy="394977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409200" y="6295966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16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6600" y="6295966"/>
            <a:ext cx="2057400" cy="365125"/>
          </a:xfrm>
        </p:spPr>
        <p:txBody>
          <a:bodyPr/>
          <a:lstStyle/>
          <a:p>
            <a:pPr algn="r" defTabSz="914400"/>
            <a:fld id="{FA61455D-74E9-4B61-87CA-131A12340DFE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5156" y="4501790"/>
            <a:ext cx="1123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0000" y="1907126"/>
            <a:ext cx="927100" cy="22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409200" y="6295966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17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6600" y="6295966"/>
            <a:ext cx="2057400" cy="365125"/>
          </a:xfrm>
        </p:spPr>
        <p:txBody>
          <a:bodyPr/>
          <a:lstStyle/>
          <a:p>
            <a:pPr algn="r" defTabSz="914400"/>
            <a:fld id="{FA61455D-74E9-4B61-87CA-131A12340DFE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432D8A-F8FA-CBA8-D705-F6EDBFEEA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46" y="0"/>
            <a:ext cx="599630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950" y="1063625"/>
            <a:ext cx="11049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99050" y="1778000"/>
            <a:ext cx="596900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174500" y="2660650"/>
            <a:ext cx="2921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53100" y="3465044"/>
            <a:ext cx="292100" cy="122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18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8591"/>
            <a:ext cx="9074988" cy="50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19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63" y="0"/>
            <a:ext cx="8436756" cy="30718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13" y="3432722"/>
            <a:ext cx="7738256" cy="2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2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34" y="3132765"/>
            <a:ext cx="693563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Les nouveaux programmes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Angoulême-EST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409200" y="6295966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6600" y="6295966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1455D-74E9-4B61-87CA-131A12340DFE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02/04/2025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8"/>
          <p:cNvSpPr txBox="1">
            <a:spLocks/>
          </p:cNvSpPr>
          <p:nvPr/>
        </p:nvSpPr>
        <p:spPr bwMode="gray">
          <a:xfrm>
            <a:off x="360000" y="6301091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51650" y="1247775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guides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" y="80357"/>
            <a:ext cx="4543425" cy="6301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56"/>
            <a:ext cx="9144000" cy="65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21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534" y="2485065"/>
            <a:ext cx="86194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Éducation à vie affective et relationnelle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50" b="1" kern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Éducation</a:t>
            </a:r>
            <a:r>
              <a:rPr kumimoji="0" lang="fr-FR" sz="325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à la vie affective et relationnelle et à la sexualité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862" y="1787436"/>
            <a:ext cx="8494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Dans le 1</a:t>
            </a:r>
            <a:r>
              <a:rPr lang="fr-FR" b="1" baseline="30000" dirty="0"/>
              <a:t>er</a:t>
            </a:r>
            <a:r>
              <a:rPr lang="fr-FR" b="1" dirty="0"/>
              <a:t> degré, les apprentissages portent sur la vie affective et relationnelle. Les questions liées à la sexualité ne sont pas abordées.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7263" y="2904165"/>
            <a:ext cx="86194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Éducation à vie affective et relationnelle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kern="0" dirty="0">
              <a:latin typeface="Arial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dbl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Éducation</a:t>
            </a:r>
            <a:r>
              <a:rPr kumimoji="0" lang="fr-FR" sz="3200" i="0" u="none" strike="dblStrike" kern="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à la vie affective et relationnelle et à la sexualité</a:t>
            </a:r>
            <a:endParaRPr kumimoji="0" lang="fr-FR" sz="1600" i="0" u="none" strike="dbl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93072"/>
            <a:ext cx="9144000" cy="16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723" y="1119304"/>
            <a:ext cx="87802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Objectifs du programme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Apprendre à se connaître</a:t>
            </a:r>
            <a:r>
              <a:rPr lang="fr-FR" dirty="0"/>
              <a:t> et à connaître son corps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Améliorer le bien-être</a:t>
            </a:r>
            <a:r>
              <a:rPr lang="fr-FR" dirty="0"/>
              <a:t>, encourager les élèves à s’exprimer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Permettre des </a:t>
            </a:r>
            <a:r>
              <a:rPr lang="fr-FR" b="1" dirty="0"/>
              <a:t>choix responsables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Respecter les autres et vivre ensemble</a:t>
            </a:r>
            <a:r>
              <a:rPr lang="fr-FR" dirty="0"/>
              <a:t> grâce au respect et à l’empathie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Prévenir les violences</a:t>
            </a:r>
            <a:r>
              <a:rPr lang="fr-FR" dirty="0"/>
              <a:t> sexistes et sexuelles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Exemples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Distinguer ce qu’on peut garder pour soi</a:t>
            </a:r>
            <a:r>
              <a:rPr lang="fr-FR" dirty="0"/>
              <a:t> d’une situation à signaler (par exemple, un danger ou une violence), en étudiant un album jeunesse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Comprendre le consentement</a:t>
            </a:r>
            <a:r>
              <a:rPr lang="fr-FR" dirty="0"/>
              <a:t> en organisant des ateliers autour de situations du quotidien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/>
              <a:t>"Est-ce que je peux m’assoir à côté de toi ?"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/>
              <a:t>"Est-ce que je peux te prendre dans mes bras pour te consoler ?"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/>
              <a:t>"Est-ce que je peux te prendre la main ?"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620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24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75" y="27214"/>
            <a:ext cx="4302125" cy="6331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2" y="893762"/>
            <a:ext cx="8562975" cy="3190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12" y="4563468"/>
            <a:ext cx="83724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20523" cy="63267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406" y="12216"/>
            <a:ext cx="4495582" cy="63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26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65528"/>
            <a:ext cx="9144001" cy="38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4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27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933450"/>
            <a:ext cx="76676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28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79" y="469900"/>
            <a:ext cx="722737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82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29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90" y="977900"/>
            <a:ext cx="714336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04" y="498877"/>
            <a:ext cx="5967816" cy="57135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904" y="3512820"/>
            <a:ext cx="1461269" cy="1653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9898" y="4697286"/>
            <a:ext cx="109728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30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33" y="494434"/>
            <a:ext cx="4167247" cy="58644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8380" y="1612900"/>
            <a:ext cx="37617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communication aux familles</a:t>
            </a:r>
          </a:p>
          <a:p>
            <a:r>
              <a:rPr lang="fr-FR" dirty="0"/>
              <a:t>est importante.</a:t>
            </a:r>
          </a:p>
          <a:p>
            <a:endParaRPr lang="fr-FR" dirty="0"/>
          </a:p>
          <a:p>
            <a:r>
              <a:rPr lang="fr-FR" dirty="0"/>
              <a:t>De nombreuses désinformations</a:t>
            </a:r>
          </a:p>
          <a:p>
            <a:r>
              <a:rPr lang="fr-FR" dirty="0"/>
              <a:t>circulent.</a:t>
            </a:r>
          </a:p>
          <a:p>
            <a:endParaRPr lang="fr-FR" dirty="0"/>
          </a:p>
          <a:p>
            <a:r>
              <a:rPr lang="fr-FR" dirty="0"/>
              <a:t>Utiliser les supports proposés.</a:t>
            </a:r>
          </a:p>
          <a:p>
            <a:endParaRPr lang="fr-FR" dirty="0"/>
          </a:p>
          <a:p>
            <a:r>
              <a:rPr lang="fr-FR" dirty="0"/>
              <a:t>Présenter les contenus lors du conseil </a:t>
            </a:r>
          </a:p>
          <a:p>
            <a:r>
              <a:rPr lang="fr-FR" dirty="0"/>
              <a:t>d’école.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213" y="102448"/>
            <a:ext cx="51816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31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134" y="2764465"/>
            <a:ext cx="86194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Un nouvel</a:t>
            </a:r>
            <a:r>
              <a:rPr kumimoji="0" lang="fr-FR" sz="325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outil de communication en cas de danger, de situation de crise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563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32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" y="990600"/>
            <a:ext cx="9096744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02/04/2025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01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4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95" y="787400"/>
            <a:ext cx="824475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79" y="141990"/>
            <a:ext cx="6356787" cy="62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6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34" y="3132765"/>
            <a:ext cx="693563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 commande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Angoulême-EST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7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352" y="278454"/>
            <a:ext cx="4327945" cy="60423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2325" y="1841500"/>
            <a:ext cx="3618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Note de service du 21 janvier 2025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La journée de solidarité est consacrée à l’appropriation des nouveaux programmes.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Afin qu’elle corresponde aux enjeux propres à l’école, elle est organisée par la directrice, ou le directeur.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L’organisation des 6 heures de la journée de solidarité est laissée à la main des équipes.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116" y="313992"/>
            <a:ext cx="4565681" cy="61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8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34" y="3132765"/>
            <a:ext cx="693563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Les outils</a:t>
            </a:r>
            <a:r>
              <a:rPr kumimoji="0" lang="fr-FR" sz="325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et supports proposés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Angoulême-EST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6334379"/>
            <a:ext cx="457201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9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02/04/2025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Circonscription Angoulême-EST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3" y="6334379"/>
            <a:ext cx="457201" cy="3870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2325" y="1397000"/>
            <a:ext cx="8287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proposition en trois temps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6 heures de la journée de solidarité : Découverte et premiers regards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Présenter les nouveaux programmes (diaporama)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Visionner les capsules (Regards sur les programmes)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Collecter les observations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Proposer une synthèse collective des grands axe.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lvl="1"/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1 conseil de cycle pour construire des programmations.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1 conseil de cycle pour évoquer la mise en œuvre de ces programmes.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4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555</Words>
  <Application>Microsoft Office PowerPoint</Application>
  <PresentationFormat>Affichage à l'écran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yde-souza</dc:creator>
  <cp:lastModifiedBy>gpaulhac@ad.in.ac-poitiers.fr</cp:lastModifiedBy>
  <cp:revision>65</cp:revision>
  <dcterms:created xsi:type="dcterms:W3CDTF">2020-09-02T14:36:03Z</dcterms:created>
  <dcterms:modified xsi:type="dcterms:W3CDTF">2025-04-02T15:34:28Z</dcterms:modified>
</cp:coreProperties>
</file>