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63"/>
  </p:notesMasterIdLst>
  <p:sldIdLst>
    <p:sldId id="256" r:id="rId2"/>
    <p:sldId id="257" r:id="rId3"/>
    <p:sldId id="271" r:id="rId4"/>
    <p:sldId id="295" r:id="rId5"/>
    <p:sldId id="296" r:id="rId6"/>
    <p:sldId id="331" r:id="rId7"/>
    <p:sldId id="332" r:id="rId8"/>
    <p:sldId id="335" r:id="rId9"/>
    <p:sldId id="336" r:id="rId10"/>
    <p:sldId id="334" r:id="rId11"/>
    <p:sldId id="333" r:id="rId12"/>
    <p:sldId id="310" r:id="rId13"/>
    <p:sldId id="311" r:id="rId14"/>
    <p:sldId id="338" r:id="rId15"/>
    <p:sldId id="337" r:id="rId16"/>
    <p:sldId id="339" r:id="rId17"/>
    <p:sldId id="340" r:id="rId18"/>
    <p:sldId id="329" r:id="rId19"/>
    <p:sldId id="327" r:id="rId20"/>
    <p:sldId id="342" r:id="rId21"/>
    <p:sldId id="330" r:id="rId22"/>
    <p:sldId id="344" r:id="rId23"/>
    <p:sldId id="287" r:id="rId24"/>
    <p:sldId id="262" r:id="rId25"/>
    <p:sldId id="343" r:id="rId26"/>
    <p:sldId id="323" r:id="rId27"/>
    <p:sldId id="324" r:id="rId28"/>
    <p:sldId id="325" r:id="rId29"/>
    <p:sldId id="314" r:id="rId30"/>
    <p:sldId id="349" r:id="rId31"/>
    <p:sldId id="347" r:id="rId32"/>
    <p:sldId id="348" r:id="rId33"/>
    <p:sldId id="326" r:id="rId34"/>
    <p:sldId id="315" r:id="rId35"/>
    <p:sldId id="316" r:id="rId36"/>
    <p:sldId id="317" r:id="rId37"/>
    <p:sldId id="328" r:id="rId38"/>
    <p:sldId id="346" r:id="rId39"/>
    <p:sldId id="345" r:id="rId40"/>
    <p:sldId id="350" r:id="rId41"/>
    <p:sldId id="354" r:id="rId42"/>
    <p:sldId id="356" r:id="rId43"/>
    <p:sldId id="355" r:id="rId44"/>
    <p:sldId id="353" r:id="rId45"/>
    <p:sldId id="357" r:id="rId46"/>
    <p:sldId id="358" r:id="rId47"/>
    <p:sldId id="359" r:id="rId48"/>
    <p:sldId id="360" r:id="rId49"/>
    <p:sldId id="361" r:id="rId50"/>
    <p:sldId id="362" r:id="rId51"/>
    <p:sldId id="363" r:id="rId52"/>
    <p:sldId id="364" r:id="rId53"/>
    <p:sldId id="365" r:id="rId54"/>
    <p:sldId id="318" r:id="rId55"/>
    <p:sldId id="319" r:id="rId56"/>
    <p:sldId id="320" r:id="rId57"/>
    <p:sldId id="321" r:id="rId58"/>
    <p:sldId id="322" r:id="rId59"/>
    <p:sldId id="366" r:id="rId60"/>
    <p:sldId id="367" r:id="rId61"/>
    <p:sldId id="261" r:id="rId6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70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326" autoAdjust="0"/>
    <p:restoredTop sz="94660"/>
  </p:normalViewPr>
  <p:slideViewPr>
    <p:cSldViewPr snapToGrid="0">
      <p:cViewPr varScale="1">
        <p:scale>
          <a:sx n="85" d="100"/>
          <a:sy n="85" d="100"/>
        </p:scale>
        <p:origin x="888"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CE2D7C-2530-403E-98B3-72DACE552975}" type="doc">
      <dgm:prSet loTypeId="urn:microsoft.com/office/officeart/2005/8/layout/hList3" loCatId="list" qsTypeId="urn:microsoft.com/office/officeart/2005/8/quickstyle/simple1" qsCatId="simple" csTypeId="urn:microsoft.com/office/officeart/2005/8/colors/accent6_3" csCatId="accent6" phldr="1"/>
      <dgm:spPr/>
      <dgm:t>
        <a:bodyPr/>
        <a:lstStyle/>
        <a:p>
          <a:endParaRPr lang="fr-FR"/>
        </a:p>
      </dgm:t>
    </dgm:pt>
    <dgm:pt modelId="{178B90F7-C3EF-4B95-88CC-5D856E7CCC90}">
      <dgm:prSet phldrT="[Texte]"/>
      <dgm:spPr/>
      <dgm:t>
        <a:bodyPr/>
        <a:lstStyle/>
        <a:p>
          <a:r>
            <a:rPr lang="fr-FR" dirty="0"/>
            <a:t>Conférence</a:t>
          </a:r>
        </a:p>
      </dgm:t>
    </dgm:pt>
    <dgm:pt modelId="{02E0D9AC-54C9-4451-BCDF-C702BB47717B}" type="parTrans" cxnId="{8CA45162-C99E-4AD0-894D-9F7E069012D0}">
      <dgm:prSet/>
      <dgm:spPr/>
      <dgm:t>
        <a:bodyPr/>
        <a:lstStyle/>
        <a:p>
          <a:endParaRPr lang="fr-FR"/>
        </a:p>
      </dgm:t>
    </dgm:pt>
    <dgm:pt modelId="{5E9A0C9E-6C00-41D6-A305-FA1A88C39924}" type="sibTrans" cxnId="{8CA45162-C99E-4AD0-894D-9F7E069012D0}">
      <dgm:prSet/>
      <dgm:spPr/>
      <dgm:t>
        <a:bodyPr/>
        <a:lstStyle/>
        <a:p>
          <a:endParaRPr lang="fr-FR"/>
        </a:p>
      </dgm:t>
    </dgm:pt>
    <dgm:pt modelId="{9F01A971-50C9-46B3-8684-02B7B2C18A5D}">
      <dgm:prSet phldrT="[Texte]"/>
      <dgm:spPr/>
      <dgm:t>
        <a:bodyPr/>
        <a:lstStyle/>
        <a:p>
          <a:r>
            <a:rPr lang="fr-FR" dirty="0"/>
            <a:t>C1-CE1</a:t>
          </a:r>
        </a:p>
      </dgm:t>
    </dgm:pt>
    <dgm:pt modelId="{62951E84-6B48-4B10-8B3C-4DC227CDEA3F}" type="parTrans" cxnId="{CEE2856D-0282-4105-A17B-8952AFB078B9}">
      <dgm:prSet/>
      <dgm:spPr/>
      <dgm:t>
        <a:bodyPr/>
        <a:lstStyle/>
        <a:p>
          <a:endParaRPr lang="fr-FR"/>
        </a:p>
      </dgm:t>
    </dgm:pt>
    <dgm:pt modelId="{FD14C972-0952-4020-9816-C6F12490C93D}" type="sibTrans" cxnId="{CEE2856D-0282-4105-A17B-8952AFB078B9}">
      <dgm:prSet/>
      <dgm:spPr/>
      <dgm:t>
        <a:bodyPr/>
        <a:lstStyle/>
        <a:p>
          <a:endParaRPr lang="fr-FR"/>
        </a:p>
      </dgm:t>
    </dgm:pt>
    <dgm:pt modelId="{27105F52-1F3C-4434-9F3A-45B05820462A}">
      <dgm:prSet phldrT="[Texte]"/>
      <dgm:spPr/>
      <dgm:t>
        <a:bodyPr/>
        <a:lstStyle/>
        <a:p>
          <a:r>
            <a:rPr lang="fr-FR" dirty="0"/>
            <a:t>CE2- C3</a:t>
          </a:r>
        </a:p>
      </dgm:t>
    </dgm:pt>
    <dgm:pt modelId="{625EE029-45EB-45A7-9793-D2CAF3CA8FC6}" type="parTrans" cxnId="{AB45B1F7-C680-43E0-A716-49D4B244910B}">
      <dgm:prSet/>
      <dgm:spPr/>
      <dgm:t>
        <a:bodyPr/>
        <a:lstStyle/>
        <a:p>
          <a:endParaRPr lang="fr-FR"/>
        </a:p>
      </dgm:t>
    </dgm:pt>
    <dgm:pt modelId="{C826C932-C686-4820-8E43-EB025CF26AA7}" type="sibTrans" cxnId="{AB45B1F7-C680-43E0-A716-49D4B244910B}">
      <dgm:prSet/>
      <dgm:spPr/>
      <dgm:t>
        <a:bodyPr/>
        <a:lstStyle/>
        <a:p>
          <a:endParaRPr lang="fr-FR"/>
        </a:p>
      </dgm:t>
    </dgm:pt>
    <dgm:pt modelId="{6CBC0192-E71E-417A-A06A-3457079336B3}">
      <dgm:prSet phldrT="[Texte]"/>
      <dgm:spPr/>
      <dgm:t>
        <a:bodyPr/>
        <a:lstStyle/>
        <a:p>
          <a:r>
            <a:rPr lang="fr-FR" dirty="0"/>
            <a:t>C4 - Lycée</a:t>
          </a:r>
        </a:p>
      </dgm:t>
    </dgm:pt>
    <dgm:pt modelId="{7112F178-A7F9-4856-8040-ADBCE4D214B6}" type="parTrans" cxnId="{C8058F48-96A6-47E4-A836-461456CD2B05}">
      <dgm:prSet/>
      <dgm:spPr/>
      <dgm:t>
        <a:bodyPr/>
        <a:lstStyle/>
        <a:p>
          <a:endParaRPr lang="fr-FR"/>
        </a:p>
      </dgm:t>
    </dgm:pt>
    <dgm:pt modelId="{4676368D-7EBE-49B1-AC6D-3B0FDE73B6DF}" type="sibTrans" cxnId="{C8058F48-96A6-47E4-A836-461456CD2B05}">
      <dgm:prSet/>
      <dgm:spPr/>
      <dgm:t>
        <a:bodyPr/>
        <a:lstStyle/>
        <a:p>
          <a:endParaRPr lang="fr-FR"/>
        </a:p>
      </dgm:t>
    </dgm:pt>
    <dgm:pt modelId="{5BF8335D-1EB0-40B9-9C13-6B815706613B}" type="pres">
      <dgm:prSet presAssocID="{10CE2D7C-2530-403E-98B3-72DACE552975}" presName="composite" presStyleCnt="0">
        <dgm:presLayoutVars>
          <dgm:chMax val="1"/>
          <dgm:dir/>
          <dgm:resizeHandles val="exact"/>
        </dgm:presLayoutVars>
      </dgm:prSet>
      <dgm:spPr/>
    </dgm:pt>
    <dgm:pt modelId="{80D4CD70-B080-4997-ACF7-41B0CF0C984C}" type="pres">
      <dgm:prSet presAssocID="{178B90F7-C3EF-4B95-88CC-5D856E7CCC90}" presName="roof" presStyleLbl="dkBgShp" presStyleIdx="0" presStyleCnt="2"/>
      <dgm:spPr/>
    </dgm:pt>
    <dgm:pt modelId="{01110E91-CCE2-40FC-8921-4D941AE24C98}" type="pres">
      <dgm:prSet presAssocID="{178B90F7-C3EF-4B95-88CC-5D856E7CCC90}" presName="pillars" presStyleCnt="0"/>
      <dgm:spPr/>
    </dgm:pt>
    <dgm:pt modelId="{25B79482-BBE7-41DE-A154-7420D8C47AE3}" type="pres">
      <dgm:prSet presAssocID="{178B90F7-C3EF-4B95-88CC-5D856E7CCC90}" presName="pillar1" presStyleLbl="node1" presStyleIdx="0" presStyleCnt="3">
        <dgm:presLayoutVars>
          <dgm:bulletEnabled val="1"/>
        </dgm:presLayoutVars>
      </dgm:prSet>
      <dgm:spPr/>
    </dgm:pt>
    <dgm:pt modelId="{764DA22C-582F-49FE-8F5B-C234CA39AE9C}" type="pres">
      <dgm:prSet presAssocID="{27105F52-1F3C-4434-9F3A-45B05820462A}" presName="pillarX" presStyleLbl="node1" presStyleIdx="1" presStyleCnt="3">
        <dgm:presLayoutVars>
          <dgm:bulletEnabled val="1"/>
        </dgm:presLayoutVars>
      </dgm:prSet>
      <dgm:spPr/>
    </dgm:pt>
    <dgm:pt modelId="{BAC193DC-74AA-4BA4-92D6-EA187120813E}" type="pres">
      <dgm:prSet presAssocID="{6CBC0192-E71E-417A-A06A-3457079336B3}" presName="pillarX" presStyleLbl="node1" presStyleIdx="2" presStyleCnt="3">
        <dgm:presLayoutVars>
          <dgm:bulletEnabled val="1"/>
        </dgm:presLayoutVars>
      </dgm:prSet>
      <dgm:spPr/>
    </dgm:pt>
    <dgm:pt modelId="{D9E68B38-9749-419B-AD8D-91C136E0E705}" type="pres">
      <dgm:prSet presAssocID="{178B90F7-C3EF-4B95-88CC-5D856E7CCC90}" presName="base" presStyleLbl="dkBgShp" presStyleIdx="1" presStyleCnt="2"/>
      <dgm:spPr/>
    </dgm:pt>
  </dgm:ptLst>
  <dgm:cxnLst>
    <dgm:cxn modelId="{8CA45162-C99E-4AD0-894D-9F7E069012D0}" srcId="{10CE2D7C-2530-403E-98B3-72DACE552975}" destId="{178B90F7-C3EF-4B95-88CC-5D856E7CCC90}" srcOrd="0" destOrd="0" parTransId="{02E0D9AC-54C9-4451-BCDF-C702BB47717B}" sibTransId="{5E9A0C9E-6C00-41D6-A305-FA1A88C39924}"/>
    <dgm:cxn modelId="{C8058F48-96A6-47E4-A836-461456CD2B05}" srcId="{178B90F7-C3EF-4B95-88CC-5D856E7CCC90}" destId="{6CBC0192-E71E-417A-A06A-3457079336B3}" srcOrd="2" destOrd="0" parTransId="{7112F178-A7F9-4856-8040-ADBCE4D214B6}" sibTransId="{4676368D-7EBE-49B1-AC6D-3B0FDE73B6DF}"/>
    <dgm:cxn modelId="{CEE2856D-0282-4105-A17B-8952AFB078B9}" srcId="{178B90F7-C3EF-4B95-88CC-5D856E7CCC90}" destId="{9F01A971-50C9-46B3-8684-02B7B2C18A5D}" srcOrd="0" destOrd="0" parTransId="{62951E84-6B48-4B10-8B3C-4DC227CDEA3F}" sibTransId="{FD14C972-0952-4020-9816-C6F12490C93D}"/>
    <dgm:cxn modelId="{2BFECB54-8108-4F17-B819-B28622AC728D}" type="presOf" srcId="{9F01A971-50C9-46B3-8684-02B7B2C18A5D}" destId="{25B79482-BBE7-41DE-A154-7420D8C47AE3}" srcOrd="0" destOrd="0" presId="urn:microsoft.com/office/officeart/2005/8/layout/hList3"/>
    <dgm:cxn modelId="{14B1BF8A-F845-4A85-86CC-85ADAB2CFD3A}" type="presOf" srcId="{178B90F7-C3EF-4B95-88CC-5D856E7CCC90}" destId="{80D4CD70-B080-4997-ACF7-41B0CF0C984C}" srcOrd="0" destOrd="0" presId="urn:microsoft.com/office/officeart/2005/8/layout/hList3"/>
    <dgm:cxn modelId="{9F97678B-3C03-4715-B617-B7FD82FD0B3D}" type="presOf" srcId="{27105F52-1F3C-4434-9F3A-45B05820462A}" destId="{764DA22C-582F-49FE-8F5B-C234CA39AE9C}" srcOrd="0" destOrd="0" presId="urn:microsoft.com/office/officeart/2005/8/layout/hList3"/>
    <dgm:cxn modelId="{851783BE-DB31-4950-8A92-A828D4E43EBF}" type="presOf" srcId="{6CBC0192-E71E-417A-A06A-3457079336B3}" destId="{BAC193DC-74AA-4BA4-92D6-EA187120813E}" srcOrd="0" destOrd="0" presId="urn:microsoft.com/office/officeart/2005/8/layout/hList3"/>
    <dgm:cxn modelId="{1E7C4FF4-0A05-482F-A60A-6BEBEC060BB9}" type="presOf" srcId="{10CE2D7C-2530-403E-98B3-72DACE552975}" destId="{5BF8335D-1EB0-40B9-9C13-6B815706613B}" srcOrd="0" destOrd="0" presId="urn:microsoft.com/office/officeart/2005/8/layout/hList3"/>
    <dgm:cxn modelId="{AB45B1F7-C680-43E0-A716-49D4B244910B}" srcId="{178B90F7-C3EF-4B95-88CC-5D856E7CCC90}" destId="{27105F52-1F3C-4434-9F3A-45B05820462A}" srcOrd="1" destOrd="0" parTransId="{625EE029-45EB-45A7-9793-D2CAF3CA8FC6}" sibTransId="{C826C932-C686-4820-8E43-EB025CF26AA7}"/>
    <dgm:cxn modelId="{2100BD20-49D4-4F6F-9F77-1EBBD0371F38}" type="presParOf" srcId="{5BF8335D-1EB0-40B9-9C13-6B815706613B}" destId="{80D4CD70-B080-4997-ACF7-41B0CF0C984C}" srcOrd="0" destOrd="0" presId="urn:microsoft.com/office/officeart/2005/8/layout/hList3"/>
    <dgm:cxn modelId="{42B0852E-A124-44A8-B1CA-7571729A290D}" type="presParOf" srcId="{5BF8335D-1EB0-40B9-9C13-6B815706613B}" destId="{01110E91-CCE2-40FC-8921-4D941AE24C98}" srcOrd="1" destOrd="0" presId="urn:microsoft.com/office/officeart/2005/8/layout/hList3"/>
    <dgm:cxn modelId="{DEFA7BD5-B456-436A-BA8C-036B869BC022}" type="presParOf" srcId="{01110E91-CCE2-40FC-8921-4D941AE24C98}" destId="{25B79482-BBE7-41DE-A154-7420D8C47AE3}" srcOrd="0" destOrd="0" presId="urn:microsoft.com/office/officeart/2005/8/layout/hList3"/>
    <dgm:cxn modelId="{E08DC194-949E-4DCA-99DE-1297128D4619}" type="presParOf" srcId="{01110E91-CCE2-40FC-8921-4D941AE24C98}" destId="{764DA22C-582F-49FE-8F5B-C234CA39AE9C}" srcOrd="1" destOrd="0" presId="urn:microsoft.com/office/officeart/2005/8/layout/hList3"/>
    <dgm:cxn modelId="{C7939CF3-5837-4CA7-B41F-CDAF71B18FAF}" type="presParOf" srcId="{01110E91-CCE2-40FC-8921-4D941AE24C98}" destId="{BAC193DC-74AA-4BA4-92D6-EA187120813E}" srcOrd="2" destOrd="0" presId="urn:microsoft.com/office/officeart/2005/8/layout/hList3"/>
    <dgm:cxn modelId="{164DD977-B49B-4DCA-A811-741FD715991F}" type="presParOf" srcId="{5BF8335D-1EB0-40B9-9C13-6B815706613B}" destId="{D9E68B38-9749-419B-AD8D-91C136E0E705}" srcOrd="2" destOrd="0" presId="urn:microsoft.com/office/officeart/2005/8/layout/hList3"/>
  </dgm:cxnLst>
  <dgm:bg>
    <a:solidFill>
      <a:srgbClr val="FFC000"/>
    </a:solidFill>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0CE2D7C-2530-403E-98B3-72DACE552975}" type="doc">
      <dgm:prSet loTypeId="urn:microsoft.com/office/officeart/2005/8/layout/hList3" loCatId="list" qsTypeId="urn:microsoft.com/office/officeart/2005/8/quickstyle/simple1" qsCatId="simple" csTypeId="urn:microsoft.com/office/officeart/2005/8/colors/accent6_3" csCatId="accent6" phldr="1"/>
      <dgm:spPr/>
      <dgm:t>
        <a:bodyPr/>
        <a:lstStyle/>
        <a:p>
          <a:endParaRPr lang="fr-FR"/>
        </a:p>
      </dgm:t>
    </dgm:pt>
    <dgm:pt modelId="{178B90F7-C3EF-4B95-88CC-5D856E7CCC90}">
      <dgm:prSet phldrT="[Texte]"/>
      <dgm:spPr/>
      <dgm:t>
        <a:bodyPr/>
        <a:lstStyle/>
        <a:p>
          <a:r>
            <a:rPr lang="fr-FR" dirty="0"/>
            <a:t>Conférence</a:t>
          </a:r>
        </a:p>
      </dgm:t>
    </dgm:pt>
    <dgm:pt modelId="{02E0D9AC-54C9-4451-BCDF-C702BB47717B}" type="parTrans" cxnId="{8CA45162-C99E-4AD0-894D-9F7E069012D0}">
      <dgm:prSet/>
      <dgm:spPr/>
      <dgm:t>
        <a:bodyPr/>
        <a:lstStyle/>
        <a:p>
          <a:endParaRPr lang="fr-FR"/>
        </a:p>
      </dgm:t>
    </dgm:pt>
    <dgm:pt modelId="{5E9A0C9E-6C00-41D6-A305-FA1A88C39924}" type="sibTrans" cxnId="{8CA45162-C99E-4AD0-894D-9F7E069012D0}">
      <dgm:prSet/>
      <dgm:spPr/>
      <dgm:t>
        <a:bodyPr/>
        <a:lstStyle/>
        <a:p>
          <a:endParaRPr lang="fr-FR"/>
        </a:p>
      </dgm:t>
    </dgm:pt>
    <dgm:pt modelId="{9F01A971-50C9-46B3-8684-02B7B2C18A5D}">
      <dgm:prSet phldrT="[Texte]"/>
      <dgm:spPr/>
      <dgm:t>
        <a:bodyPr/>
        <a:lstStyle/>
        <a:p>
          <a:r>
            <a:rPr lang="fr-FR" dirty="0"/>
            <a:t>C1-CE1</a:t>
          </a:r>
        </a:p>
      </dgm:t>
    </dgm:pt>
    <dgm:pt modelId="{62951E84-6B48-4B10-8B3C-4DC227CDEA3F}" type="parTrans" cxnId="{CEE2856D-0282-4105-A17B-8952AFB078B9}">
      <dgm:prSet/>
      <dgm:spPr/>
      <dgm:t>
        <a:bodyPr/>
        <a:lstStyle/>
        <a:p>
          <a:endParaRPr lang="fr-FR"/>
        </a:p>
      </dgm:t>
    </dgm:pt>
    <dgm:pt modelId="{FD14C972-0952-4020-9816-C6F12490C93D}" type="sibTrans" cxnId="{CEE2856D-0282-4105-A17B-8952AFB078B9}">
      <dgm:prSet/>
      <dgm:spPr/>
      <dgm:t>
        <a:bodyPr/>
        <a:lstStyle/>
        <a:p>
          <a:endParaRPr lang="fr-FR"/>
        </a:p>
      </dgm:t>
    </dgm:pt>
    <dgm:pt modelId="{27105F52-1F3C-4434-9F3A-45B05820462A}">
      <dgm:prSet phldrT="[Texte]"/>
      <dgm:spPr/>
      <dgm:t>
        <a:bodyPr/>
        <a:lstStyle/>
        <a:p>
          <a:r>
            <a:rPr lang="fr-FR" dirty="0"/>
            <a:t>CE2- C3</a:t>
          </a:r>
        </a:p>
      </dgm:t>
    </dgm:pt>
    <dgm:pt modelId="{625EE029-45EB-45A7-9793-D2CAF3CA8FC6}" type="parTrans" cxnId="{AB45B1F7-C680-43E0-A716-49D4B244910B}">
      <dgm:prSet/>
      <dgm:spPr/>
      <dgm:t>
        <a:bodyPr/>
        <a:lstStyle/>
        <a:p>
          <a:endParaRPr lang="fr-FR"/>
        </a:p>
      </dgm:t>
    </dgm:pt>
    <dgm:pt modelId="{C826C932-C686-4820-8E43-EB025CF26AA7}" type="sibTrans" cxnId="{AB45B1F7-C680-43E0-A716-49D4B244910B}">
      <dgm:prSet/>
      <dgm:spPr/>
      <dgm:t>
        <a:bodyPr/>
        <a:lstStyle/>
        <a:p>
          <a:endParaRPr lang="fr-FR"/>
        </a:p>
      </dgm:t>
    </dgm:pt>
    <dgm:pt modelId="{6CBC0192-E71E-417A-A06A-3457079336B3}">
      <dgm:prSet phldrT="[Texte]"/>
      <dgm:spPr/>
      <dgm:t>
        <a:bodyPr/>
        <a:lstStyle/>
        <a:p>
          <a:r>
            <a:rPr lang="fr-FR" dirty="0"/>
            <a:t>C4 - Lycée</a:t>
          </a:r>
        </a:p>
      </dgm:t>
    </dgm:pt>
    <dgm:pt modelId="{7112F178-A7F9-4856-8040-ADBCE4D214B6}" type="parTrans" cxnId="{C8058F48-96A6-47E4-A836-461456CD2B05}">
      <dgm:prSet/>
      <dgm:spPr/>
      <dgm:t>
        <a:bodyPr/>
        <a:lstStyle/>
        <a:p>
          <a:endParaRPr lang="fr-FR"/>
        </a:p>
      </dgm:t>
    </dgm:pt>
    <dgm:pt modelId="{4676368D-7EBE-49B1-AC6D-3B0FDE73B6DF}" type="sibTrans" cxnId="{C8058F48-96A6-47E4-A836-461456CD2B05}">
      <dgm:prSet/>
      <dgm:spPr/>
      <dgm:t>
        <a:bodyPr/>
        <a:lstStyle/>
        <a:p>
          <a:endParaRPr lang="fr-FR"/>
        </a:p>
      </dgm:t>
    </dgm:pt>
    <dgm:pt modelId="{5BF8335D-1EB0-40B9-9C13-6B815706613B}" type="pres">
      <dgm:prSet presAssocID="{10CE2D7C-2530-403E-98B3-72DACE552975}" presName="composite" presStyleCnt="0">
        <dgm:presLayoutVars>
          <dgm:chMax val="1"/>
          <dgm:dir/>
          <dgm:resizeHandles val="exact"/>
        </dgm:presLayoutVars>
      </dgm:prSet>
      <dgm:spPr/>
    </dgm:pt>
    <dgm:pt modelId="{80D4CD70-B080-4997-ACF7-41B0CF0C984C}" type="pres">
      <dgm:prSet presAssocID="{178B90F7-C3EF-4B95-88CC-5D856E7CCC90}" presName="roof" presStyleLbl="dkBgShp" presStyleIdx="0" presStyleCnt="2"/>
      <dgm:spPr/>
    </dgm:pt>
    <dgm:pt modelId="{01110E91-CCE2-40FC-8921-4D941AE24C98}" type="pres">
      <dgm:prSet presAssocID="{178B90F7-C3EF-4B95-88CC-5D856E7CCC90}" presName="pillars" presStyleCnt="0"/>
      <dgm:spPr/>
    </dgm:pt>
    <dgm:pt modelId="{25B79482-BBE7-41DE-A154-7420D8C47AE3}" type="pres">
      <dgm:prSet presAssocID="{178B90F7-C3EF-4B95-88CC-5D856E7CCC90}" presName="pillar1" presStyleLbl="node1" presStyleIdx="0" presStyleCnt="3">
        <dgm:presLayoutVars>
          <dgm:bulletEnabled val="1"/>
        </dgm:presLayoutVars>
      </dgm:prSet>
      <dgm:spPr/>
    </dgm:pt>
    <dgm:pt modelId="{764DA22C-582F-49FE-8F5B-C234CA39AE9C}" type="pres">
      <dgm:prSet presAssocID="{27105F52-1F3C-4434-9F3A-45B05820462A}" presName="pillarX" presStyleLbl="node1" presStyleIdx="1" presStyleCnt="3">
        <dgm:presLayoutVars>
          <dgm:bulletEnabled val="1"/>
        </dgm:presLayoutVars>
      </dgm:prSet>
      <dgm:spPr/>
    </dgm:pt>
    <dgm:pt modelId="{BAC193DC-74AA-4BA4-92D6-EA187120813E}" type="pres">
      <dgm:prSet presAssocID="{6CBC0192-E71E-417A-A06A-3457079336B3}" presName="pillarX" presStyleLbl="node1" presStyleIdx="2" presStyleCnt="3">
        <dgm:presLayoutVars>
          <dgm:bulletEnabled val="1"/>
        </dgm:presLayoutVars>
      </dgm:prSet>
      <dgm:spPr/>
    </dgm:pt>
    <dgm:pt modelId="{D9E68B38-9749-419B-AD8D-91C136E0E705}" type="pres">
      <dgm:prSet presAssocID="{178B90F7-C3EF-4B95-88CC-5D856E7CCC90}" presName="base" presStyleLbl="dkBgShp" presStyleIdx="1" presStyleCnt="2"/>
      <dgm:spPr/>
    </dgm:pt>
  </dgm:ptLst>
  <dgm:cxnLst>
    <dgm:cxn modelId="{8CA45162-C99E-4AD0-894D-9F7E069012D0}" srcId="{10CE2D7C-2530-403E-98B3-72DACE552975}" destId="{178B90F7-C3EF-4B95-88CC-5D856E7CCC90}" srcOrd="0" destOrd="0" parTransId="{02E0D9AC-54C9-4451-BCDF-C702BB47717B}" sibTransId="{5E9A0C9E-6C00-41D6-A305-FA1A88C39924}"/>
    <dgm:cxn modelId="{C8058F48-96A6-47E4-A836-461456CD2B05}" srcId="{178B90F7-C3EF-4B95-88CC-5D856E7CCC90}" destId="{6CBC0192-E71E-417A-A06A-3457079336B3}" srcOrd="2" destOrd="0" parTransId="{7112F178-A7F9-4856-8040-ADBCE4D214B6}" sibTransId="{4676368D-7EBE-49B1-AC6D-3B0FDE73B6DF}"/>
    <dgm:cxn modelId="{CEE2856D-0282-4105-A17B-8952AFB078B9}" srcId="{178B90F7-C3EF-4B95-88CC-5D856E7CCC90}" destId="{9F01A971-50C9-46B3-8684-02B7B2C18A5D}" srcOrd="0" destOrd="0" parTransId="{62951E84-6B48-4B10-8B3C-4DC227CDEA3F}" sibTransId="{FD14C972-0952-4020-9816-C6F12490C93D}"/>
    <dgm:cxn modelId="{2BFECB54-8108-4F17-B819-B28622AC728D}" type="presOf" srcId="{9F01A971-50C9-46B3-8684-02B7B2C18A5D}" destId="{25B79482-BBE7-41DE-A154-7420D8C47AE3}" srcOrd="0" destOrd="0" presId="urn:microsoft.com/office/officeart/2005/8/layout/hList3"/>
    <dgm:cxn modelId="{14B1BF8A-F845-4A85-86CC-85ADAB2CFD3A}" type="presOf" srcId="{178B90F7-C3EF-4B95-88CC-5D856E7CCC90}" destId="{80D4CD70-B080-4997-ACF7-41B0CF0C984C}" srcOrd="0" destOrd="0" presId="urn:microsoft.com/office/officeart/2005/8/layout/hList3"/>
    <dgm:cxn modelId="{9F97678B-3C03-4715-B617-B7FD82FD0B3D}" type="presOf" srcId="{27105F52-1F3C-4434-9F3A-45B05820462A}" destId="{764DA22C-582F-49FE-8F5B-C234CA39AE9C}" srcOrd="0" destOrd="0" presId="urn:microsoft.com/office/officeart/2005/8/layout/hList3"/>
    <dgm:cxn modelId="{851783BE-DB31-4950-8A92-A828D4E43EBF}" type="presOf" srcId="{6CBC0192-E71E-417A-A06A-3457079336B3}" destId="{BAC193DC-74AA-4BA4-92D6-EA187120813E}" srcOrd="0" destOrd="0" presId="urn:microsoft.com/office/officeart/2005/8/layout/hList3"/>
    <dgm:cxn modelId="{1E7C4FF4-0A05-482F-A60A-6BEBEC060BB9}" type="presOf" srcId="{10CE2D7C-2530-403E-98B3-72DACE552975}" destId="{5BF8335D-1EB0-40B9-9C13-6B815706613B}" srcOrd="0" destOrd="0" presId="urn:microsoft.com/office/officeart/2005/8/layout/hList3"/>
    <dgm:cxn modelId="{AB45B1F7-C680-43E0-A716-49D4B244910B}" srcId="{178B90F7-C3EF-4B95-88CC-5D856E7CCC90}" destId="{27105F52-1F3C-4434-9F3A-45B05820462A}" srcOrd="1" destOrd="0" parTransId="{625EE029-45EB-45A7-9793-D2CAF3CA8FC6}" sibTransId="{C826C932-C686-4820-8E43-EB025CF26AA7}"/>
    <dgm:cxn modelId="{2100BD20-49D4-4F6F-9F77-1EBBD0371F38}" type="presParOf" srcId="{5BF8335D-1EB0-40B9-9C13-6B815706613B}" destId="{80D4CD70-B080-4997-ACF7-41B0CF0C984C}" srcOrd="0" destOrd="0" presId="urn:microsoft.com/office/officeart/2005/8/layout/hList3"/>
    <dgm:cxn modelId="{42B0852E-A124-44A8-B1CA-7571729A290D}" type="presParOf" srcId="{5BF8335D-1EB0-40B9-9C13-6B815706613B}" destId="{01110E91-CCE2-40FC-8921-4D941AE24C98}" srcOrd="1" destOrd="0" presId="urn:microsoft.com/office/officeart/2005/8/layout/hList3"/>
    <dgm:cxn modelId="{DEFA7BD5-B456-436A-BA8C-036B869BC022}" type="presParOf" srcId="{01110E91-CCE2-40FC-8921-4D941AE24C98}" destId="{25B79482-BBE7-41DE-A154-7420D8C47AE3}" srcOrd="0" destOrd="0" presId="urn:microsoft.com/office/officeart/2005/8/layout/hList3"/>
    <dgm:cxn modelId="{E08DC194-949E-4DCA-99DE-1297128D4619}" type="presParOf" srcId="{01110E91-CCE2-40FC-8921-4D941AE24C98}" destId="{764DA22C-582F-49FE-8F5B-C234CA39AE9C}" srcOrd="1" destOrd="0" presId="urn:microsoft.com/office/officeart/2005/8/layout/hList3"/>
    <dgm:cxn modelId="{C7939CF3-5837-4CA7-B41F-CDAF71B18FAF}" type="presParOf" srcId="{01110E91-CCE2-40FC-8921-4D941AE24C98}" destId="{BAC193DC-74AA-4BA4-92D6-EA187120813E}" srcOrd="2" destOrd="0" presId="urn:microsoft.com/office/officeart/2005/8/layout/hList3"/>
    <dgm:cxn modelId="{164DD977-B49B-4DCA-A811-741FD715991F}" type="presParOf" srcId="{5BF8335D-1EB0-40B9-9C13-6B815706613B}" destId="{D9E68B38-9749-419B-AD8D-91C136E0E705}" srcOrd="2" destOrd="0" presId="urn:microsoft.com/office/officeart/2005/8/layout/hList3"/>
  </dgm:cxnLst>
  <dgm:bg>
    <a:solidFill>
      <a:srgbClr val="FFC000"/>
    </a:solidFill>
  </dgm:bg>
  <dgm:whole/>
  <dgm:extLst>
    <a:ext uri="http://schemas.microsoft.com/office/drawing/2008/diagram">
      <dsp:dataModelExt xmlns:dsp="http://schemas.microsoft.com/office/drawing/2008/diagram" relId="rId13"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4CD70-B080-4997-ACF7-41B0CF0C984C}">
      <dsp:nvSpPr>
        <dsp:cNvPr id="0" name=""/>
        <dsp:cNvSpPr/>
      </dsp:nvSpPr>
      <dsp:spPr>
        <a:xfrm>
          <a:off x="0" y="0"/>
          <a:ext cx="2262068" cy="373985"/>
        </a:xfrm>
        <a:prstGeom prst="rect">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Conférence</a:t>
          </a:r>
        </a:p>
      </dsp:txBody>
      <dsp:txXfrm>
        <a:off x="0" y="0"/>
        <a:ext cx="2262068" cy="373985"/>
      </dsp:txXfrm>
    </dsp:sp>
    <dsp:sp modelId="{25B79482-BBE7-41DE-A154-7420D8C47AE3}">
      <dsp:nvSpPr>
        <dsp:cNvPr id="0" name=""/>
        <dsp:cNvSpPr/>
      </dsp:nvSpPr>
      <dsp:spPr>
        <a:xfrm>
          <a:off x="1104" y="373985"/>
          <a:ext cx="753286" cy="785369"/>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C1-CE1</a:t>
          </a:r>
        </a:p>
      </dsp:txBody>
      <dsp:txXfrm>
        <a:off x="1104" y="373985"/>
        <a:ext cx="753286" cy="785369"/>
      </dsp:txXfrm>
    </dsp:sp>
    <dsp:sp modelId="{764DA22C-582F-49FE-8F5B-C234CA39AE9C}">
      <dsp:nvSpPr>
        <dsp:cNvPr id="0" name=""/>
        <dsp:cNvSpPr/>
      </dsp:nvSpPr>
      <dsp:spPr>
        <a:xfrm>
          <a:off x="754390" y="373985"/>
          <a:ext cx="753286" cy="785369"/>
        </a:xfrm>
        <a:prstGeom prst="rect">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CE2- C3</a:t>
          </a:r>
        </a:p>
      </dsp:txBody>
      <dsp:txXfrm>
        <a:off x="754390" y="373985"/>
        <a:ext cx="753286" cy="785369"/>
      </dsp:txXfrm>
    </dsp:sp>
    <dsp:sp modelId="{BAC193DC-74AA-4BA4-92D6-EA187120813E}">
      <dsp:nvSpPr>
        <dsp:cNvPr id="0" name=""/>
        <dsp:cNvSpPr/>
      </dsp:nvSpPr>
      <dsp:spPr>
        <a:xfrm>
          <a:off x="1507677" y="373985"/>
          <a:ext cx="753286" cy="785369"/>
        </a:xfrm>
        <a:prstGeom prst="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C4 - Lycée</a:t>
          </a:r>
        </a:p>
      </dsp:txBody>
      <dsp:txXfrm>
        <a:off x="1507677" y="373985"/>
        <a:ext cx="753286" cy="785369"/>
      </dsp:txXfrm>
    </dsp:sp>
    <dsp:sp modelId="{D9E68B38-9749-419B-AD8D-91C136E0E705}">
      <dsp:nvSpPr>
        <dsp:cNvPr id="0" name=""/>
        <dsp:cNvSpPr/>
      </dsp:nvSpPr>
      <dsp:spPr>
        <a:xfrm>
          <a:off x="0" y="1159354"/>
          <a:ext cx="2262068" cy="87263"/>
        </a:xfrm>
        <a:prstGeom prst="rect">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D4CD70-B080-4997-ACF7-41B0CF0C984C}">
      <dsp:nvSpPr>
        <dsp:cNvPr id="0" name=""/>
        <dsp:cNvSpPr/>
      </dsp:nvSpPr>
      <dsp:spPr>
        <a:xfrm>
          <a:off x="0" y="0"/>
          <a:ext cx="2262068" cy="373985"/>
        </a:xfrm>
        <a:prstGeom prst="rect">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kern="1200" dirty="0"/>
            <a:t>Conférence</a:t>
          </a:r>
        </a:p>
      </dsp:txBody>
      <dsp:txXfrm>
        <a:off x="0" y="0"/>
        <a:ext cx="2262068" cy="373985"/>
      </dsp:txXfrm>
    </dsp:sp>
    <dsp:sp modelId="{25B79482-BBE7-41DE-A154-7420D8C47AE3}">
      <dsp:nvSpPr>
        <dsp:cNvPr id="0" name=""/>
        <dsp:cNvSpPr/>
      </dsp:nvSpPr>
      <dsp:spPr>
        <a:xfrm>
          <a:off x="1104" y="373985"/>
          <a:ext cx="753286" cy="785369"/>
        </a:xfrm>
        <a:prstGeom prst="rect">
          <a:avLst/>
        </a:prstGeom>
        <a:solidFill>
          <a:schemeClr val="accent6">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C1-CE1</a:t>
          </a:r>
        </a:p>
      </dsp:txBody>
      <dsp:txXfrm>
        <a:off x="1104" y="373985"/>
        <a:ext cx="753286" cy="785369"/>
      </dsp:txXfrm>
    </dsp:sp>
    <dsp:sp modelId="{764DA22C-582F-49FE-8F5B-C234CA39AE9C}">
      <dsp:nvSpPr>
        <dsp:cNvPr id="0" name=""/>
        <dsp:cNvSpPr/>
      </dsp:nvSpPr>
      <dsp:spPr>
        <a:xfrm>
          <a:off x="754390" y="373985"/>
          <a:ext cx="753286" cy="785369"/>
        </a:xfrm>
        <a:prstGeom prst="rect">
          <a:avLst/>
        </a:prstGeom>
        <a:solidFill>
          <a:schemeClr val="accent6">
            <a:shade val="80000"/>
            <a:hueOff val="160640"/>
            <a:satOff val="-6455"/>
            <a:lumOff val="1381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CE2- C3</a:t>
          </a:r>
        </a:p>
      </dsp:txBody>
      <dsp:txXfrm>
        <a:off x="754390" y="373985"/>
        <a:ext cx="753286" cy="785369"/>
      </dsp:txXfrm>
    </dsp:sp>
    <dsp:sp modelId="{BAC193DC-74AA-4BA4-92D6-EA187120813E}">
      <dsp:nvSpPr>
        <dsp:cNvPr id="0" name=""/>
        <dsp:cNvSpPr/>
      </dsp:nvSpPr>
      <dsp:spPr>
        <a:xfrm>
          <a:off x="1507677" y="373985"/>
          <a:ext cx="753286" cy="785369"/>
        </a:xfrm>
        <a:prstGeom prst="rect">
          <a:avLst/>
        </a:prstGeom>
        <a:solidFill>
          <a:schemeClr val="accent6">
            <a:shade val="80000"/>
            <a:hueOff val="321280"/>
            <a:satOff val="-12909"/>
            <a:lumOff val="2762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t>C4 - Lycée</a:t>
          </a:r>
        </a:p>
      </dsp:txBody>
      <dsp:txXfrm>
        <a:off x="1507677" y="373985"/>
        <a:ext cx="753286" cy="785369"/>
      </dsp:txXfrm>
    </dsp:sp>
    <dsp:sp modelId="{D9E68B38-9749-419B-AD8D-91C136E0E705}">
      <dsp:nvSpPr>
        <dsp:cNvPr id="0" name=""/>
        <dsp:cNvSpPr/>
      </dsp:nvSpPr>
      <dsp:spPr>
        <a:xfrm>
          <a:off x="0" y="1159354"/>
          <a:ext cx="2262068" cy="87263"/>
        </a:xfrm>
        <a:prstGeom prst="rect">
          <a:avLst/>
        </a:prstGeom>
        <a:solidFill>
          <a:schemeClr val="accent6">
            <a:shade val="9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B66D3-85F9-41C6-9B8D-52208B96E5A6}" type="datetimeFigureOut">
              <a:rPr lang="fr-FR" smtClean="0"/>
              <a:t>09/09/2025</a:t>
            </a:fld>
            <a:endParaRPr lang="fr-FR"/>
          </a:p>
        </p:txBody>
      </p:sp>
      <p:sp>
        <p:nvSpPr>
          <p:cNvPr id="4" name="Espace réservé de l'image des diapositives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53E17D-A8BA-49A5-9443-396E9EDC2822}" type="slidenum">
              <a:rPr lang="fr-FR" smtClean="0"/>
              <a:t>‹N°›</a:t>
            </a:fld>
            <a:endParaRPr lang="fr-FR"/>
          </a:p>
        </p:txBody>
      </p:sp>
    </p:spTree>
    <p:extLst>
      <p:ext uri="{BB962C8B-B14F-4D97-AF65-F5344CB8AC3E}">
        <p14:creationId xmlns:p14="http://schemas.microsoft.com/office/powerpoint/2010/main" val="2291338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fr-FR"/>
              <a:t>Modifiez le style du titre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dirty="0"/>
          </a:p>
        </p:txBody>
      </p:sp>
      <p:sp>
        <p:nvSpPr>
          <p:cNvPr id="4" name="Date Placeholder 3"/>
          <p:cNvSpPr>
            <a:spLocks noGrp="1"/>
          </p:cNvSpPr>
          <p:nvPr>
            <p:ph type="dt" sz="half" idx="10"/>
          </p:nvPr>
        </p:nvSpPr>
        <p:spPr/>
        <p:txBody>
          <a:bodyPr/>
          <a:lstStyle/>
          <a:p>
            <a:fld id="{D0AEBE11-1C3B-4628-8532-ABA630CC133B}" type="datetime1">
              <a:rPr lang="fr-FR" smtClean="0"/>
              <a:t>09/09/2025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3293292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8AD0528C-818D-4742-BDD4-C7F6FAA12BC7}" type="datetime1">
              <a:rPr lang="fr-FR" smtClean="0"/>
              <a:t>09/09/2025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2997135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B511D305-7DD1-4A62-82DF-CAC07282D78E}" type="datetime1">
              <a:rPr lang="fr-FR" smtClean="0"/>
              <a:t>09/09/2025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4226135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1220B947-000D-4FB5-B374-35323A8C4A50}" type="datetime1">
              <a:rPr lang="fr-FR" smtClean="0"/>
              <a:t>09/09/2025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36594816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fr-FR"/>
              <a:t>Modifiez le style du titre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Date Placeholder 3"/>
          <p:cNvSpPr>
            <a:spLocks noGrp="1"/>
          </p:cNvSpPr>
          <p:nvPr>
            <p:ph type="dt" sz="half" idx="10"/>
          </p:nvPr>
        </p:nvSpPr>
        <p:spPr/>
        <p:txBody>
          <a:bodyPr/>
          <a:lstStyle/>
          <a:p>
            <a:fld id="{9D400E08-AF4A-47CC-A0E3-5C05C34C1511}" type="datetime1">
              <a:rPr lang="fr-FR" smtClean="0"/>
              <a:t>09/09/2025</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2122617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6EE56B9F-644B-4E14-936E-A80765113C48}" type="datetime1">
              <a:rPr lang="fr-FR" smtClean="0"/>
              <a:t>09/09/2025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156728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fr-FR"/>
              <a:t>Modifiez le style du titre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Content Placeholder 3"/>
          <p:cNvSpPr>
            <a:spLocks noGrp="1"/>
          </p:cNvSpPr>
          <p:nvPr>
            <p:ph sz="half" idx="2"/>
          </p:nvPr>
        </p:nvSpPr>
        <p:spPr>
          <a:xfrm>
            <a:off x="629842" y="2505075"/>
            <a:ext cx="3868340"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Content Placeholder 5"/>
          <p:cNvSpPr>
            <a:spLocks noGrp="1"/>
          </p:cNvSpPr>
          <p:nvPr>
            <p:ph sz="quarter" idx="4"/>
          </p:nvPr>
        </p:nvSpPr>
        <p:spPr>
          <a:xfrm>
            <a:off x="4629150" y="2505075"/>
            <a:ext cx="3887391"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531EBB8E-BAF2-4E45-B894-E1E37817128C}" type="datetime1">
              <a:rPr lang="fr-FR" smtClean="0"/>
              <a:t>09/09/2025</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29105631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059ECC54-A35F-4264-982E-9C03976A6A2F}" type="datetime1">
              <a:rPr lang="fr-FR" smtClean="0"/>
              <a:t>09/09/2025</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993117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625E124-3B39-46DC-95AF-6474D5CC9F68}" type="datetime1">
              <a:rPr lang="fr-FR" smtClean="0"/>
              <a:t>09/09/2025</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3760039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4C040BB7-0DF7-4003-86FE-C35308245BEE}" type="datetime1">
              <a:rPr lang="fr-FR" smtClean="0"/>
              <a:t>09/09/2025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3675919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fr-FR"/>
              <a:t>Modifiez le style du titre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Date Placeholder 4"/>
          <p:cNvSpPr>
            <a:spLocks noGrp="1"/>
          </p:cNvSpPr>
          <p:nvPr>
            <p:ph type="dt" sz="half" idx="10"/>
          </p:nvPr>
        </p:nvSpPr>
        <p:spPr/>
        <p:txBody>
          <a:bodyPr/>
          <a:lstStyle/>
          <a:p>
            <a:fld id="{F07977A6-8C35-4C47-9444-5F3AD108F57F}" type="datetime1">
              <a:rPr lang="fr-FR" smtClean="0"/>
              <a:t>09/09/2025</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7CE27FD8-406D-476B-89C0-7989EEE88455}" type="slidenum">
              <a:rPr lang="fr-FR" smtClean="0"/>
              <a:t>‹N°›</a:t>
            </a:fld>
            <a:endParaRPr lang="fr-FR"/>
          </a:p>
        </p:txBody>
      </p:sp>
    </p:spTree>
    <p:extLst>
      <p:ext uri="{BB962C8B-B14F-4D97-AF65-F5344CB8AC3E}">
        <p14:creationId xmlns:p14="http://schemas.microsoft.com/office/powerpoint/2010/main" val="12786670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09CF82-9351-4154-820D-9F7392F82187}" type="datetime1">
              <a:rPr lang="fr-FR" smtClean="0"/>
              <a:t>09/09/2025</a:t>
            </a:fld>
            <a:endParaRPr lang="fr-F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27FD8-406D-476B-89C0-7989EEE88455}" type="slidenum">
              <a:rPr lang="fr-FR" smtClean="0"/>
              <a:t>‹N°›</a:t>
            </a:fld>
            <a:endParaRPr lang="fr-FR"/>
          </a:p>
        </p:txBody>
      </p:sp>
    </p:spTree>
    <p:extLst>
      <p:ext uri="{BB962C8B-B14F-4D97-AF65-F5344CB8AC3E}">
        <p14:creationId xmlns:p14="http://schemas.microsoft.com/office/powerpoint/2010/main" val="40172038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5.png"/><Relationship Id="rId7" Type="http://schemas.openxmlformats.org/officeDocument/2006/relationships/image" Target="../media/image18.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28.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5" Type="http://schemas.openxmlformats.org/officeDocument/2006/relationships/image" Target="../media/image31.png"/><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 Id="rId14" Type="http://schemas.openxmlformats.org/officeDocument/2006/relationships/image" Target="../media/image30.png"/></Relationships>
</file>

<file path=ppt/slides/_rels/slide2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hyperlink" Target="https://digipad.app/p/395976/f1338bb2df16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5.png"/><Relationship Id="rId7" Type="http://schemas.openxmlformats.org/officeDocument/2006/relationships/image" Target="../media/image38.png"/><Relationship Id="rId12" Type="http://schemas.openxmlformats.org/officeDocument/2006/relationships/hyperlink" Target="https://nuage03.apps.education.fr/index.php/s/zoH9Np9KWPbGibt?dir=/&amp;openfile=true"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36.png"/><Relationship Id="rId10" Type="http://schemas.openxmlformats.org/officeDocument/2006/relationships/image" Target="../media/image40.png"/><Relationship Id="rId4" Type="http://schemas.openxmlformats.org/officeDocument/2006/relationships/image" Target="../media/image35.png"/><Relationship Id="rId9" Type="http://schemas.openxmlformats.org/officeDocument/2006/relationships/hyperlink" Target="https://digipad.app/p/346803/1874d34ffef69" TargetMode="External"/></Relationships>
</file>

<file path=ppt/slides/_rels/slide32.xml.rels><?xml version="1.0" encoding="UTF-8" standalone="yes"?>
<Relationships xmlns="http://schemas.openxmlformats.org/package/2006/relationships"><Relationship Id="rId3" Type="http://schemas.openxmlformats.org/officeDocument/2006/relationships/hyperlink" Target="https://eduscol.education.fr/2506/le-livret-de-parcours-inclusif-lpi" TargetMode="External"/><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3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44.png"/></Relationships>
</file>

<file path=ppt/slides/_rels/slide3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nuage08.apps.education.fr/index.php/s/mtgoCnss6NNeMY7" TargetMode="External"/><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hyperlink" Target="https://filesender.renater.fr/?s=download&amp;token=376eb536-e2d6-4cba-b355-e84ce91a173f" TargetMode="External"/><Relationship Id="rId5" Type="http://schemas.openxmlformats.org/officeDocument/2006/relationships/image" Target="../media/image46.png"/><Relationship Id="rId4" Type="http://schemas.openxmlformats.org/officeDocument/2006/relationships/image" Target="../media/image45.png"/></Relationships>
</file>

<file path=ppt/slides/_rels/slide39.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5.png"/><Relationship Id="rId7" Type="http://schemas.openxmlformats.org/officeDocument/2006/relationships/image" Target="../media/image49.png"/><Relationship Id="rId2" Type="http://schemas.openxmlformats.org/officeDocument/2006/relationships/image" Target="../media/image1.jpg"/><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hyperlink" Target="https://www.mathebdo.fr/" TargetMode="External"/><Relationship Id="rId10" Type="http://schemas.openxmlformats.org/officeDocument/2006/relationships/hyperlink" Target="https://blogpeda.ac-poitiers.fr/gam16/?p=699" TargetMode="External"/><Relationship Id="rId4" Type="http://schemas.openxmlformats.org/officeDocument/2006/relationships/image" Target="../media/image47.png"/><Relationship Id="rId9" Type="http://schemas.openxmlformats.org/officeDocument/2006/relationships/hyperlink" Target="https://ww2.ac-poitiers.fr/dsden16-pedagogie/spip.php?article1176"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1.emf"/></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1.emf"/><Relationship Id="rId4" Type="http://schemas.openxmlformats.org/officeDocument/2006/relationships/hyperlink" Target="mailto:estelle.garreau@ac-poitiers.fr" TargetMode="External"/></Relationships>
</file>

<file path=ppt/slides/_rels/slide4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2.png"/></Relationships>
</file>

<file path=ppt/slides/_rels/slide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54.png"/></Relationships>
</file>

<file path=ppt/slides/_rels/slide5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png"/></Relationships>
</file>

<file path=ppt/slides/_rels/slide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5" Type="http://schemas.openxmlformats.org/officeDocument/2006/relationships/image" Target="../media/image56.png"/><Relationship Id="rId4" Type="http://schemas.openxmlformats.org/officeDocument/2006/relationships/image" Target="../media/image55.png"/></Relationships>
</file>

<file path=ppt/slides/_rels/slide61.xml.rels><?xml version="1.0" encoding="UTF-8" standalone="yes"?>
<Relationships xmlns="http://schemas.openxmlformats.org/package/2006/relationships"><Relationship Id="rId2" Type="http://schemas.openxmlformats.org/officeDocument/2006/relationships/image" Target="../media/image5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texte 5"/>
          <p:cNvSpPr txBox="1">
            <a:spLocks/>
          </p:cNvSpPr>
          <p:nvPr/>
        </p:nvSpPr>
        <p:spPr bwMode="gray">
          <a:xfrm>
            <a:off x="360000" y="2346046"/>
            <a:ext cx="8424000" cy="2077200"/>
          </a:xfrm>
          <a:prstGeom prst="rect">
            <a:avLst/>
          </a:prstGeom>
        </p:spPr>
        <p:txBody>
          <a:bodyPr vert="horz" lIns="0" tIns="0" rIns="0" bIns="0" rtlCol="0" anchor="t" anchorCtr="0">
            <a:noAutofit/>
          </a:bodyPr>
          <a:lstStyle>
            <a:lvl1pPr marL="0" indent="0" algn="l" defTabSz="914400" rtl="0" eaLnBrk="1" latinLnBrk="0" hangingPunct="1">
              <a:lnSpc>
                <a:spcPct val="90000"/>
              </a:lnSpc>
              <a:spcBef>
                <a:spcPts val="0"/>
              </a:spcBef>
              <a:spcAft>
                <a:spcPts val="0"/>
              </a:spcAft>
              <a:buFont typeface="Arial" pitchFamily="34" charset="0"/>
              <a:buNone/>
              <a:defRPr sz="3250" b="1" kern="1200" cap="all" baseline="0">
                <a:solidFill>
                  <a:schemeClr val="tx1"/>
                </a:solidFill>
                <a:latin typeface="+mn-lt"/>
                <a:ea typeface="+mn-ea"/>
                <a:cs typeface="+mn-cs"/>
              </a:defRPr>
            </a:lvl1pPr>
            <a:lvl2pPr marL="0" indent="0" algn="l" defTabSz="914400" rtl="0" eaLnBrk="1" latinLnBrk="0" hangingPunct="1">
              <a:lnSpc>
                <a:spcPct val="100000"/>
              </a:lnSpc>
              <a:spcBef>
                <a:spcPts val="500"/>
              </a:spcBef>
              <a:spcAft>
                <a:spcPts val="0"/>
              </a:spcAft>
              <a:buFont typeface="Arial" pitchFamily="34" charset="0"/>
              <a:buNone/>
              <a:defRPr sz="18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0"/>
              </a:spcBef>
              <a:spcAft>
                <a:spcPts val="0"/>
              </a:spcAft>
              <a:buClrTx/>
              <a:buSzTx/>
              <a:buFont typeface="Arial" pitchFamily="34" charset="0"/>
              <a:buNone/>
              <a:tabLst/>
              <a:defRPr/>
            </a:pPr>
            <a:r>
              <a:rPr kumimoji="0" lang="fr-FR" sz="3250" b="1" i="0" u="none" strike="noStrike" kern="1200" cap="all" spc="0" normalizeH="0" baseline="0" noProof="0" dirty="0">
                <a:ln>
                  <a:noFill/>
                </a:ln>
                <a:solidFill>
                  <a:srgbClr val="5770BE"/>
                </a:solidFill>
                <a:effectLst/>
                <a:uLnTx/>
                <a:uFillTx/>
                <a:latin typeface="Arial"/>
                <a:ea typeface="+mn-ea"/>
                <a:cs typeface="+mn-cs"/>
              </a:rPr>
              <a:t>Réunion des</a:t>
            </a:r>
            <a:r>
              <a:rPr kumimoji="0" lang="fr-FR" sz="3250" b="1" i="0" u="none" strike="noStrike" kern="1200" cap="all" spc="0" normalizeH="0" noProof="0" dirty="0">
                <a:ln>
                  <a:noFill/>
                </a:ln>
                <a:solidFill>
                  <a:srgbClr val="5770BE"/>
                </a:solidFill>
                <a:effectLst/>
                <a:uLnTx/>
                <a:uFillTx/>
                <a:latin typeface="Arial"/>
                <a:ea typeface="+mn-ea"/>
                <a:cs typeface="+mn-cs"/>
              </a:rPr>
              <a:t> directeurs d’école</a:t>
            </a:r>
            <a:endParaRPr kumimoji="0" lang="fr-FR" sz="3250" b="1" i="0" u="none" strike="noStrike" kern="1200" cap="all" spc="0" normalizeH="0" baseline="0" noProof="0" dirty="0">
              <a:ln>
                <a:noFill/>
              </a:ln>
              <a:solidFill>
                <a:srgbClr val="5770BE"/>
              </a:solidFill>
              <a:effectLst/>
              <a:uLnTx/>
              <a:uFillTx/>
              <a:latin typeface="Arial"/>
              <a:ea typeface="+mn-ea"/>
              <a:cs typeface="+mn-cs"/>
            </a:endParaRPr>
          </a:p>
          <a:p>
            <a:pPr marL="0" marR="0" lvl="1" indent="0" algn="l" defTabSz="914400" rtl="0" eaLnBrk="1" fontAlgn="auto" latinLnBrk="0" hangingPunct="1">
              <a:lnSpc>
                <a:spcPct val="100000"/>
              </a:lnSpc>
              <a:spcBef>
                <a:spcPts val="500"/>
              </a:spcBef>
              <a:spcAft>
                <a:spcPts val="0"/>
              </a:spcAft>
              <a:buClrTx/>
              <a:buSzTx/>
              <a:buFont typeface="Arial" pitchFamily="34" charset="0"/>
              <a:buNone/>
              <a:tabLst/>
              <a:defRPr/>
            </a:pPr>
            <a:r>
              <a:rPr lang="fr-FR" dirty="0">
                <a:solidFill>
                  <a:srgbClr val="000000"/>
                </a:solidFill>
                <a:latin typeface="Arial"/>
              </a:rPr>
              <a:t>EREA</a:t>
            </a:r>
          </a:p>
          <a:p>
            <a:pPr marL="0" marR="0" lvl="1" indent="0" algn="l" defTabSz="914400" rtl="0" eaLnBrk="1" fontAlgn="auto" latinLnBrk="0" hangingPunct="1">
              <a:lnSpc>
                <a:spcPct val="100000"/>
              </a:lnSpc>
              <a:spcBef>
                <a:spcPts val="500"/>
              </a:spcBef>
              <a:spcAft>
                <a:spcPts val="0"/>
              </a:spcAft>
              <a:buClrTx/>
              <a:buSzTx/>
              <a:buFont typeface="Arial" pitchFamily="34" charset="0"/>
              <a:buNone/>
              <a:tabLst/>
              <a:defRPr/>
            </a:pPr>
            <a:r>
              <a:rPr lang="fr-FR" dirty="0">
                <a:solidFill>
                  <a:srgbClr val="000000"/>
                </a:solidFill>
                <a:latin typeface="Arial"/>
              </a:rPr>
              <a:t>8 septembre 2025</a:t>
            </a:r>
            <a:endParaRPr kumimoji="0" lang="fr-FR" sz="1850" b="0" i="0" u="none" strike="noStrike" kern="1200" cap="none" spc="0" normalizeH="0" baseline="0" noProof="0" dirty="0">
              <a:ln>
                <a:noFill/>
              </a:ln>
              <a:solidFill>
                <a:srgbClr val="000000"/>
              </a:solidFill>
              <a:effectLst/>
              <a:uLnTx/>
              <a:uFillTx/>
              <a:latin typeface="Arial"/>
              <a:ea typeface="+mn-ea"/>
              <a:cs typeface="+mn-cs"/>
            </a:endParaRPr>
          </a:p>
        </p:txBody>
      </p:sp>
      <p:sp>
        <p:nvSpPr>
          <p:cNvPr id="3" name="Espace réservé du pied de page 7"/>
          <p:cNvSpPr txBox="1">
            <a:spLocks/>
          </p:cNvSpPr>
          <p:nvPr/>
        </p:nvSpPr>
        <p:spPr bwMode="gray">
          <a:xfrm>
            <a:off x="627419" y="6362134"/>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Intitulé de la direction/service </a:t>
            </a:r>
          </a:p>
        </p:txBody>
      </p:sp>
      <p:sp>
        <p:nvSpPr>
          <p:cNvPr id="5" name="Espace réservé du numéro de diapositive 4"/>
          <p:cNvSpPr>
            <a:spLocks noGrp="1"/>
          </p:cNvSpPr>
          <p:nvPr>
            <p:ph type="sldNum" sz="quarter" idx="12"/>
          </p:nvPr>
        </p:nvSpPr>
        <p:spPr>
          <a:xfrm>
            <a:off x="3809640" y="6352848"/>
            <a:ext cx="2057400" cy="365125"/>
          </a:xfrm>
        </p:spPr>
        <p:txBody>
          <a:bodyPr/>
          <a:lstStyle/>
          <a:p>
            <a:pPr algn="ctr" defTabSz="914400"/>
            <a:fld id="{7CE27FD8-406D-476B-89C0-7989EEE88455}" type="slidenum">
              <a:rPr lang="fr-FR" sz="750" b="1">
                <a:solidFill>
                  <a:srgbClr val="000000"/>
                </a:solidFill>
                <a:latin typeface="Arial"/>
              </a:rPr>
              <a:pPr algn="ctr" defTabSz="914400"/>
              <a:t>1</a:t>
            </a:fld>
            <a:endParaRPr lang="fr-FR" sz="750" b="1" dirty="0">
              <a:solidFill>
                <a:srgbClr val="000000"/>
              </a:solidFill>
              <a:latin typeface="Arial"/>
            </a:endParaRPr>
          </a:p>
        </p:txBody>
      </p:sp>
      <p:sp>
        <p:nvSpPr>
          <p:cNvPr id="6" name="Espace réservé de la date 5"/>
          <p:cNvSpPr>
            <a:spLocks noGrp="1"/>
          </p:cNvSpPr>
          <p:nvPr>
            <p:ph type="dt" sz="half" idx="10"/>
          </p:nvPr>
        </p:nvSpPr>
        <p:spPr>
          <a:xfrm>
            <a:off x="6900055" y="6352848"/>
            <a:ext cx="2057400" cy="365125"/>
          </a:xfrm>
        </p:spPr>
        <p:txBody>
          <a:bodyPr/>
          <a:lstStyle/>
          <a:p>
            <a:pPr algn="r" defTabSz="914400"/>
            <a:fld id="{8ED29B71-57A5-43A8-A210-5BC5AD40E124}" type="datetime1">
              <a:rPr lang="fr-FR" sz="750" b="1">
                <a:solidFill>
                  <a:srgbClr val="000000"/>
                </a:solidFill>
                <a:latin typeface="Arial"/>
              </a:rPr>
              <a:pPr algn="r" defTabSz="914400"/>
              <a:t>09/09/2025</a:t>
            </a:fld>
            <a:endParaRPr lang="fr-FR" sz="750" b="1" dirty="0">
              <a:solidFill>
                <a:srgbClr val="000000"/>
              </a:solidFill>
              <a:latin typeface="Arial"/>
            </a:endParaRPr>
          </a:p>
        </p:txBody>
      </p:sp>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68814" y="4111718"/>
            <a:ext cx="2374627" cy="2009472"/>
          </a:xfrm>
          <a:prstGeom prst="rect">
            <a:avLst/>
          </a:prstGeom>
        </p:spPr>
      </p:pic>
    </p:spTree>
    <p:extLst>
      <p:ext uri="{BB962C8B-B14F-4D97-AF65-F5344CB8AC3E}">
        <p14:creationId xmlns:p14="http://schemas.microsoft.com/office/powerpoint/2010/main" val="3841560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10</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5" name="Image 4">
            <a:extLst>
              <a:ext uri="{FF2B5EF4-FFF2-40B4-BE49-F238E27FC236}">
                <a16:creationId xmlns:a16="http://schemas.microsoft.com/office/drawing/2014/main" id="{8DC53E2E-5704-4643-A34D-AB63DA0BFB39}"/>
              </a:ext>
            </a:extLst>
          </p:cNvPr>
          <p:cNvPicPr>
            <a:picLocks noChangeAspect="1"/>
          </p:cNvPicPr>
          <p:nvPr/>
        </p:nvPicPr>
        <p:blipFill>
          <a:blip r:embed="rId4"/>
          <a:stretch>
            <a:fillRect/>
          </a:stretch>
        </p:blipFill>
        <p:spPr>
          <a:xfrm>
            <a:off x="69582" y="1919606"/>
            <a:ext cx="9074418" cy="3701605"/>
          </a:xfrm>
          <a:prstGeom prst="rect">
            <a:avLst/>
          </a:prstGeom>
        </p:spPr>
      </p:pic>
    </p:spTree>
    <p:extLst>
      <p:ext uri="{BB962C8B-B14F-4D97-AF65-F5344CB8AC3E}">
        <p14:creationId xmlns:p14="http://schemas.microsoft.com/office/powerpoint/2010/main" val="16560326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11</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6" name="Image 5">
            <a:extLst>
              <a:ext uri="{FF2B5EF4-FFF2-40B4-BE49-F238E27FC236}">
                <a16:creationId xmlns:a16="http://schemas.microsoft.com/office/drawing/2014/main" id="{3202A6D0-DBB9-45F5-BCE7-E510753E040B}"/>
              </a:ext>
            </a:extLst>
          </p:cNvPr>
          <p:cNvPicPr>
            <a:picLocks noChangeAspect="1"/>
          </p:cNvPicPr>
          <p:nvPr/>
        </p:nvPicPr>
        <p:blipFill>
          <a:blip r:embed="rId4"/>
          <a:stretch>
            <a:fillRect/>
          </a:stretch>
        </p:blipFill>
        <p:spPr>
          <a:xfrm>
            <a:off x="314106" y="1206386"/>
            <a:ext cx="8515788" cy="4445228"/>
          </a:xfrm>
          <a:prstGeom prst="rect">
            <a:avLst/>
          </a:prstGeom>
        </p:spPr>
      </p:pic>
    </p:spTree>
    <p:extLst>
      <p:ext uri="{BB962C8B-B14F-4D97-AF65-F5344CB8AC3E}">
        <p14:creationId xmlns:p14="http://schemas.microsoft.com/office/powerpoint/2010/main" val="22626354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12</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5" name="Image 4">
            <a:extLst>
              <a:ext uri="{FF2B5EF4-FFF2-40B4-BE49-F238E27FC236}">
                <a16:creationId xmlns:a16="http://schemas.microsoft.com/office/drawing/2014/main" id="{9244BEA0-F37F-408F-9507-141DC3624E02}"/>
              </a:ext>
            </a:extLst>
          </p:cNvPr>
          <p:cNvPicPr>
            <a:picLocks noChangeAspect="1"/>
          </p:cNvPicPr>
          <p:nvPr/>
        </p:nvPicPr>
        <p:blipFill>
          <a:blip r:embed="rId4"/>
          <a:stretch>
            <a:fillRect/>
          </a:stretch>
        </p:blipFill>
        <p:spPr>
          <a:xfrm>
            <a:off x="360000" y="1762219"/>
            <a:ext cx="8327097" cy="4536309"/>
          </a:xfrm>
          <a:prstGeom prst="rect">
            <a:avLst/>
          </a:prstGeom>
        </p:spPr>
      </p:pic>
      <p:pic>
        <p:nvPicPr>
          <p:cNvPr id="9" name="Image 8"/>
          <p:cNvPicPr>
            <a:picLocks noChangeAspect="1"/>
          </p:cNvPicPr>
          <p:nvPr/>
        </p:nvPicPr>
        <p:blipFill>
          <a:blip r:embed="rId5"/>
          <a:stretch>
            <a:fillRect/>
          </a:stretch>
        </p:blipFill>
        <p:spPr>
          <a:xfrm>
            <a:off x="4866199" y="151881"/>
            <a:ext cx="4039676" cy="2326143"/>
          </a:xfrm>
          <a:prstGeom prst="rect">
            <a:avLst/>
          </a:prstGeom>
        </p:spPr>
      </p:pic>
    </p:spTree>
    <p:extLst>
      <p:ext uri="{BB962C8B-B14F-4D97-AF65-F5344CB8AC3E}">
        <p14:creationId xmlns:p14="http://schemas.microsoft.com/office/powerpoint/2010/main" val="14510271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13</a:t>
            </a:fld>
            <a:endParaRPr lang="fr-FR" sz="750" b="1" dirty="0">
              <a:solidFill>
                <a:schemeClr val="bg1"/>
              </a:solidFill>
              <a:latin typeface="Arial"/>
            </a:endParaRPr>
          </a:p>
        </p:txBody>
      </p:sp>
      <p:sp>
        <p:nvSpPr>
          <p:cNvPr id="5" name="Rectangle 4"/>
          <p:cNvSpPr/>
          <p:nvPr/>
        </p:nvSpPr>
        <p:spPr>
          <a:xfrm>
            <a:off x="664234" y="3132765"/>
            <a:ext cx="6573328" cy="592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schemeClr val="bg1"/>
                </a:solidFill>
                <a:effectLst/>
                <a:uLnTx/>
                <a:uFillTx/>
                <a:latin typeface="Arial"/>
                <a:ea typeface="+mj-ea"/>
                <a:cs typeface="+mj-cs"/>
              </a:rPr>
              <a:t>2- Feuille de route du C	ASF</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09/09/2025</a:t>
            </a:fld>
            <a:endParaRPr lang="fr-FR" sz="750" b="1" dirty="0">
              <a:solidFill>
                <a:schemeClr val="bg1"/>
              </a:solidFill>
              <a:latin typeface="Arial"/>
            </a:endParaRPr>
          </a:p>
        </p:txBody>
      </p:sp>
    </p:spTree>
    <p:extLst>
      <p:ext uri="{BB962C8B-B14F-4D97-AF65-F5344CB8AC3E}">
        <p14:creationId xmlns:p14="http://schemas.microsoft.com/office/powerpoint/2010/main" val="191081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14</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5" name="Image 4">
            <a:extLst>
              <a:ext uri="{FF2B5EF4-FFF2-40B4-BE49-F238E27FC236}">
                <a16:creationId xmlns:a16="http://schemas.microsoft.com/office/drawing/2014/main" id="{16F77F77-C860-4EC7-BEF0-380D68BAB761}"/>
              </a:ext>
            </a:extLst>
          </p:cNvPr>
          <p:cNvPicPr>
            <a:picLocks noChangeAspect="1"/>
          </p:cNvPicPr>
          <p:nvPr/>
        </p:nvPicPr>
        <p:blipFill>
          <a:blip r:embed="rId4"/>
          <a:stretch>
            <a:fillRect/>
          </a:stretch>
        </p:blipFill>
        <p:spPr>
          <a:xfrm>
            <a:off x="4852401" y="923844"/>
            <a:ext cx="3368732" cy="4758696"/>
          </a:xfrm>
          <a:prstGeom prst="rect">
            <a:avLst/>
          </a:prstGeom>
        </p:spPr>
      </p:pic>
      <p:pic>
        <p:nvPicPr>
          <p:cNvPr id="13" name="Image 12">
            <a:extLst>
              <a:ext uri="{FF2B5EF4-FFF2-40B4-BE49-F238E27FC236}">
                <a16:creationId xmlns:a16="http://schemas.microsoft.com/office/drawing/2014/main" id="{A418213A-2DEB-4E37-951F-3CEA8C0D8A08}"/>
              </a:ext>
            </a:extLst>
          </p:cNvPr>
          <p:cNvPicPr>
            <a:picLocks noChangeAspect="1"/>
          </p:cNvPicPr>
          <p:nvPr/>
        </p:nvPicPr>
        <p:blipFill>
          <a:blip r:embed="rId5"/>
          <a:stretch>
            <a:fillRect/>
          </a:stretch>
        </p:blipFill>
        <p:spPr>
          <a:xfrm>
            <a:off x="382518" y="1693458"/>
            <a:ext cx="2994667" cy="2985634"/>
          </a:xfrm>
          <a:prstGeom prst="rect">
            <a:avLst/>
          </a:prstGeom>
        </p:spPr>
      </p:pic>
      <p:pic>
        <p:nvPicPr>
          <p:cNvPr id="15" name="Image 14">
            <a:extLst>
              <a:ext uri="{FF2B5EF4-FFF2-40B4-BE49-F238E27FC236}">
                <a16:creationId xmlns:a16="http://schemas.microsoft.com/office/drawing/2014/main" id="{B81FF271-1C94-411D-BE7E-3BD841C15CFC}"/>
              </a:ext>
            </a:extLst>
          </p:cNvPr>
          <p:cNvPicPr>
            <a:picLocks noChangeAspect="1"/>
          </p:cNvPicPr>
          <p:nvPr/>
        </p:nvPicPr>
        <p:blipFill>
          <a:blip r:embed="rId6"/>
          <a:stretch>
            <a:fillRect/>
          </a:stretch>
        </p:blipFill>
        <p:spPr>
          <a:xfrm>
            <a:off x="507550" y="1732455"/>
            <a:ext cx="2849511" cy="2985634"/>
          </a:xfrm>
          <a:prstGeom prst="rect">
            <a:avLst/>
          </a:prstGeom>
        </p:spPr>
      </p:pic>
      <p:pic>
        <p:nvPicPr>
          <p:cNvPr id="10" name="Image 9">
            <a:extLst>
              <a:ext uri="{FF2B5EF4-FFF2-40B4-BE49-F238E27FC236}">
                <a16:creationId xmlns:a16="http://schemas.microsoft.com/office/drawing/2014/main" id="{0608D5A5-3639-4D89-8212-B7DE3129A602}"/>
              </a:ext>
            </a:extLst>
          </p:cNvPr>
          <p:cNvPicPr>
            <a:picLocks noChangeAspect="1"/>
          </p:cNvPicPr>
          <p:nvPr/>
        </p:nvPicPr>
        <p:blipFill rotWithShape="1">
          <a:blip r:embed="rId7"/>
          <a:srcRect t="15670"/>
          <a:stretch/>
        </p:blipFill>
        <p:spPr>
          <a:xfrm>
            <a:off x="371845" y="1739956"/>
            <a:ext cx="3202241" cy="3031600"/>
          </a:xfrm>
          <a:prstGeom prst="rect">
            <a:avLst/>
          </a:prstGeom>
        </p:spPr>
      </p:pic>
      <p:sp>
        <p:nvSpPr>
          <p:cNvPr id="11" name="Flèche : droite 10">
            <a:extLst>
              <a:ext uri="{FF2B5EF4-FFF2-40B4-BE49-F238E27FC236}">
                <a16:creationId xmlns:a16="http://schemas.microsoft.com/office/drawing/2014/main" id="{3A02C39C-2E3D-47C6-ACF1-211BCF12A904}"/>
              </a:ext>
            </a:extLst>
          </p:cNvPr>
          <p:cNvSpPr/>
          <p:nvPr/>
        </p:nvSpPr>
        <p:spPr>
          <a:xfrm>
            <a:off x="216434" y="2258519"/>
            <a:ext cx="457201" cy="1778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7" name="Image 16">
            <a:extLst>
              <a:ext uri="{FF2B5EF4-FFF2-40B4-BE49-F238E27FC236}">
                <a16:creationId xmlns:a16="http://schemas.microsoft.com/office/drawing/2014/main" id="{0CE13EBA-8E90-461B-AF07-ABB703DD804C}"/>
              </a:ext>
            </a:extLst>
          </p:cNvPr>
          <p:cNvPicPr>
            <a:picLocks noChangeAspect="1"/>
          </p:cNvPicPr>
          <p:nvPr/>
        </p:nvPicPr>
        <p:blipFill>
          <a:blip r:embed="rId8"/>
          <a:stretch>
            <a:fillRect/>
          </a:stretch>
        </p:blipFill>
        <p:spPr>
          <a:xfrm>
            <a:off x="3508744" y="4880959"/>
            <a:ext cx="2576214" cy="1036524"/>
          </a:xfrm>
          <a:prstGeom prst="rect">
            <a:avLst/>
          </a:prstGeom>
        </p:spPr>
      </p:pic>
    </p:spTree>
    <p:extLst>
      <p:ext uri="{BB962C8B-B14F-4D97-AF65-F5344CB8AC3E}">
        <p14:creationId xmlns:p14="http://schemas.microsoft.com/office/powerpoint/2010/main" val="2071121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nodeType="afterEffect">
                                  <p:stCondLst>
                                    <p:cond delay="500"/>
                                  </p:stCondLst>
                                  <p:childTnLst>
                                    <p:set>
                                      <p:cBhvr>
                                        <p:cTn id="12" dur="1" fill="hold">
                                          <p:stCondLst>
                                            <p:cond delay="0"/>
                                          </p:stCondLst>
                                        </p:cTn>
                                        <p:tgtEl>
                                          <p:spTgt spid="10"/>
                                        </p:tgtEl>
                                        <p:attrNameLst>
                                          <p:attrName>style.visibility</p:attrName>
                                        </p:attrNameLst>
                                      </p:cBhvr>
                                      <p:to>
                                        <p:strVal val="visible"/>
                                      </p:to>
                                    </p:set>
                                  </p:childTnLst>
                                </p:cTn>
                              </p:par>
                            </p:childTnLst>
                          </p:cTn>
                        </p:par>
                        <p:par>
                          <p:cTn id="13" fill="hold">
                            <p:stCondLst>
                              <p:cond delay="500"/>
                            </p:stCondLst>
                            <p:childTnLst>
                              <p:par>
                                <p:cTn id="14" presetID="10" presetClass="entr" presetSubtype="0" fill="hold" nodeType="afterEffect">
                                  <p:stCondLst>
                                    <p:cond delay="20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par>
                          <p:cTn id="17" fill="hold">
                            <p:stCondLst>
                              <p:cond delay="1200"/>
                            </p:stCondLst>
                            <p:childTnLst>
                              <p:par>
                                <p:cTn id="18" presetID="6" presetClass="entr" presetSubtype="16" fill="hold" nodeType="afterEffect">
                                  <p:stCondLst>
                                    <p:cond delay="250"/>
                                  </p:stCondLst>
                                  <p:childTnLst>
                                    <p:set>
                                      <p:cBhvr>
                                        <p:cTn id="19" dur="1" fill="hold">
                                          <p:stCondLst>
                                            <p:cond delay="0"/>
                                          </p:stCondLst>
                                        </p:cTn>
                                        <p:tgtEl>
                                          <p:spTgt spid="17"/>
                                        </p:tgtEl>
                                        <p:attrNameLst>
                                          <p:attrName>style.visibility</p:attrName>
                                        </p:attrNameLst>
                                      </p:cBhvr>
                                      <p:to>
                                        <p:strVal val="visible"/>
                                      </p:to>
                                    </p:set>
                                    <p:animEffect transition="in" filter="circle(in)">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15</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5" name="Image 4">
            <a:extLst>
              <a:ext uri="{FF2B5EF4-FFF2-40B4-BE49-F238E27FC236}">
                <a16:creationId xmlns:a16="http://schemas.microsoft.com/office/drawing/2014/main" id="{EF237EC4-EB7C-4A40-89BF-7CC426B7E849}"/>
              </a:ext>
            </a:extLst>
          </p:cNvPr>
          <p:cNvPicPr>
            <a:picLocks noChangeAspect="1"/>
          </p:cNvPicPr>
          <p:nvPr/>
        </p:nvPicPr>
        <p:blipFill>
          <a:blip r:embed="rId4"/>
          <a:stretch>
            <a:fillRect/>
          </a:stretch>
        </p:blipFill>
        <p:spPr>
          <a:xfrm>
            <a:off x="1220706" y="354419"/>
            <a:ext cx="6542272" cy="6002084"/>
          </a:xfrm>
          <a:prstGeom prst="rect">
            <a:avLst/>
          </a:prstGeom>
        </p:spPr>
      </p:pic>
    </p:spTree>
    <p:extLst>
      <p:ext uri="{BB962C8B-B14F-4D97-AF65-F5344CB8AC3E}">
        <p14:creationId xmlns:p14="http://schemas.microsoft.com/office/powerpoint/2010/main" val="41338018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16</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6" name="Image 5">
            <a:extLst>
              <a:ext uri="{FF2B5EF4-FFF2-40B4-BE49-F238E27FC236}">
                <a16:creationId xmlns:a16="http://schemas.microsoft.com/office/drawing/2014/main" id="{47089994-D3B5-4B0B-B58C-0495A5BE815E}"/>
              </a:ext>
            </a:extLst>
          </p:cNvPr>
          <p:cNvPicPr>
            <a:picLocks noChangeAspect="1"/>
          </p:cNvPicPr>
          <p:nvPr/>
        </p:nvPicPr>
        <p:blipFill>
          <a:blip r:embed="rId4"/>
          <a:stretch>
            <a:fillRect/>
          </a:stretch>
        </p:blipFill>
        <p:spPr>
          <a:xfrm>
            <a:off x="1959017" y="196909"/>
            <a:ext cx="5648791" cy="6072654"/>
          </a:xfrm>
          <a:prstGeom prst="rect">
            <a:avLst/>
          </a:prstGeom>
        </p:spPr>
      </p:pic>
    </p:spTree>
    <p:extLst>
      <p:ext uri="{BB962C8B-B14F-4D97-AF65-F5344CB8AC3E}">
        <p14:creationId xmlns:p14="http://schemas.microsoft.com/office/powerpoint/2010/main" val="241657139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17</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5" name="Image 4">
            <a:extLst>
              <a:ext uri="{FF2B5EF4-FFF2-40B4-BE49-F238E27FC236}">
                <a16:creationId xmlns:a16="http://schemas.microsoft.com/office/drawing/2014/main" id="{8F313463-A9B6-488D-A26B-99DD85A18E46}"/>
              </a:ext>
            </a:extLst>
          </p:cNvPr>
          <p:cNvPicPr>
            <a:picLocks noChangeAspect="1"/>
          </p:cNvPicPr>
          <p:nvPr/>
        </p:nvPicPr>
        <p:blipFill>
          <a:blip r:embed="rId4"/>
          <a:stretch>
            <a:fillRect/>
          </a:stretch>
        </p:blipFill>
        <p:spPr>
          <a:xfrm>
            <a:off x="1871238" y="330985"/>
            <a:ext cx="6177821" cy="6025518"/>
          </a:xfrm>
          <a:prstGeom prst="rect">
            <a:avLst/>
          </a:prstGeom>
        </p:spPr>
      </p:pic>
    </p:spTree>
    <p:extLst>
      <p:ext uri="{BB962C8B-B14F-4D97-AF65-F5344CB8AC3E}">
        <p14:creationId xmlns:p14="http://schemas.microsoft.com/office/powerpoint/2010/main" val="2224616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18</a:t>
            </a:fld>
            <a:endParaRPr lang="fr-FR" sz="750" b="1" dirty="0">
              <a:solidFill>
                <a:schemeClr val="bg1"/>
              </a:solidFill>
              <a:latin typeface="Arial"/>
            </a:endParaRPr>
          </a:p>
        </p:txBody>
      </p:sp>
      <p:sp>
        <p:nvSpPr>
          <p:cNvPr id="5" name="Rectangle 4"/>
          <p:cNvSpPr/>
          <p:nvPr/>
        </p:nvSpPr>
        <p:spPr>
          <a:xfrm>
            <a:off x="664234" y="3132765"/>
            <a:ext cx="6573328" cy="592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3250" b="1" kern="0" dirty="0">
                <a:solidFill>
                  <a:schemeClr val="bg1"/>
                </a:solidFill>
                <a:latin typeface="Arial"/>
                <a:ea typeface="+mj-ea"/>
                <a:cs typeface="+mj-cs"/>
              </a:rPr>
              <a:t>3</a:t>
            </a:r>
            <a:r>
              <a:rPr kumimoji="0" lang="fr-FR" sz="3250" b="1" i="0" u="none" strike="noStrike" kern="0" cap="none" spc="0" normalizeH="0" baseline="0" noProof="0" dirty="0">
                <a:ln>
                  <a:noFill/>
                </a:ln>
                <a:solidFill>
                  <a:schemeClr val="bg1"/>
                </a:solidFill>
                <a:effectLst/>
                <a:uLnTx/>
                <a:uFillTx/>
                <a:latin typeface="Arial"/>
                <a:ea typeface="+mj-ea"/>
                <a:cs typeface="+mj-cs"/>
              </a:rPr>
              <a:t>- Projet académique</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09/09/2025</a:t>
            </a:fld>
            <a:endParaRPr lang="fr-FR" sz="750" b="1" dirty="0">
              <a:solidFill>
                <a:schemeClr val="bg1"/>
              </a:solidFill>
              <a:latin typeface="Arial"/>
            </a:endParaRPr>
          </a:p>
        </p:txBody>
      </p:sp>
    </p:spTree>
    <p:extLst>
      <p:ext uri="{BB962C8B-B14F-4D97-AF65-F5344CB8AC3E}">
        <p14:creationId xmlns:p14="http://schemas.microsoft.com/office/powerpoint/2010/main" val="32890146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19</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5" name="Image 4">
            <a:extLst>
              <a:ext uri="{FF2B5EF4-FFF2-40B4-BE49-F238E27FC236}">
                <a16:creationId xmlns:a16="http://schemas.microsoft.com/office/drawing/2014/main" id="{49857E7D-CF60-4BDF-B7D7-0F8B8EB8556E}"/>
              </a:ext>
            </a:extLst>
          </p:cNvPr>
          <p:cNvPicPr>
            <a:picLocks noChangeAspect="1"/>
          </p:cNvPicPr>
          <p:nvPr/>
        </p:nvPicPr>
        <p:blipFill>
          <a:blip r:embed="rId4"/>
          <a:stretch>
            <a:fillRect/>
          </a:stretch>
        </p:blipFill>
        <p:spPr>
          <a:xfrm>
            <a:off x="0" y="1578238"/>
            <a:ext cx="4229317" cy="4597636"/>
          </a:xfrm>
          <a:prstGeom prst="rect">
            <a:avLst/>
          </a:prstGeom>
        </p:spPr>
      </p:pic>
      <p:pic>
        <p:nvPicPr>
          <p:cNvPr id="9" name="Image 8">
            <a:extLst>
              <a:ext uri="{FF2B5EF4-FFF2-40B4-BE49-F238E27FC236}">
                <a16:creationId xmlns:a16="http://schemas.microsoft.com/office/drawing/2014/main" id="{E391ADAD-F64C-4D4B-A103-414EA7F72959}"/>
              </a:ext>
            </a:extLst>
          </p:cNvPr>
          <p:cNvPicPr>
            <a:picLocks noChangeAspect="1"/>
          </p:cNvPicPr>
          <p:nvPr/>
        </p:nvPicPr>
        <p:blipFill>
          <a:blip r:embed="rId5"/>
          <a:stretch>
            <a:fillRect/>
          </a:stretch>
        </p:blipFill>
        <p:spPr>
          <a:xfrm>
            <a:off x="3574086" y="1322206"/>
            <a:ext cx="5480551" cy="3002906"/>
          </a:xfrm>
          <a:prstGeom prst="rect">
            <a:avLst/>
          </a:prstGeom>
        </p:spPr>
      </p:pic>
    </p:spTree>
    <p:extLst>
      <p:ext uri="{BB962C8B-B14F-4D97-AF65-F5344CB8AC3E}">
        <p14:creationId xmlns:p14="http://schemas.microsoft.com/office/powerpoint/2010/main" val="22785785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4220473" y="6356351"/>
            <a:ext cx="2057400" cy="365125"/>
          </a:xfrm>
        </p:spPr>
        <p:txBody>
          <a:bodyPr/>
          <a:lstStyle/>
          <a:p>
            <a:pPr algn="ctr" defTabSz="914400"/>
            <a:fld id="{7CE27FD8-406D-476B-89C0-7989EEE88455}" type="slidenum">
              <a:rPr lang="fr-FR" sz="750" b="1">
                <a:solidFill>
                  <a:srgbClr val="000000"/>
                </a:solidFill>
                <a:latin typeface="Arial"/>
              </a:rPr>
              <a:pPr algn="ctr" defTabSz="914400"/>
              <a:t>2</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rgbClr val="000000"/>
                </a:solidFill>
                <a:latin typeface="Arial"/>
              </a:rPr>
              <a:pPr algn="r"/>
              <a:t>09/09/2025</a:t>
            </a:fld>
            <a:endParaRPr lang="fr-FR" sz="750" b="1" dirty="0">
              <a:solidFill>
                <a:srgbClr val="000000"/>
              </a:solidFill>
              <a:latin typeface="Arial"/>
            </a:endParaRPr>
          </a:p>
        </p:txBody>
      </p:sp>
      <p:sp>
        <p:nvSpPr>
          <p:cNvPr id="4" name="Titre 1"/>
          <p:cNvSpPr txBox="1">
            <a:spLocks/>
          </p:cNvSpPr>
          <p:nvPr/>
        </p:nvSpPr>
        <p:spPr bwMode="gray">
          <a:xfrm>
            <a:off x="360000" y="1624619"/>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550" b="1" i="0" u="none" strike="noStrike" kern="1200" cap="none" spc="0" normalizeH="0" baseline="0" noProof="0">
                <a:ln>
                  <a:noFill/>
                </a:ln>
                <a:solidFill>
                  <a:srgbClr val="000000"/>
                </a:solidFill>
                <a:effectLst/>
                <a:uLnTx/>
                <a:uFillTx/>
                <a:latin typeface="Arial"/>
                <a:ea typeface="+mj-ea"/>
                <a:cs typeface="+mj-cs"/>
              </a:rPr>
              <a:t>Sommaire</a:t>
            </a:r>
            <a:endParaRPr kumimoji="0" lang="fr-FR" sz="2550" b="1" i="0" u="none" strike="noStrike" kern="1200" cap="none" spc="0" normalizeH="0" baseline="0" noProof="0" dirty="0">
              <a:ln>
                <a:noFill/>
              </a:ln>
              <a:solidFill>
                <a:srgbClr val="000000"/>
              </a:solidFill>
              <a:effectLst/>
              <a:uLnTx/>
              <a:uFillTx/>
              <a:latin typeface="Arial"/>
              <a:ea typeface="+mj-ea"/>
              <a:cs typeface="+mj-cs"/>
            </a:endParaRPr>
          </a:p>
        </p:txBody>
      </p:sp>
      <p:sp>
        <p:nvSpPr>
          <p:cNvPr id="5" name="Espace réservé du texte 9"/>
          <p:cNvSpPr txBox="1">
            <a:spLocks/>
          </p:cNvSpPr>
          <p:nvPr/>
        </p:nvSpPr>
        <p:spPr bwMode="gray">
          <a:xfrm>
            <a:off x="771315" y="2612304"/>
            <a:ext cx="2520000" cy="2716779"/>
          </a:xfrm>
          <a:prstGeom prst="rect">
            <a:avLst/>
          </a:prstGeom>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defRPr sz="1050" b="1" kern="1200">
                <a:solidFill>
                  <a:schemeClr val="tx1"/>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800"/>
              </a:spcAft>
              <a:buClrTx/>
              <a:buSzTx/>
              <a:buNone/>
              <a:tabLst/>
              <a:defRPr/>
            </a:pPr>
            <a:r>
              <a:rPr lang="fr-FR" dirty="0">
                <a:solidFill>
                  <a:srgbClr val="000000"/>
                </a:solidFill>
                <a:latin typeface="Arial"/>
              </a:rPr>
              <a:t>1- Nouveaux arrivants et vie du service</a:t>
            </a:r>
          </a:p>
          <a:p>
            <a:pPr marL="0" marR="0" lvl="0" indent="0" algn="l" defTabSz="914400" rtl="0" eaLnBrk="1" fontAlgn="auto" latinLnBrk="0" hangingPunct="1">
              <a:lnSpc>
                <a:spcPct val="100000"/>
              </a:lnSpc>
              <a:spcBef>
                <a:spcPts val="400"/>
              </a:spcBef>
              <a:spcAft>
                <a:spcPts val="800"/>
              </a:spcAft>
              <a:buClrTx/>
              <a:buSzTx/>
              <a:buNone/>
              <a:tabLst/>
              <a:defRPr/>
            </a:pPr>
            <a:r>
              <a:rPr kumimoji="0" lang="fr-FR" sz="1050" b="1" i="0" u="none" strike="noStrike" kern="1200" cap="none" spc="0" normalizeH="0" baseline="0" noProof="0" dirty="0">
                <a:ln>
                  <a:noFill/>
                </a:ln>
                <a:solidFill>
                  <a:srgbClr val="000000"/>
                </a:solidFill>
                <a:effectLst/>
                <a:uLnTx/>
                <a:uFillTx/>
                <a:latin typeface="Arial"/>
                <a:ea typeface="+mn-ea"/>
                <a:cs typeface="+mn-cs"/>
              </a:rPr>
              <a:t>2-</a:t>
            </a:r>
            <a:r>
              <a:rPr kumimoji="0" lang="fr-FR" sz="1050" b="1" i="0" u="none" strike="noStrike" kern="1200" cap="none" spc="0" normalizeH="0" noProof="0" dirty="0">
                <a:ln>
                  <a:noFill/>
                </a:ln>
                <a:solidFill>
                  <a:srgbClr val="000000"/>
                </a:solidFill>
                <a:effectLst/>
                <a:uLnTx/>
                <a:uFillTx/>
                <a:latin typeface="Arial"/>
                <a:ea typeface="+mn-ea"/>
                <a:cs typeface="+mn-cs"/>
              </a:rPr>
              <a:t> </a:t>
            </a:r>
            <a:r>
              <a:rPr lang="fr-FR" dirty="0">
                <a:solidFill>
                  <a:srgbClr val="000000"/>
                </a:solidFill>
                <a:latin typeface="Arial"/>
              </a:rPr>
              <a:t>CASF feuille de route</a:t>
            </a:r>
            <a:endParaRPr kumimoji="0" lang="fr-FR" sz="1050" b="1" i="0" u="none" strike="noStrike" kern="1200" cap="none" spc="0" normalizeH="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800"/>
              </a:spcAft>
              <a:buClrTx/>
              <a:buSzTx/>
              <a:buNone/>
              <a:tabLst/>
              <a:defRPr/>
            </a:pPr>
            <a:r>
              <a:rPr lang="fr-FR" dirty="0">
                <a:solidFill>
                  <a:srgbClr val="000000"/>
                </a:solidFill>
                <a:latin typeface="Arial"/>
              </a:rPr>
              <a:t>3- Projet académique</a:t>
            </a:r>
            <a:endParaRPr kumimoji="0" lang="fr-FR" sz="1050" b="1" i="0" u="none" strike="noStrike" kern="1200" cap="none" spc="0" normalizeH="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400"/>
              </a:spcBef>
              <a:spcAft>
                <a:spcPts val="800"/>
              </a:spcAft>
              <a:buClrTx/>
              <a:buSzTx/>
              <a:buNone/>
              <a:tabLst/>
              <a:defRPr/>
            </a:pPr>
            <a:r>
              <a:rPr lang="fr-FR" dirty="0">
                <a:solidFill>
                  <a:srgbClr val="000000"/>
                </a:solidFill>
                <a:latin typeface="Arial"/>
              </a:rPr>
              <a:t>4</a:t>
            </a:r>
            <a:r>
              <a:rPr lang="fr-FR" baseline="0" dirty="0">
                <a:solidFill>
                  <a:srgbClr val="000000"/>
                </a:solidFill>
                <a:latin typeface="Arial"/>
              </a:rPr>
              <a:t>- </a:t>
            </a:r>
            <a:r>
              <a:rPr lang="fr-FR" dirty="0">
                <a:solidFill>
                  <a:srgbClr val="000000"/>
                </a:solidFill>
                <a:latin typeface="Arial"/>
              </a:rPr>
              <a:t>Évaluations nationales</a:t>
            </a:r>
          </a:p>
          <a:p>
            <a:pPr marL="0" indent="0">
              <a:buNone/>
              <a:defRPr/>
            </a:pPr>
            <a:r>
              <a:rPr lang="fr-FR" dirty="0">
                <a:solidFill>
                  <a:srgbClr val="000000"/>
                </a:solidFill>
                <a:latin typeface="Arial"/>
              </a:rPr>
              <a:t>5- ECLORE EST : Oralité</a:t>
            </a:r>
          </a:p>
          <a:p>
            <a:pPr marL="0" indent="0">
              <a:buNone/>
              <a:defRPr/>
            </a:pPr>
            <a:r>
              <a:rPr lang="fr-FR" dirty="0">
                <a:solidFill>
                  <a:srgbClr val="000000"/>
                </a:solidFill>
                <a:latin typeface="Arial"/>
              </a:rPr>
              <a:t>6- Fluence : CEC</a:t>
            </a:r>
          </a:p>
          <a:p>
            <a:pPr marL="0" indent="0">
              <a:buNone/>
              <a:defRPr/>
            </a:pPr>
            <a:r>
              <a:rPr lang="fr-FR" dirty="0">
                <a:solidFill>
                  <a:srgbClr val="000000"/>
                </a:solidFill>
                <a:latin typeface="Arial"/>
              </a:rPr>
              <a:t>7- ADAGE</a:t>
            </a:r>
          </a:p>
          <a:p>
            <a:pPr marL="0" indent="0">
              <a:buNone/>
              <a:defRPr/>
            </a:pPr>
            <a:r>
              <a:rPr lang="fr-FR" dirty="0">
                <a:solidFill>
                  <a:srgbClr val="000000"/>
                </a:solidFill>
                <a:latin typeface="Arial"/>
              </a:rPr>
              <a:t>8- École inclusive  : Le LPI</a:t>
            </a:r>
          </a:p>
          <a:p>
            <a:pPr marL="0" indent="0">
              <a:buNone/>
              <a:defRPr/>
            </a:pPr>
            <a:r>
              <a:rPr lang="fr-FR" dirty="0">
                <a:solidFill>
                  <a:srgbClr val="000000"/>
                </a:solidFill>
                <a:latin typeface="Arial"/>
              </a:rPr>
              <a:t>9- ENT ONE</a:t>
            </a:r>
          </a:p>
          <a:p>
            <a:pPr marL="0" indent="0">
              <a:buNone/>
              <a:defRPr/>
            </a:pPr>
            <a:endParaRPr lang="fr-FR" dirty="0">
              <a:solidFill>
                <a:srgbClr val="000000"/>
              </a:solidFill>
              <a:latin typeface="Arial"/>
            </a:endParaRPr>
          </a:p>
          <a:p>
            <a:pPr marL="0" indent="0">
              <a:buNone/>
              <a:defRPr/>
            </a:pPr>
            <a:endParaRPr lang="fr-FR" dirty="0">
              <a:solidFill>
                <a:srgbClr val="000000"/>
              </a:solidFill>
              <a:latin typeface="Arial"/>
            </a:endParaRPr>
          </a:p>
          <a:p>
            <a:pPr marL="0" marR="0" lvl="0" indent="0" algn="l" defTabSz="914400" rtl="0" eaLnBrk="1" fontAlgn="auto" latinLnBrk="0" hangingPunct="1">
              <a:lnSpc>
                <a:spcPct val="100000"/>
              </a:lnSpc>
              <a:spcBef>
                <a:spcPts val="400"/>
              </a:spcBef>
              <a:spcAft>
                <a:spcPts val="800"/>
              </a:spcAft>
              <a:buClrTx/>
              <a:buSzTx/>
              <a:buNone/>
              <a:tabLst/>
              <a:defRPr/>
            </a:pPr>
            <a:endParaRPr lang="fr-FR" dirty="0">
              <a:solidFill>
                <a:srgbClr val="000000"/>
              </a:solidFill>
              <a:latin typeface="Arial"/>
            </a:endParaRPr>
          </a:p>
          <a:p>
            <a:pPr marL="0" marR="0" lvl="0" indent="0" algn="l" defTabSz="914400" rtl="0" eaLnBrk="1" fontAlgn="auto" latinLnBrk="0" hangingPunct="1">
              <a:lnSpc>
                <a:spcPct val="100000"/>
              </a:lnSpc>
              <a:spcBef>
                <a:spcPts val="400"/>
              </a:spcBef>
              <a:spcAft>
                <a:spcPts val="800"/>
              </a:spcAft>
              <a:buClrTx/>
              <a:buSzTx/>
              <a:buNone/>
              <a:tabLst/>
              <a:defRPr/>
            </a:pPr>
            <a:endParaRPr lang="fr-FR" dirty="0">
              <a:solidFill>
                <a:srgbClr val="000000"/>
              </a:solidFill>
              <a:latin typeface="Arial"/>
            </a:endParaRPr>
          </a:p>
          <a:p>
            <a:pPr marL="0" marR="0" lvl="0" indent="0" algn="l" defTabSz="914400" rtl="0" eaLnBrk="1" fontAlgn="auto" latinLnBrk="0" hangingPunct="1">
              <a:lnSpc>
                <a:spcPct val="100000"/>
              </a:lnSpc>
              <a:spcBef>
                <a:spcPts val="400"/>
              </a:spcBef>
              <a:spcAft>
                <a:spcPts val="800"/>
              </a:spcAft>
              <a:buClrTx/>
              <a:buSzTx/>
              <a:buNone/>
              <a:tabLst/>
              <a:defRPr/>
            </a:pPr>
            <a:endParaRPr lang="fr-FR" baseline="0" dirty="0">
              <a:solidFill>
                <a:srgbClr val="000000"/>
              </a:solidFill>
              <a:latin typeface="Arial"/>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Intitulé de la direction/service </a:t>
            </a:r>
          </a:p>
        </p:txBody>
      </p:sp>
      <p:sp>
        <p:nvSpPr>
          <p:cNvPr id="10" name="Espace réservé du texte 9"/>
          <p:cNvSpPr txBox="1">
            <a:spLocks/>
          </p:cNvSpPr>
          <p:nvPr/>
        </p:nvSpPr>
        <p:spPr bwMode="gray">
          <a:xfrm>
            <a:off x="3657894" y="2612303"/>
            <a:ext cx="4203315" cy="2864953"/>
          </a:xfrm>
          <a:prstGeom prst="rect">
            <a:avLst/>
          </a:prstGeom>
        </p:spPr>
        <p:txBody>
          <a:bodyPr vert="horz" lIns="0" tIns="0" rIns="0" bIns="0" rtlCol="0" anchor="t" anchorCtr="0">
            <a:noAutofit/>
          </a:bodyPr>
          <a:lstStyle>
            <a:lvl1pPr marL="144000" indent="-144000" algn="l" defTabSz="914400" rtl="0" eaLnBrk="1" latinLnBrk="0" hangingPunct="1">
              <a:lnSpc>
                <a:spcPct val="100000"/>
              </a:lnSpc>
              <a:spcBef>
                <a:spcPts val="400"/>
              </a:spcBef>
              <a:spcAft>
                <a:spcPts val="800"/>
              </a:spcAft>
              <a:buFont typeface="+mj-lt"/>
              <a:buAutoNum type="arabicPeriod"/>
              <a:defRPr sz="1050" b="1" kern="1200">
                <a:solidFill>
                  <a:schemeClr val="tx1"/>
                </a:solidFill>
                <a:latin typeface="+mn-lt"/>
                <a:ea typeface="+mn-ea"/>
                <a:cs typeface="+mn-cs"/>
              </a:defRPr>
            </a:lvl1pPr>
            <a:lvl2pPr marL="324000" indent="-144000" algn="l" defTabSz="914400" rtl="0" eaLnBrk="1" latinLnBrk="0" hangingPunct="1">
              <a:lnSpc>
                <a:spcPct val="100000"/>
              </a:lnSpc>
              <a:spcBef>
                <a:spcPts val="600"/>
              </a:spcBef>
              <a:spcAft>
                <a:spcPts val="800"/>
              </a:spcAft>
              <a:buFont typeface="+mj-lt"/>
              <a:buAutoNum type="alphaLcPeriod"/>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400"/>
              </a:spcBef>
              <a:spcAft>
                <a:spcPts val="800"/>
              </a:spcAft>
              <a:buClrTx/>
              <a:buSzTx/>
              <a:buNone/>
              <a:tabLst/>
              <a:defRPr/>
            </a:pPr>
            <a:r>
              <a:rPr lang="fr-FR" dirty="0">
                <a:solidFill>
                  <a:srgbClr val="000000"/>
                </a:solidFill>
                <a:latin typeface="Arial"/>
              </a:rPr>
              <a:t>10- Maths et filles</a:t>
            </a:r>
          </a:p>
          <a:p>
            <a:pPr marL="0" marR="0" lvl="0" indent="0" algn="l" defTabSz="914400" rtl="0" eaLnBrk="1" fontAlgn="auto" latinLnBrk="0" hangingPunct="1">
              <a:lnSpc>
                <a:spcPct val="100000"/>
              </a:lnSpc>
              <a:spcBef>
                <a:spcPts val="400"/>
              </a:spcBef>
              <a:spcAft>
                <a:spcPts val="800"/>
              </a:spcAft>
              <a:buClrTx/>
              <a:buSzTx/>
              <a:buNone/>
              <a:tabLst/>
              <a:defRPr/>
            </a:pPr>
            <a:r>
              <a:rPr lang="fr-FR" dirty="0">
                <a:solidFill>
                  <a:srgbClr val="000000"/>
                </a:solidFill>
                <a:latin typeface="Arial"/>
              </a:rPr>
              <a:t>11- </a:t>
            </a:r>
            <a:r>
              <a:rPr lang="fr-FR" dirty="0" err="1">
                <a:solidFill>
                  <a:srgbClr val="000000"/>
                </a:solidFill>
                <a:latin typeface="Arial"/>
              </a:rPr>
              <a:t>pHARe</a:t>
            </a:r>
            <a:endParaRPr lang="fr-FR" dirty="0">
              <a:solidFill>
                <a:srgbClr val="000000"/>
              </a:solidFill>
              <a:latin typeface="Arial"/>
            </a:endParaRPr>
          </a:p>
          <a:p>
            <a:pPr marL="0" indent="0">
              <a:buNone/>
              <a:defRPr/>
            </a:pPr>
            <a:r>
              <a:rPr lang="fr-FR" dirty="0">
                <a:solidFill>
                  <a:srgbClr val="000000"/>
                </a:solidFill>
                <a:latin typeface="Arial"/>
              </a:rPr>
              <a:t>12- PPMS</a:t>
            </a:r>
          </a:p>
          <a:p>
            <a:pPr marL="0" indent="0">
              <a:buNone/>
              <a:defRPr/>
            </a:pPr>
            <a:r>
              <a:rPr lang="fr-FR" dirty="0">
                <a:solidFill>
                  <a:srgbClr val="000000"/>
                </a:solidFill>
                <a:latin typeface="Arial"/>
              </a:rPr>
              <a:t>13- Intervenants extérieurs</a:t>
            </a:r>
          </a:p>
          <a:p>
            <a:pPr marL="0" indent="0">
              <a:buNone/>
              <a:defRPr/>
            </a:pPr>
            <a:r>
              <a:rPr lang="fr-FR" dirty="0">
                <a:solidFill>
                  <a:srgbClr val="000000"/>
                </a:solidFill>
                <a:latin typeface="Arial"/>
              </a:rPr>
              <a:t>14- Élections des RPE et Premier conseil d’école </a:t>
            </a:r>
          </a:p>
          <a:p>
            <a:pPr marL="0" marR="0" lvl="0" indent="0" algn="l" defTabSz="914400" rtl="0" eaLnBrk="1" fontAlgn="auto" latinLnBrk="0" hangingPunct="1">
              <a:lnSpc>
                <a:spcPct val="100000"/>
              </a:lnSpc>
              <a:spcBef>
                <a:spcPts val="400"/>
              </a:spcBef>
              <a:spcAft>
                <a:spcPts val="800"/>
              </a:spcAft>
              <a:buClrTx/>
              <a:buSzTx/>
              <a:buNone/>
              <a:tabLst/>
              <a:defRPr/>
            </a:pPr>
            <a:r>
              <a:rPr lang="fr-FR" dirty="0">
                <a:solidFill>
                  <a:srgbClr val="000000"/>
                </a:solidFill>
                <a:latin typeface="Arial"/>
              </a:rPr>
              <a:t>15- Concours et devoirs de mémoire</a:t>
            </a:r>
          </a:p>
          <a:p>
            <a:pPr marL="0" marR="0" lvl="0" indent="0" algn="l" defTabSz="914400" rtl="0" eaLnBrk="1" fontAlgn="auto" latinLnBrk="0" hangingPunct="1">
              <a:lnSpc>
                <a:spcPct val="100000"/>
              </a:lnSpc>
              <a:spcBef>
                <a:spcPts val="400"/>
              </a:spcBef>
              <a:spcAft>
                <a:spcPts val="800"/>
              </a:spcAft>
              <a:buClrTx/>
              <a:buSzTx/>
              <a:buNone/>
              <a:tabLst/>
              <a:defRPr/>
            </a:pPr>
            <a:r>
              <a:rPr lang="fr-FR" dirty="0">
                <a:solidFill>
                  <a:srgbClr val="000000"/>
                </a:solidFill>
                <a:latin typeface="Arial"/>
              </a:rPr>
              <a:t>16- Évaluation des directeurs</a:t>
            </a:r>
          </a:p>
          <a:p>
            <a:pPr marL="0" marR="0" lvl="0" indent="0" algn="l" defTabSz="914400" rtl="0" eaLnBrk="1" fontAlgn="auto" latinLnBrk="0" hangingPunct="1">
              <a:lnSpc>
                <a:spcPct val="100000"/>
              </a:lnSpc>
              <a:spcBef>
                <a:spcPts val="400"/>
              </a:spcBef>
              <a:spcAft>
                <a:spcPts val="800"/>
              </a:spcAft>
              <a:buClrTx/>
              <a:buSzTx/>
              <a:buNone/>
              <a:tabLst/>
              <a:defRPr/>
            </a:pPr>
            <a:r>
              <a:rPr lang="fr-FR" dirty="0">
                <a:solidFill>
                  <a:srgbClr val="000000"/>
                </a:solidFill>
                <a:latin typeface="Arial"/>
              </a:rPr>
              <a:t>17- Plan de formation</a:t>
            </a:r>
          </a:p>
          <a:p>
            <a:pPr marL="0" marR="0" lvl="0" indent="0" algn="l" defTabSz="914400" rtl="0" eaLnBrk="1" fontAlgn="auto" latinLnBrk="0" hangingPunct="1">
              <a:lnSpc>
                <a:spcPct val="100000"/>
              </a:lnSpc>
              <a:spcBef>
                <a:spcPts val="400"/>
              </a:spcBef>
              <a:spcAft>
                <a:spcPts val="800"/>
              </a:spcAft>
              <a:buClrTx/>
              <a:buSzTx/>
              <a:buNone/>
              <a:tabLst/>
              <a:defRPr/>
            </a:pPr>
            <a:r>
              <a:rPr lang="fr-FR" dirty="0">
                <a:solidFill>
                  <a:srgbClr val="000000"/>
                </a:solidFill>
                <a:latin typeface="Arial"/>
              </a:rPr>
              <a:t>18- Questions diverses</a:t>
            </a:r>
          </a:p>
          <a:p>
            <a:pPr marL="0" marR="0" lvl="0" indent="0" algn="l" defTabSz="914400" rtl="0" eaLnBrk="1" fontAlgn="auto" latinLnBrk="0" hangingPunct="1">
              <a:lnSpc>
                <a:spcPct val="100000"/>
              </a:lnSpc>
              <a:spcBef>
                <a:spcPts val="400"/>
              </a:spcBef>
              <a:spcAft>
                <a:spcPts val="800"/>
              </a:spcAft>
              <a:buClrTx/>
              <a:buSzTx/>
              <a:buNone/>
              <a:tabLst/>
              <a:defRPr/>
            </a:pPr>
            <a:r>
              <a:rPr lang="fr-FR" dirty="0">
                <a:solidFill>
                  <a:srgbClr val="000000"/>
                </a:solidFill>
                <a:latin typeface="Arial"/>
              </a:rPr>
              <a:t> </a:t>
            </a:r>
          </a:p>
          <a:p>
            <a:pPr marL="0" marR="0" lvl="0" indent="0" algn="l" defTabSz="914400" rtl="0" eaLnBrk="1" fontAlgn="auto" latinLnBrk="0" hangingPunct="1">
              <a:lnSpc>
                <a:spcPct val="100000"/>
              </a:lnSpc>
              <a:spcBef>
                <a:spcPts val="400"/>
              </a:spcBef>
              <a:spcAft>
                <a:spcPts val="800"/>
              </a:spcAft>
              <a:buClrTx/>
              <a:buSzTx/>
              <a:buNone/>
              <a:tabLst/>
              <a:defRPr/>
            </a:pPr>
            <a:endParaRPr lang="fr-FR" dirty="0">
              <a:solidFill>
                <a:srgbClr val="000000"/>
              </a:solidFill>
              <a:latin typeface="Arial"/>
            </a:endParaRPr>
          </a:p>
          <a:p>
            <a:pPr marL="0" marR="0" lvl="0" indent="0" algn="l" defTabSz="914400" rtl="0" eaLnBrk="1" fontAlgn="auto" latinLnBrk="0" hangingPunct="1">
              <a:lnSpc>
                <a:spcPct val="100000"/>
              </a:lnSpc>
              <a:spcBef>
                <a:spcPts val="400"/>
              </a:spcBef>
              <a:spcAft>
                <a:spcPts val="800"/>
              </a:spcAft>
              <a:buClrTx/>
              <a:buSzTx/>
              <a:buNone/>
              <a:tabLst/>
              <a:defRPr/>
            </a:pPr>
            <a:endParaRPr lang="fr-FR" baseline="0" dirty="0">
              <a:solidFill>
                <a:srgbClr val="000000"/>
              </a:solidFill>
              <a:latin typeface="Arial"/>
            </a:endParaRPr>
          </a:p>
        </p:txBody>
      </p:sp>
      <p:sp>
        <p:nvSpPr>
          <p:cNvPr id="9" name="ZoneTexte 8">
            <a:extLst>
              <a:ext uri="{FF2B5EF4-FFF2-40B4-BE49-F238E27FC236}">
                <a16:creationId xmlns:a16="http://schemas.microsoft.com/office/drawing/2014/main" id="{17097DD1-492B-432A-84B0-EDCBB24DE74E}"/>
              </a:ext>
            </a:extLst>
          </p:cNvPr>
          <p:cNvSpPr txBox="1"/>
          <p:nvPr/>
        </p:nvSpPr>
        <p:spPr>
          <a:xfrm>
            <a:off x="3895344" y="1615287"/>
            <a:ext cx="4572000" cy="369332"/>
          </a:xfrm>
          <a:prstGeom prst="rect">
            <a:avLst/>
          </a:prstGeom>
          <a:noFill/>
        </p:spPr>
        <p:txBody>
          <a:bodyPr wrap="square">
            <a:spAutoFit/>
          </a:bodyPr>
          <a:lstStyle/>
          <a:p>
            <a:pPr marL="0" indent="0">
              <a:buNone/>
              <a:defRPr/>
            </a:pPr>
            <a:r>
              <a:rPr lang="fr-FR" dirty="0">
                <a:solidFill>
                  <a:srgbClr val="000000"/>
                </a:solidFill>
                <a:latin typeface="Arial"/>
              </a:rPr>
              <a:t>Intervention de M. le DASEN</a:t>
            </a:r>
          </a:p>
        </p:txBody>
      </p:sp>
    </p:spTree>
    <p:extLst>
      <p:ext uri="{BB962C8B-B14F-4D97-AF65-F5344CB8AC3E}">
        <p14:creationId xmlns:p14="http://schemas.microsoft.com/office/powerpoint/2010/main" val="3223280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20</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5" name="Image 4">
            <a:extLst>
              <a:ext uri="{FF2B5EF4-FFF2-40B4-BE49-F238E27FC236}">
                <a16:creationId xmlns:a16="http://schemas.microsoft.com/office/drawing/2014/main" id="{76DC46D9-085B-456B-89BC-073F5030D052}"/>
              </a:ext>
            </a:extLst>
          </p:cNvPr>
          <p:cNvPicPr>
            <a:picLocks noChangeAspect="1"/>
          </p:cNvPicPr>
          <p:nvPr/>
        </p:nvPicPr>
        <p:blipFill>
          <a:blip r:embed="rId4"/>
          <a:stretch>
            <a:fillRect/>
          </a:stretch>
        </p:blipFill>
        <p:spPr>
          <a:xfrm>
            <a:off x="137839" y="114400"/>
            <a:ext cx="4971377" cy="2665376"/>
          </a:xfrm>
          <a:prstGeom prst="rect">
            <a:avLst/>
          </a:prstGeom>
        </p:spPr>
      </p:pic>
      <p:pic>
        <p:nvPicPr>
          <p:cNvPr id="9" name="Image 8">
            <a:extLst>
              <a:ext uri="{FF2B5EF4-FFF2-40B4-BE49-F238E27FC236}">
                <a16:creationId xmlns:a16="http://schemas.microsoft.com/office/drawing/2014/main" id="{6D65D589-6712-4F1C-AD21-97FF9B6C37E9}"/>
              </a:ext>
            </a:extLst>
          </p:cNvPr>
          <p:cNvPicPr>
            <a:picLocks noChangeAspect="1"/>
          </p:cNvPicPr>
          <p:nvPr/>
        </p:nvPicPr>
        <p:blipFill>
          <a:blip r:embed="rId5"/>
          <a:stretch>
            <a:fillRect/>
          </a:stretch>
        </p:blipFill>
        <p:spPr>
          <a:xfrm>
            <a:off x="1350864" y="1053759"/>
            <a:ext cx="5081336" cy="2466256"/>
          </a:xfrm>
          <a:prstGeom prst="rect">
            <a:avLst/>
          </a:prstGeom>
        </p:spPr>
      </p:pic>
      <p:pic>
        <p:nvPicPr>
          <p:cNvPr id="11" name="Image 10">
            <a:extLst>
              <a:ext uri="{FF2B5EF4-FFF2-40B4-BE49-F238E27FC236}">
                <a16:creationId xmlns:a16="http://schemas.microsoft.com/office/drawing/2014/main" id="{CF363DFB-9A93-466F-9A42-68263CF0A9E5}"/>
              </a:ext>
            </a:extLst>
          </p:cNvPr>
          <p:cNvPicPr>
            <a:picLocks noChangeAspect="1"/>
          </p:cNvPicPr>
          <p:nvPr/>
        </p:nvPicPr>
        <p:blipFill>
          <a:blip r:embed="rId6"/>
          <a:stretch>
            <a:fillRect/>
          </a:stretch>
        </p:blipFill>
        <p:spPr>
          <a:xfrm>
            <a:off x="2382563" y="2232068"/>
            <a:ext cx="5105395" cy="2707557"/>
          </a:xfrm>
          <a:prstGeom prst="rect">
            <a:avLst/>
          </a:prstGeom>
        </p:spPr>
      </p:pic>
      <p:pic>
        <p:nvPicPr>
          <p:cNvPr id="13" name="Image 12">
            <a:extLst>
              <a:ext uri="{FF2B5EF4-FFF2-40B4-BE49-F238E27FC236}">
                <a16:creationId xmlns:a16="http://schemas.microsoft.com/office/drawing/2014/main" id="{B3499070-F570-487A-9DF1-9D8A3624847C}"/>
              </a:ext>
            </a:extLst>
          </p:cNvPr>
          <p:cNvPicPr>
            <a:picLocks noChangeAspect="1"/>
          </p:cNvPicPr>
          <p:nvPr/>
        </p:nvPicPr>
        <p:blipFill>
          <a:blip r:embed="rId7"/>
          <a:stretch>
            <a:fillRect/>
          </a:stretch>
        </p:blipFill>
        <p:spPr>
          <a:xfrm>
            <a:off x="1852608" y="3269858"/>
            <a:ext cx="7227983" cy="3271140"/>
          </a:xfrm>
          <a:prstGeom prst="rect">
            <a:avLst/>
          </a:prstGeom>
        </p:spPr>
      </p:pic>
    </p:spTree>
    <p:extLst>
      <p:ext uri="{BB962C8B-B14F-4D97-AF65-F5344CB8AC3E}">
        <p14:creationId xmlns:p14="http://schemas.microsoft.com/office/powerpoint/2010/main" val="371243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21</a:t>
            </a:fld>
            <a:endParaRPr lang="fr-FR" sz="750" b="1" dirty="0">
              <a:solidFill>
                <a:schemeClr val="bg1"/>
              </a:solidFill>
              <a:latin typeface="Arial"/>
            </a:endParaRPr>
          </a:p>
        </p:txBody>
      </p:sp>
      <p:sp>
        <p:nvSpPr>
          <p:cNvPr id="5" name="Rectangle 4"/>
          <p:cNvSpPr/>
          <p:nvPr/>
        </p:nvSpPr>
        <p:spPr>
          <a:xfrm>
            <a:off x="664234" y="3132765"/>
            <a:ext cx="6573328" cy="592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schemeClr val="bg1"/>
                </a:solidFill>
                <a:effectLst/>
                <a:uLnTx/>
                <a:uFillTx/>
                <a:latin typeface="Arial"/>
                <a:ea typeface="+mj-ea"/>
                <a:cs typeface="+mj-cs"/>
              </a:rPr>
              <a:t>4- </a:t>
            </a:r>
            <a:r>
              <a:rPr lang="fr-FR" sz="3250" b="1" kern="0" dirty="0">
                <a:solidFill>
                  <a:schemeClr val="bg1"/>
                </a:solidFill>
                <a:latin typeface="Arial"/>
                <a:ea typeface="+mj-ea"/>
                <a:cs typeface="+mj-cs"/>
              </a:rPr>
              <a:t>Évaluations nationales</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09/09/2025</a:t>
            </a:fld>
            <a:endParaRPr lang="fr-FR" sz="750" b="1" dirty="0">
              <a:solidFill>
                <a:schemeClr val="bg1"/>
              </a:solidFill>
              <a:latin typeface="Arial"/>
            </a:endParaRPr>
          </a:p>
        </p:txBody>
      </p:sp>
    </p:spTree>
    <p:extLst>
      <p:ext uri="{BB962C8B-B14F-4D97-AF65-F5344CB8AC3E}">
        <p14:creationId xmlns:p14="http://schemas.microsoft.com/office/powerpoint/2010/main" val="3668375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22</a:t>
            </a:fld>
            <a:endParaRPr lang="fr-FR" sz="750" b="1" dirty="0">
              <a:solidFill>
                <a:schemeClr val="bg1"/>
              </a:solidFill>
              <a:latin typeface="Arial"/>
            </a:endParaRPr>
          </a:p>
        </p:txBody>
      </p:sp>
      <p:sp>
        <p:nvSpPr>
          <p:cNvPr id="5" name="Rectangle 4"/>
          <p:cNvSpPr/>
          <p:nvPr/>
        </p:nvSpPr>
        <p:spPr>
          <a:xfrm>
            <a:off x="602325" y="2666421"/>
            <a:ext cx="8785658" cy="10926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fr-FR" sz="3250" b="1" kern="0" dirty="0">
                <a:solidFill>
                  <a:schemeClr val="bg1"/>
                </a:solidFill>
                <a:latin typeface="Arial"/>
                <a:ea typeface="+mj-ea"/>
                <a:cs typeface="+mj-cs"/>
              </a:rPr>
              <a:t>5</a:t>
            </a:r>
            <a:r>
              <a:rPr kumimoji="0" lang="fr-FR" sz="3250" b="1" i="0" u="none" strike="noStrike" kern="0" cap="none" spc="0" normalizeH="0" baseline="0" noProof="0" dirty="0">
                <a:ln>
                  <a:noFill/>
                </a:ln>
                <a:solidFill>
                  <a:schemeClr val="bg1"/>
                </a:solidFill>
                <a:effectLst/>
                <a:uLnTx/>
                <a:uFillTx/>
                <a:latin typeface="Arial"/>
                <a:ea typeface="+mj-ea"/>
                <a:cs typeface="+mj-cs"/>
              </a:rPr>
              <a:t>- Parcours oralité de la PS à la terminale</a:t>
            </a:r>
          </a:p>
          <a:p>
            <a:pPr marL="0" marR="0" lvl="0" indent="0" defTabSz="91440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schemeClr val="bg1"/>
                </a:solidFill>
                <a:effectLst/>
                <a:uLnTx/>
                <a:uFillTx/>
                <a:latin typeface="Arial"/>
                <a:ea typeface="+mj-ea"/>
                <a:cs typeface="+mj-cs"/>
              </a:rPr>
              <a:t>ECLORE EST et </a:t>
            </a:r>
            <a:r>
              <a:rPr lang="fr-FR" sz="3250" b="1" kern="0" dirty="0">
                <a:solidFill>
                  <a:schemeClr val="bg1"/>
                </a:solidFill>
                <a:latin typeface="Arial"/>
                <a:ea typeface="+mj-ea"/>
                <a:cs typeface="+mj-cs"/>
              </a:rPr>
              <a:t>PRÉÉLÉMENTAIRE</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09/09/2025</a:t>
            </a:fld>
            <a:endParaRPr lang="fr-FR" sz="750" b="1" dirty="0">
              <a:solidFill>
                <a:schemeClr val="bg1"/>
              </a:solidFill>
              <a:latin typeface="Arial"/>
            </a:endParaRPr>
          </a:p>
        </p:txBody>
      </p:sp>
    </p:spTree>
    <p:extLst>
      <p:ext uri="{BB962C8B-B14F-4D97-AF65-F5344CB8AC3E}">
        <p14:creationId xmlns:p14="http://schemas.microsoft.com/office/powerpoint/2010/main" val="4038676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27FD8-406D-476B-89C0-7989EEE88455}" type="slidenum">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Espace réservé de la date 2"/>
          <p:cNvSpPr>
            <a:spLocks noGrp="1"/>
          </p:cNvSpPr>
          <p:nvPr>
            <p:ph type="dt" sz="half" idx="10"/>
          </p:nvPr>
        </p:nvSpPr>
        <p:spPr>
          <a:xfrm>
            <a:off x="6726600" y="629596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1455D-74E9-4B61-87CA-131A12340DFE}" type="datetime1">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09/09/2025</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6" name="Espace réservé du contenu 10"/>
          <p:cNvSpPr txBox="1">
            <a:spLocks/>
          </p:cNvSpPr>
          <p:nvPr/>
        </p:nvSpPr>
        <p:spPr bwMode="gray">
          <a:xfrm>
            <a:off x="589448" y="2161309"/>
            <a:ext cx="7972661" cy="3559059"/>
          </a:xfrm>
          <a:prstGeom prst="rect">
            <a:avLst/>
          </a:prstGeom>
        </p:spPr>
        <p:txBody>
          <a:bodyPr vert="horz" lIns="0" tIns="0" rIns="0" bIns="0" rtlCol="0" anchor="t" anchorCtr="0">
            <a:noAutofit/>
          </a:bodyPr>
          <a:lstStyle>
            <a:lvl1pPr marL="0" indent="0" algn="l" defTabSz="914400" rtl="0" eaLnBrk="1" latinLnBrk="0" hangingPunct="1">
              <a:lnSpc>
                <a:spcPct val="100000"/>
              </a:lnSpc>
              <a:spcBef>
                <a:spcPts val="0"/>
              </a:spcBef>
              <a:spcAft>
                <a:spcPts val="500"/>
              </a:spcAft>
              <a:buFont typeface="Arial" pitchFamily="34" charset="0"/>
              <a:buNone/>
              <a:defRPr sz="1050" b="0" kern="1200">
                <a:solidFill>
                  <a:schemeClr val="tx1"/>
                </a:solidFill>
                <a:latin typeface="+mn-lt"/>
                <a:ea typeface="+mn-ea"/>
                <a:cs typeface="+mn-cs"/>
              </a:defRPr>
            </a:lvl1pPr>
            <a:lvl2pPr marL="252000" indent="-72000" algn="l" defTabSz="914400" rtl="0" eaLnBrk="1" latinLnBrk="0" hangingPunct="1">
              <a:lnSpc>
                <a:spcPct val="100000"/>
              </a:lnSpc>
              <a:spcBef>
                <a:spcPts val="600"/>
              </a:spcBef>
              <a:spcAft>
                <a:spcPts val="600"/>
              </a:spcAft>
              <a:buFont typeface="Arial" pitchFamily="34" charset="0"/>
              <a:buChar char="•"/>
              <a:defRPr sz="950" kern="1200">
                <a:solidFill>
                  <a:schemeClr val="tx1"/>
                </a:solidFill>
                <a:latin typeface="+mn-lt"/>
                <a:ea typeface="+mn-ea"/>
                <a:cs typeface="+mn-cs"/>
              </a:defRPr>
            </a:lvl2pPr>
            <a:lvl3pPr marL="432000" indent="-72000" algn="l" defTabSz="914400" rtl="0" eaLnBrk="1" latinLnBrk="0" hangingPunct="1">
              <a:lnSpc>
                <a:spcPct val="100000"/>
              </a:lnSpc>
              <a:spcBef>
                <a:spcPts val="100"/>
              </a:spcBef>
              <a:spcAft>
                <a:spcPts val="100"/>
              </a:spcAft>
              <a:buSzPct val="100000"/>
              <a:buFont typeface="Arial" pitchFamily="34" charset="0"/>
              <a:buChar char="•"/>
              <a:defRPr sz="850" kern="1200">
                <a:solidFill>
                  <a:schemeClr val="tx1"/>
                </a:solidFill>
                <a:latin typeface="+mn-lt"/>
                <a:ea typeface="+mn-ea"/>
                <a:cs typeface="+mn-cs"/>
              </a:defRPr>
            </a:lvl3pPr>
            <a:lvl4pPr marL="612000" indent="-72000" algn="l" defTabSz="914400" rtl="0" eaLnBrk="1" latinLnBrk="0" hangingPunct="1">
              <a:lnSpc>
                <a:spcPct val="100000"/>
              </a:lnSpc>
              <a:spcBef>
                <a:spcPts val="100"/>
              </a:spcBef>
              <a:spcAft>
                <a:spcPts val="100"/>
              </a:spcAft>
              <a:buSzPct val="100000"/>
              <a:buFont typeface="Arial" pitchFamily="34" charset="0"/>
              <a:buChar char="•"/>
              <a:defRPr sz="750" kern="1200">
                <a:solidFill>
                  <a:schemeClr val="tx1"/>
                </a:solidFill>
                <a:latin typeface="+mn-lt"/>
                <a:ea typeface="+mn-ea"/>
                <a:cs typeface="+mn-cs"/>
              </a:defRPr>
            </a:lvl4pPr>
            <a:lvl5pPr marL="828000" indent="-72000" algn="l" defTabSz="914400" rtl="0" eaLnBrk="1" latinLnBrk="0" hangingPunct="1">
              <a:lnSpc>
                <a:spcPct val="100000"/>
              </a:lnSpc>
              <a:spcBef>
                <a:spcPts val="100"/>
              </a:spcBef>
              <a:spcAft>
                <a:spcPts val="100"/>
              </a:spcAft>
              <a:buSzPct val="100000"/>
              <a:buFont typeface="Arial" pitchFamily="34" charset="0"/>
              <a:buChar char="•"/>
              <a:defRPr sz="7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Projet ECLORE EST :</a:t>
            </a:r>
          </a:p>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endParaRPr kumimoji="0" lang="fr-FR" sz="105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endParaRPr kumimoji="0" lang="fr-FR" sz="105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3 AXES :</a:t>
            </a:r>
          </a:p>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	- Assurer la cohérence des parcours en renforçant le continuum école-collège-lycée</a:t>
            </a:r>
          </a:p>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	- Oralité, éloquence : des parcours EAC pour renforcer les compétences orales</a:t>
            </a:r>
          </a:p>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	- AVENIR : Consolider les parcours et affermir la construction du projet d’orientation.</a:t>
            </a:r>
          </a:p>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endParaRPr kumimoji="0" lang="fr-FR" sz="105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1 Priorité pédagogique :</a:t>
            </a:r>
          </a:p>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r>
              <a:rPr kumimoji="0" lang="fr-FR" sz="1050" b="0" i="0" u="none" strike="noStrike" kern="1200" cap="none" spc="0" normalizeH="0" baseline="0" noProof="0" dirty="0">
                <a:ln>
                  <a:noFill/>
                </a:ln>
                <a:solidFill>
                  <a:srgbClr val="000000"/>
                </a:solidFill>
                <a:effectLst/>
                <a:uLnTx/>
                <a:uFillTx/>
                <a:latin typeface="Arial"/>
                <a:ea typeface="+mn-ea"/>
                <a:cs typeface="+mn-cs"/>
              </a:rPr>
              <a:t>	- La Fluence</a:t>
            </a:r>
          </a:p>
          <a:p>
            <a:pPr marL="0" marR="0" lvl="0" indent="0" algn="l" defTabSz="914400" rtl="0" eaLnBrk="1" fontAlgn="auto" latinLnBrk="0" hangingPunct="1">
              <a:lnSpc>
                <a:spcPct val="100000"/>
              </a:lnSpc>
              <a:spcBef>
                <a:spcPts val="0"/>
              </a:spcBef>
              <a:spcAft>
                <a:spcPts val="500"/>
              </a:spcAft>
              <a:buClrTx/>
              <a:buSzTx/>
              <a:buFont typeface="Arial" pitchFamily="34" charset="0"/>
              <a:buNone/>
              <a:tabLst/>
              <a:defRPr/>
            </a:pPr>
            <a:endParaRPr kumimoji="0" lang="fr-FR" sz="700" b="0"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4" name="Image 3"/>
          <p:cNvPicPr>
            <a:picLocks noChangeAspect="1"/>
          </p:cNvPicPr>
          <p:nvPr/>
        </p:nvPicPr>
        <p:blipFill>
          <a:blip r:embed="rId4"/>
          <a:stretch>
            <a:fillRect/>
          </a:stretch>
        </p:blipFill>
        <p:spPr>
          <a:xfrm>
            <a:off x="5701578" y="4463741"/>
            <a:ext cx="2562225" cy="1714500"/>
          </a:xfrm>
          <a:prstGeom prst="rect">
            <a:avLst/>
          </a:prstGeom>
        </p:spPr>
      </p:pic>
    </p:spTree>
    <p:extLst>
      <p:ext uri="{BB962C8B-B14F-4D97-AF65-F5344CB8AC3E}">
        <p14:creationId xmlns:p14="http://schemas.microsoft.com/office/powerpoint/2010/main" val="19091924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27FD8-406D-476B-89C0-7989EEE88455}" type="slidenum">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Espace réservé de la date 2"/>
          <p:cNvSpPr>
            <a:spLocks noGrp="1"/>
          </p:cNvSpPr>
          <p:nvPr>
            <p:ph type="dt" sz="half" idx="10"/>
          </p:nvPr>
        </p:nvSpPr>
        <p:spPr>
          <a:xfrm>
            <a:off x="6726600" y="629596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1455D-74E9-4B61-87CA-131A12340DFE}" type="datetime1">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09/09/2025</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sp>
        <p:nvSpPr>
          <p:cNvPr id="9" name="ZoneTexte 8"/>
          <p:cNvSpPr txBox="1"/>
          <p:nvPr/>
        </p:nvSpPr>
        <p:spPr>
          <a:xfrm>
            <a:off x="253583" y="1011506"/>
            <a:ext cx="868637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PARCOURS ECLORE-EST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L’ORALITÉ de la PS à la Terminale</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Rectangle 9"/>
          <p:cNvSpPr/>
          <p:nvPr/>
        </p:nvSpPr>
        <p:spPr>
          <a:xfrm>
            <a:off x="415636" y="2176422"/>
            <a:ext cx="1118440" cy="506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Groupe Pilote</a:t>
            </a:r>
          </a:p>
        </p:txBody>
      </p:sp>
      <p:graphicFrame>
        <p:nvGraphicFramePr>
          <p:cNvPr id="11" name="Diagramme 10"/>
          <p:cNvGraphicFramePr/>
          <p:nvPr/>
        </p:nvGraphicFramePr>
        <p:xfrm>
          <a:off x="1962309" y="2577238"/>
          <a:ext cx="2262068" cy="124661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12" name="Diagramme 11"/>
          <p:cNvGraphicFramePr/>
          <p:nvPr/>
        </p:nvGraphicFramePr>
        <p:xfrm>
          <a:off x="1962309" y="4149814"/>
          <a:ext cx="2262068" cy="12466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3" name="Rectangle 12"/>
          <p:cNvSpPr/>
          <p:nvPr/>
        </p:nvSpPr>
        <p:spPr>
          <a:xfrm>
            <a:off x="415636" y="5342440"/>
            <a:ext cx="1118440" cy="5063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Groupe Pilote</a:t>
            </a:r>
          </a:p>
        </p:txBody>
      </p:sp>
      <p:sp>
        <p:nvSpPr>
          <p:cNvPr id="16" name="ZoneTexte 15"/>
          <p:cNvSpPr txBox="1"/>
          <p:nvPr/>
        </p:nvSpPr>
        <p:spPr>
          <a:xfrm>
            <a:off x="1843917" y="2044927"/>
            <a:ext cx="2108410" cy="369332"/>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p:spPr>
        <p:style>
          <a:lnRef idx="2">
            <a:schemeClr val="dk1"/>
          </a:lnRef>
          <a:fillRef idx="1">
            <a:schemeClr val="lt1"/>
          </a:fillRef>
          <a:effectRef idx="0">
            <a:schemeClr val="dk1"/>
          </a:effectRef>
          <a:fontRef idx="minor">
            <a:schemeClr val="dk1"/>
          </a:fontRef>
        </p:style>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Besoins identifiés</a:t>
            </a:r>
          </a:p>
        </p:txBody>
      </p:sp>
      <p:sp>
        <p:nvSpPr>
          <p:cNvPr id="14" name="Flèche en arc 13"/>
          <p:cNvSpPr/>
          <p:nvPr/>
        </p:nvSpPr>
        <p:spPr>
          <a:xfrm rot="21079811">
            <a:off x="1370553" y="2182457"/>
            <a:ext cx="755279" cy="789562"/>
          </a:xfrm>
          <a:prstGeom prst="circularArrow">
            <a:avLst>
              <a:gd name="adj1" fmla="val 7277"/>
              <a:gd name="adj2" fmla="val 971752"/>
              <a:gd name="adj3" fmla="val 20805289"/>
              <a:gd name="adj4" fmla="val 1517024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7" name="ZoneTexte 16"/>
          <p:cNvSpPr txBox="1"/>
          <p:nvPr/>
        </p:nvSpPr>
        <p:spPr>
          <a:xfrm>
            <a:off x="1843917" y="5518538"/>
            <a:ext cx="2108410" cy="369332"/>
          </a:xfrm>
          <a:prstGeom prst="rect">
            <a:avLst/>
          </a:prstGeom>
          <a:gradFill flip="none" rotWithShape="1">
            <a:gsLst>
              <a:gs pos="0">
                <a:schemeClr val="lt1">
                  <a:shade val="30000"/>
                  <a:satMod val="115000"/>
                </a:schemeClr>
              </a:gs>
              <a:gs pos="50000">
                <a:schemeClr val="lt1">
                  <a:shade val="67500"/>
                  <a:satMod val="115000"/>
                </a:schemeClr>
              </a:gs>
              <a:gs pos="100000">
                <a:schemeClr val="lt1">
                  <a:shade val="100000"/>
                  <a:satMod val="115000"/>
                </a:schemeClr>
              </a:gs>
            </a:gsLst>
            <a:lin ang="2700000" scaled="1"/>
            <a:tileRect/>
          </a:gradFill>
        </p:spPr>
        <p:style>
          <a:lnRef idx="2">
            <a:schemeClr val="dk1"/>
          </a:lnRef>
          <a:fillRef idx="1">
            <a:schemeClr val="lt1"/>
          </a:fillRef>
          <a:effectRef idx="0">
            <a:schemeClr val="dk1"/>
          </a:effectRef>
          <a:fontRef idx="minor">
            <a:schemeClr val="dk1"/>
          </a:fontRef>
        </p:style>
        <p:txBody>
          <a:bodyPr wrap="square" rtlCol="0">
            <a:spAutoFit/>
          </a:bodyPr>
          <a:lstStyle>
            <a:defPPr>
              <a:defRPr lang="en-US"/>
            </a:defPPr>
            <a:lvl1pPr algn="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Réponses apportées</a:t>
            </a:r>
          </a:p>
        </p:txBody>
      </p:sp>
      <p:sp>
        <p:nvSpPr>
          <p:cNvPr id="15" name="Flèche en arc 14"/>
          <p:cNvSpPr/>
          <p:nvPr/>
        </p:nvSpPr>
        <p:spPr>
          <a:xfrm rot="7299824">
            <a:off x="1370554" y="4988619"/>
            <a:ext cx="755279" cy="789562"/>
          </a:xfrm>
          <a:prstGeom prst="circularArrow">
            <a:avLst>
              <a:gd name="adj1" fmla="val 7277"/>
              <a:gd name="adj2" fmla="val 971752"/>
              <a:gd name="adj3" fmla="val 20805289"/>
              <a:gd name="adj4" fmla="val 15170248"/>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Flèche vers le bas 17"/>
          <p:cNvSpPr/>
          <p:nvPr/>
        </p:nvSpPr>
        <p:spPr>
          <a:xfrm>
            <a:off x="3007696" y="3831413"/>
            <a:ext cx="173811" cy="32595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18"/>
          <p:cNvSpPr/>
          <p:nvPr/>
        </p:nvSpPr>
        <p:spPr>
          <a:xfrm>
            <a:off x="5549864" y="1886705"/>
            <a:ext cx="2685993" cy="369332"/>
          </a:xfrm>
          <a:prstGeom prst="rect">
            <a:avLst/>
          </a:prstGeom>
        </p:spPr>
        <p:txBody>
          <a:bodyPr wrap="non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Trois années de formation.</a:t>
            </a:r>
          </a:p>
        </p:txBody>
      </p:sp>
      <p:pic>
        <p:nvPicPr>
          <p:cNvPr id="21" name="Image 20"/>
          <p:cNvPicPr>
            <a:picLocks noChangeAspect="1"/>
          </p:cNvPicPr>
          <p:nvPr/>
        </p:nvPicPr>
        <p:blipFill>
          <a:blip r:embed="rId14"/>
          <a:stretch>
            <a:fillRect/>
          </a:stretch>
        </p:blipFill>
        <p:spPr>
          <a:xfrm>
            <a:off x="4945304" y="2323867"/>
            <a:ext cx="1062258" cy="1167295"/>
          </a:xfrm>
          <a:prstGeom prst="rect">
            <a:avLst/>
          </a:prstGeom>
        </p:spPr>
      </p:pic>
      <p:pic>
        <p:nvPicPr>
          <p:cNvPr id="22" name="Image 21"/>
          <p:cNvPicPr>
            <a:picLocks noChangeAspect="1"/>
          </p:cNvPicPr>
          <p:nvPr/>
        </p:nvPicPr>
        <p:blipFill>
          <a:blip r:embed="rId14"/>
          <a:stretch>
            <a:fillRect/>
          </a:stretch>
        </p:blipFill>
        <p:spPr>
          <a:xfrm>
            <a:off x="5590911" y="3577470"/>
            <a:ext cx="1062258" cy="1167295"/>
          </a:xfrm>
          <a:prstGeom prst="rect">
            <a:avLst/>
          </a:prstGeom>
        </p:spPr>
      </p:pic>
      <p:pic>
        <p:nvPicPr>
          <p:cNvPr id="23" name="Image 22"/>
          <p:cNvPicPr>
            <a:picLocks noChangeAspect="1"/>
          </p:cNvPicPr>
          <p:nvPr/>
        </p:nvPicPr>
        <p:blipFill>
          <a:blip r:embed="rId14"/>
          <a:stretch>
            <a:fillRect/>
          </a:stretch>
        </p:blipFill>
        <p:spPr>
          <a:xfrm>
            <a:off x="6288300" y="4848099"/>
            <a:ext cx="1062258" cy="1167295"/>
          </a:xfrm>
          <a:prstGeom prst="rect">
            <a:avLst/>
          </a:prstGeom>
        </p:spPr>
      </p:pic>
      <p:pic>
        <p:nvPicPr>
          <p:cNvPr id="24" name="Image 2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7374113" y="2871331"/>
            <a:ext cx="1668913" cy="1412278"/>
          </a:xfrm>
          <a:prstGeom prst="rect">
            <a:avLst/>
          </a:prstGeom>
        </p:spPr>
      </p:pic>
      <p:sp>
        <p:nvSpPr>
          <p:cNvPr id="25" name="Flèche droite à entaille 24"/>
          <p:cNvSpPr/>
          <p:nvPr/>
        </p:nvSpPr>
        <p:spPr>
          <a:xfrm rot="768021">
            <a:off x="6228655" y="2844169"/>
            <a:ext cx="1012967" cy="28537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lèche droite à entaille 25"/>
          <p:cNvSpPr/>
          <p:nvPr/>
        </p:nvSpPr>
        <p:spPr>
          <a:xfrm rot="20546969">
            <a:off x="6672611" y="4118224"/>
            <a:ext cx="702072" cy="28537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Flèche droite à entaille 26"/>
          <p:cNvSpPr/>
          <p:nvPr/>
        </p:nvSpPr>
        <p:spPr>
          <a:xfrm rot="19223243">
            <a:off x="7193519" y="4635163"/>
            <a:ext cx="1012967" cy="285371"/>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049075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5"/>
                                        </p:tgtEl>
                                        <p:attrNameLst>
                                          <p:attrName>style.visibility</p:attrName>
                                        </p:attrNameLst>
                                      </p:cBhvr>
                                      <p:to>
                                        <p:strVal val="visible"/>
                                      </p:to>
                                    </p:set>
                                  </p:childTnLst>
                                </p:cTn>
                              </p:par>
                              <p:par>
                                <p:cTn id="59" presetID="1" presetClass="entr" presetSubtype="0" fill="hold" grpId="0" nodeType="withEffect">
                                  <p:stCondLst>
                                    <p:cond delay="0"/>
                                  </p:stCondLst>
                                  <p:childTnLst>
                                    <p:set>
                                      <p:cBhvr>
                                        <p:cTn id="60" dur="1" fill="hold">
                                          <p:stCondLst>
                                            <p:cond delay="0"/>
                                          </p:stCondLst>
                                        </p:cTn>
                                        <p:tgtEl>
                                          <p:spTgt spid="26"/>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Graphic spid="11" grpId="0">
        <p:bldAsOne/>
      </p:bldGraphic>
      <p:bldGraphic spid="12" grpId="0">
        <p:bldAsOne/>
      </p:bldGraphic>
      <p:bldP spid="13" grpId="0" animBg="1"/>
      <p:bldP spid="16" grpId="0" animBg="1"/>
      <p:bldP spid="14" grpId="0" animBg="1"/>
      <p:bldP spid="17" grpId="0" animBg="1"/>
      <p:bldP spid="15" grpId="0" animBg="1"/>
      <p:bldP spid="18" grpId="0" animBg="1"/>
      <p:bldP spid="19" grpId="0"/>
      <p:bldP spid="25" grpId="0" animBg="1"/>
      <p:bldP spid="26" grpId="0" animBg="1"/>
      <p:bldP spid="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27FD8-406D-476B-89C0-7989EEE88455}" type="slidenum">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Espace réservé de la date 2"/>
          <p:cNvSpPr>
            <a:spLocks noGrp="1"/>
          </p:cNvSpPr>
          <p:nvPr>
            <p:ph type="dt" sz="half" idx="10"/>
          </p:nvPr>
        </p:nvSpPr>
        <p:spPr>
          <a:xfrm>
            <a:off x="6726600" y="629596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1455D-74E9-4B61-87CA-131A12340DFE}" type="datetime1">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09/09/2025</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8"/>
          <p:cNvSpPr txBox="1">
            <a:spLocks/>
          </p:cNvSpPr>
          <p:nvPr/>
        </p:nvSpPr>
        <p:spPr bwMode="gray">
          <a:xfrm>
            <a:off x="360000" y="6301091"/>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Intitulé de la direction/service</a:t>
            </a:r>
          </a:p>
        </p:txBody>
      </p:sp>
      <p:sp>
        <p:nvSpPr>
          <p:cNvPr id="5" name="Flèche droite à entaille 4"/>
          <p:cNvSpPr/>
          <p:nvPr/>
        </p:nvSpPr>
        <p:spPr>
          <a:xfrm>
            <a:off x="468536" y="1964826"/>
            <a:ext cx="8315464" cy="47609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C1                       C2                      C3                       C4                         Lycée</a:t>
            </a:r>
          </a:p>
        </p:txBody>
      </p:sp>
      <p:sp>
        <p:nvSpPr>
          <p:cNvPr id="6" name="Rectangle 5"/>
          <p:cNvSpPr/>
          <p:nvPr/>
        </p:nvSpPr>
        <p:spPr>
          <a:xfrm>
            <a:off x="2138638" y="2440919"/>
            <a:ext cx="1935967" cy="513878"/>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rPr>
              <a:t>LES Z’ORATEURS</a:t>
            </a:r>
          </a:p>
        </p:txBody>
      </p:sp>
      <p:sp>
        <p:nvSpPr>
          <p:cNvPr id="13" name="Rectangle 12"/>
          <p:cNvSpPr/>
          <p:nvPr/>
        </p:nvSpPr>
        <p:spPr>
          <a:xfrm>
            <a:off x="3702942" y="3039184"/>
            <a:ext cx="1201567" cy="513878"/>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Petits champions de la lecture</a:t>
            </a:r>
          </a:p>
        </p:txBody>
      </p:sp>
      <p:sp>
        <p:nvSpPr>
          <p:cNvPr id="14" name="Rectangle 13"/>
          <p:cNvSpPr/>
          <p:nvPr/>
        </p:nvSpPr>
        <p:spPr>
          <a:xfrm>
            <a:off x="5373045" y="3595063"/>
            <a:ext cx="898512" cy="513878"/>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Éloquence</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p:cNvSpPr/>
          <p:nvPr/>
        </p:nvSpPr>
        <p:spPr>
          <a:xfrm>
            <a:off x="6151780" y="4178638"/>
            <a:ext cx="582377" cy="513878"/>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DNB</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Rectangle 15"/>
          <p:cNvSpPr/>
          <p:nvPr/>
        </p:nvSpPr>
        <p:spPr>
          <a:xfrm>
            <a:off x="7210248" y="4784884"/>
            <a:ext cx="694399" cy="513878"/>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Français</a:t>
            </a:r>
            <a:endParaRPr kumimoji="0" lang="fr-FR"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p:cNvSpPr/>
          <p:nvPr/>
        </p:nvSpPr>
        <p:spPr>
          <a:xfrm>
            <a:off x="7793084" y="5368034"/>
            <a:ext cx="694399" cy="513878"/>
          </a:xfrm>
          <a:prstGeom prst="rect">
            <a:avLst/>
          </a:prstGeom>
          <a:gradFill flip="none" rotWithShape="1">
            <a:gsLst>
              <a:gs pos="0">
                <a:schemeClr val="accent4">
                  <a:lumMod val="75000"/>
                  <a:shade val="30000"/>
                  <a:satMod val="115000"/>
                </a:schemeClr>
              </a:gs>
              <a:gs pos="50000">
                <a:schemeClr val="accent4">
                  <a:lumMod val="75000"/>
                  <a:shade val="67500"/>
                  <a:satMod val="115000"/>
                </a:schemeClr>
              </a:gs>
              <a:gs pos="100000">
                <a:schemeClr val="accent4">
                  <a:lumMod val="75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white"/>
                </a:solidFill>
                <a:effectLst/>
                <a:uLnTx/>
                <a:uFillTx/>
                <a:latin typeface="Calibri" panose="020F0502020204030204"/>
                <a:ea typeface="+mn-ea"/>
                <a:cs typeface="+mn-cs"/>
              </a:rPr>
              <a:t>GD Oral</a:t>
            </a:r>
          </a:p>
        </p:txBody>
      </p:sp>
      <p:sp>
        <p:nvSpPr>
          <p:cNvPr id="18" name="ZoneTexte 17"/>
          <p:cNvSpPr txBox="1"/>
          <p:nvPr/>
        </p:nvSpPr>
        <p:spPr>
          <a:xfrm>
            <a:off x="253583" y="1011506"/>
            <a:ext cx="8686376" cy="923330"/>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PARCOURS ECLORE-EST</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Les jalons du parcours une offre de rendez-vous</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5452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4" grpId="0" animBg="1"/>
      <p:bldP spid="15" grpId="0" animBg="1"/>
      <p:bldP spid="16" grpId="0" animBg="1"/>
      <p:bldP spid="1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27FD8-406D-476B-89C0-7989EEE88455}" type="slidenum">
              <a:rPr kumimoji="0" lang="fr-FR" sz="750" b="1" i="0" u="none" strike="noStrike" kern="1200" cap="none" spc="0" normalizeH="0" baseline="0" noProof="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fr-FR" sz="75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664234" y="3132765"/>
            <a:ext cx="6573328" cy="1592744"/>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prstClr val="white"/>
                </a:solidFill>
                <a:effectLst/>
                <a:uLnTx/>
                <a:uFillTx/>
                <a:latin typeface="Arial"/>
                <a:ea typeface="+mn-ea"/>
                <a:cs typeface="+mn-cs"/>
              </a:rPr>
              <a:t>6- Conseils école/collège : poursuite des travaux engagés sur la fluence</a:t>
            </a: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prstClr val="white"/>
                </a:solidFill>
                <a:effectLst/>
                <a:uLnTx/>
                <a:uFillTx/>
                <a:latin typeface="Arial"/>
                <a:ea typeface="+mn-ea"/>
                <a:cs typeface="+mn-cs"/>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2E035C-DB0F-46CD-AE22-4AB2901F9D7B}" type="datetime1">
              <a:rPr kumimoji="0" lang="fr-FR" sz="750" b="1"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09/09/2025</a:t>
            </a:fld>
            <a:endParaRPr kumimoji="0" lang="fr-FR" sz="75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41138916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27FD8-406D-476B-89C0-7989EEE88455}" type="slidenum">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Espace réservé de la date 2"/>
          <p:cNvSpPr>
            <a:spLocks noGrp="1"/>
          </p:cNvSpPr>
          <p:nvPr>
            <p:ph type="dt" sz="half" idx="10"/>
          </p:nvPr>
        </p:nvSpPr>
        <p:spPr>
          <a:xfrm>
            <a:off x="6726600" y="629596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1455D-74E9-4B61-87CA-131A12340DFE}" type="datetime1">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09/09/2025</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6" name="Image 5">
            <a:hlinkClick r:id="rId4"/>
          </p:cNvPr>
          <p:cNvPicPr>
            <a:picLocks noChangeAspect="1"/>
          </p:cNvPicPr>
          <p:nvPr/>
        </p:nvPicPr>
        <p:blipFill>
          <a:blip r:embed="rId5"/>
          <a:stretch>
            <a:fillRect/>
          </a:stretch>
        </p:blipFill>
        <p:spPr>
          <a:xfrm>
            <a:off x="884172" y="2639139"/>
            <a:ext cx="3963817" cy="1966728"/>
          </a:xfrm>
          <a:prstGeom prst="rect">
            <a:avLst/>
          </a:prstGeom>
        </p:spPr>
      </p:pic>
      <p:sp>
        <p:nvSpPr>
          <p:cNvPr id="9" name="ZoneTexte 8"/>
          <p:cNvSpPr txBox="1"/>
          <p:nvPr/>
        </p:nvSpPr>
        <p:spPr>
          <a:xfrm>
            <a:off x="884172" y="2032000"/>
            <a:ext cx="6532628"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Une </a:t>
            </a:r>
            <a:r>
              <a:rPr kumimoji="0" lang="fr-FR" sz="1800" b="0" i="0" u="none" strike="noStrike" kern="1200" cap="none" spc="0" normalizeH="0" baseline="0" noProof="0" dirty="0" err="1">
                <a:ln>
                  <a:noFill/>
                </a:ln>
                <a:solidFill>
                  <a:prstClr val="black"/>
                </a:solidFill>
                <a:effectLst/>
                <a:uLnTx/>
                <a:uFillTx/>
                <a:latin typeface="Calibri" panose="020F0502020204030204"/>
                <a:ea typeface="+mn-ea"/>
                <a:cs typeface="+mn-cs"/>
              </a:rPr>
              <a:t>malette</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d’outils toujours à disposition des équipes :</a:t>
            </a:r>
          </a:p>
        </p:txBody>
      </p:sp>
      <p:pic>
        <p:nvPicPr>
          <p:cNvPr id="10" name="Image 9"/>
          <p:cNvPicPr>
            <a:picLocks noChangeAspect="1"/>
          </p:cNvPicPr>
          <p:nvPr/>
        </p:nvPicPr>
        <p:blipFill>
          <a:blip r:embed="rId6"/>
          <a:stretch>
            <a:fillRect/>
          </a:stretch>
        </p:blipFill>
        <p:spPr>
          <a:xfrm>
            <a:off x="5331011" y="2639139"/>
            <a:ext cx="3134078" cy="3134078"/>
          </a:xfrm>
          <a:prstGeom prst="rect">
            <a:avLst/>
          </a:prstGeom>
        </p:spPr>
      </p:pic>
    </p:spTree>
    <p:extLst>
      <p:ext uri="{BB962C8B-B14F-4D97-AF65-F5344CB8AC3E}">
        <p14:creationId xmlns:p14="http://schemas.microsoft.com/office/powerpoint/2010/main" val="312697880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27FD8-406D-476B-89C0-7989EEE88455}" type="slidenum">
              <a:rPr kumimoji="0" lang="fr-FR" sz="750" b="1" i="0" u="none" strike="noStrike" kern="1200" cap="none" spc="0" normalizeH="0" baseline="0" noProof="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fr-FR" sz="75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664234" y="3132765"/>
            <a:ext cx="6573328" cy="10926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prstClr val="white"/>
                </a:solidFill>
                <a:effectLst/>
                <a:uLnTx/>
                <a:uFillTx/>
                <a:latin typeface="Arial"/>
                <a:ea typeface="+mn-ea"/>
                <a:cs typeface="+mn-cs"/>
              </a:rPr>
              <a:t>7- Éducation artistique et culturelle</a:t>
            </a: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prstClr val="white"/>
                </a:solidFill>
                <a:effectLst/>
                <a:uLnTx/>
                <a:uFillTx/>
                <a:latin typeface="Arial"/>
                <a:ea typeface="+mn-ea"/>
                <a:cs typeface="+mn-cs"/>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2E035C-DB0F-46CD-AE22-4AB2901F9D7B}" type="datetime1">
              <a:rPr kumimoji="0" lang="fr-FR" sz="750" b="1"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09/09/2025</a:t>
            </a:fld>
            <a:endParaRPr kumimoji="0" lang="fr-FR" sz="75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375035482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27FD8-406D-476B-89C0-7989EEE88455}" type="slidenum">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Espace réservé de la date 2"/>
          <p:cNvSpPr>
            <a:spLocks noGrp="1"/>
          </p:cNvSpPr>
          <p:nvPr>
            <p:ph type="dt" sz="half" idx="10"/>
          </p:nvPr>
        </p:nvSpPr>
        <p:spPr>
          <a:xfrm>
            <a:off x="6726600" y="629596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1455D-74E9-4B61-87CA-131A12340DFE}" type="datetime1">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09/09/2025</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5" name="Image 4"/>
          <p:cNvPicPr>
            <a:picLocks noChangeAspect="1"/>
          </p:cNvPicPr>
          <p:nvPr/>
        </p:nvPicPr>
        <p:blipFill>
          <a:blip r:embed="rId4"/>
          <a:stretch>
            <a:fillRect/>
          </a:stretch>
        </p:blipFill>
        <p:spPr>
          <a:xfrm>
            <a:off x="1644283" y="2467363"/>
            <a:ext cx="5587234" cy="2550694"/>
          </a:xfrm>
          <a:prstGeom prst="rect">
            <a:avLst/>
          </a:prstGeom>
        </p:spPr>
      </p:pic>
    </p:spTree>
    <p:extLst>
      <p:ext uri="{BB962C8B-B14F-4D97-AF65-F5344CB8AC3E}">
        <p14:creationId xmlns:p14="http://schemas.microsoft.com/office/powerpoint/2010/main" val="3008988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27FD8-406D-476B-89C0-7989EEE88455}" type="slidenum">
              <a:rPr kumimoji="0" lang="fr-FR" sz="750" b="1" i="0" u="none" strike="noStrike" kern="1200" cap="none" spc="0" normalizeH="0" baseline="0" noProof="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fr-FR" sz="75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664234" y="3132765"/>
            <a:ext cx="6573328" cy="10926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prstClr val="white"/>
                </a:solidFill>
                <a:effectLst/>
                <a:uLnTx/>
                <a:uFillTx/>
                <a:latin typeface="Arial"/>
                <a:ea typeface="+mn-ea"/>
                <a:cs typeface="+mn-cs"/>
              </a:rPr>
              <a:t>Intervention de M. Claverie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prstClr val="white"/>
                </a:solidFill>
                <a:effectLst/>
                <a:uLnTx/>
                <a:uFillTx/>
                <a:latin typeface="Arial"/>
                <a:ea typeface="+mn-ea"/>
                <a:cs typeface="+mn-cs"/>
              </a:rPr>
              <a:t>IA-DASEN de la Charente</a:t>
            </a: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prstClr val="white"/>
                </a:solidFill>
                <a:effectLst/>
                <a:uLnTx/>
                <a:uFillTx/>
                <a:latin typeface="Arial"/>
                <a:ea typeface="+mn-ea"/>
                <a:cs typeface="+mn-cs"/>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2E035C-DB0F-46CD-AE22-4AB2901F9D7B}" type="datetime1">
              <a:rPr kumimoji="0" lang="fr-FR" sz="750" b="1"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09/09/2025</a:t>
            </a:fld>
            <a:endParaRPr kumimoji="0" lang="fr-FR" sz="75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8374392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30</a:t>
            </a:fld>
            <a:endParaRPr lang="fr-FR" sz="750" b="1" dirty="0">
              <a:solidFill>
                <a:schemeClr val="bg1"/>
              </a:solidFill>
              <a:latin typeface="Arial"/>
            </a:endParaRPr>
          </a:p>
        </p:txBody>
      </p:sp>
      <p:sp>
        <p:nvSpPr>
          <p:cNvPr id="5" name="Rectangle 4"/>
          <p:cNvSpPr/>
          <p:nvPr/>
        </p:nvSpPr>
        <p:spPr>
          <a:xfrm>
            <a:off x="664234" y="3132765"/>
            <a:ext cx="6573328" cy="592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schemeClr val="bg1"/>
                </a:solidFill>
                <a:effectLst/>
                <a:uLnTx/>
                <a:uFillTx/>
                <a:latin typeface="Arial"/>
                <a:ea typeface="+mj-ea"/>
                <a:cs typeface="+mj-cs"/>
              </a:rPr>
              <a:t>8- École inclusive</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09/09/2025</a:t>
            </a:fld>
            <a:endParaRPr lang="fr-FR" sz="750" b="1" dirty="0">
              <a:solidFill>
                <a:schemeClr val="bg1"/>
              </a:solidFill>
              <a:latin typeface="Arial"/>
            </a:endParaRPr>
          </a:p>
        </p:txBody>
      </p:sp>
    </p:spTree>
    <p:extLst>
      <p:ext uri="{BB962C8B-B14F-4D97-AF65-F5344CB8AC3E}">
        <p14:creationId xmlns:p14="http://schemas.microsoft.com/office/powerpoint/2010/main" val="42700485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27FD8-406D-476B-89C0-7989EEE88455}" type="slidenum">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31</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Espace réservé de la date 2"/>
          <p:cNvSpPr>
            <a:spLocks noGrp="1"/>
          </p:cNvSpPr>
          <p:nvPr>
            <p:ph type="dt" sz="half" idx="10"/>
          </p:nvPr>
        </p:nvSpPr>
        <p:spPr>
          <a:xfrm>
            <a:off x="6726600" y="629596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1455D-74E9-4B61-87CA-131A12340DFE}" type="datetime1">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09/09/2025</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sp>
        <p:nvSpPr>
          <p:cNvPr id="19" name="ZoneTexte 18">
            <a:extLst>
              <a:ext uri="{FF2B5EF4-FFF2-40B4-BE49-F238E27FC236}">
                <a16:creationId xmlns:a16="http://schemas.microsoft.com/office/drawing/2014/main" id="{3889B3E1-BB76-4B37-BA2D-E8A3C6AF1BA1}"/>
              </a:ext>
            </a:extLst>
          </p:cNvPr>
          <p:cNvSpPr txBox="1"/>
          <p:nvPr/>
        </p:nvSpPr>
        <p:spPr>
          <a:xfrm>
            <a:off x="381548" y="4852518"/>
            <a:ext cx="8402452"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99788F6C-9F53-4AEF-9C00-4D1F8CC16A6C}"/>
              </a:ext>
            </a:extLst>
          </p:cNvPr>
          <p:cNvSpPr txBox="1"/>
          <p:nvPr/>
        </p:nvSpPr>
        <p:spPr>
          <a:xfrm>
            <a:off x="4149142" y="944278"/>
            <a:ext cx="3763477" cy="369332"/>
          </a:xfrm>
          <a:prstGeom prst="rect">
            <a:avLst/>
          </a:prstGeom>
          <a:solidFill>
            <a:schemeClr val="accent1">
              <a:lumMod val="40000"/>
              <a:lumOff val="60000"/>
            </a:schemeClr>
          </a:solidFill>
          <a:ln>
            <a:solidFill>
              <a:schemeClr val="accent1">
                <a:lumMod val="7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MISSION ECOLE INCLUSIVE</a:t>
            </a:r>
          </a:p>
        </p:txBody>
      </p:sp>
      <p:pic>
        <p:nvPicPr>
          <p:cNvPr id="6" name="Image 5">
            <a:extLst>
              <a:ext uri="{FF2B5EF4-FFF2-40B4-BE49-F238E27FC236}">
                <a16:creationId xmlns:a16="http://schemas.microsoft.com/office/drawing/2014/main" id="{8425108E-573D-4F7A-9349-83F1C04E6D04}"/>
              </a:ext>
            </a:extLst>
          </p:cNvPr>
          <p:cNvPicPr>
            <a:picLocks noChangeAspect="1"/>
          </p:cNvPicPr>
          <p:nvPr/>
        </p:nvPicPr>
        <p:blipFill>
          <a:blip r:embed="rId4"/>
          <a:stretch>
            <a:fillRect/>
          </a:stretch>
        </p:blipFill>
        <p:spPr>
          <a:xfrm>
            <a:off x="710783" y="3028483"/>
            <a:ext cx="2244172" cy="346488"/>
          </a:xfrm>
          <a:prstGeom prst="rect">
            <a:avLst/>
          </a:prstGeom>
        </p:spPr>
      </p:pic>
      <p:pic>
        <p:nvPicPr>
          <p:cNvPr id="11" name="Image 10">
            <a:extLst>
              <a:ext uri="{FF2B5EF4-FFF2-40B4-BE49-F238E27FC236}">
                <a16:creationId xmlns:a16="http://schemas.microsoft.com/office/drawing/2014/main" id="{D66070D1-7CAB-498B-87E0-54A428D72910}"/>
              </a:ext>
            </a:extLst>
          </p:cNvPr>
          <p:cNvPicPr>
            <a:picLocks noChangeAspect="1"/>
          </p:cNvPicPr>
          <p:nvPr/>
        </p:nvPicPr>
        <p:blipFill>
          <a:blip r:embed="rId5"/>
          <a:stretch>
            <a:fillRect/>
          </a:stretch>
        </p:blipFill>
        <p:spPr>
          <a:xfrm>
            <a:off x="710783" y="3498274"/>
            <a:ext cx="2976991" cy="309607"/>
          </a:xfrm>
          <a:prstGeom prst="rect">
            <a:avLst/>
          </a:prstGeom>
        </p:spPr>
      </p:pic>
      <p:pic>
        <p:nvPicPr>
          <p:cNvPr id="13" name="Image 12">
            <a:extLst>
              <a:ext uri="{FF2B5EF4-FFF2-40B4-BE49-F238E27FC236}">
                <a16:creationId xmlns:a16="http://schemas.microsoft.com/office/drawing/2014/main" id="{BEB58041-B881-4C5B-B48C-5FA927DED0C2}"/>
              </a:ext>
            </a:extLst>
          </p:cNvPr>
          <p:cNvPicPr>
            <a:picLocks noChangeAspect="1"/>
          </p:cNvPicPr>
          <p:nvPr/>
        </p:nvPicPr>
        <p:blipFill>
          <a:blip r:embed="rId6"/>
          <a:stretch>
            <a:fillRect/>
          </a:stretch>
        </p:blipFill>
        <p:spPr>
          <a:xfrm>
            <a:off x="710784" y="3932637"/>
            <a:ext cx="2976991" cy="345846"/>
          </a:xfrm>
          <a:prstGeom prst="rect">
            <a:avLst/>
          </a:prstGeom>
        </p:spPr>
      </p:pic>
      <p:pic>
        <p:nvPicPr>
          <p:cNvPr id="15" name="Image 14">
            <a:extLst>
              <a:ext uri="{FF2B5EF4-FFF2-40B4-BE49-F238E27FC236}">
                <a16:creationId xmlns:a16="http://schemas.microsoft.com/office/drawing/2014/main" id="{83FE0720-7DD2-4161-B1A3-E8D40A2B2A5F}"/>
              </a:ext>
            </a:extLst>
          </p:cNvPr>
          <p:cNvPicPr>
            <a:picLocks noChangeAspect="1"/>
          </p:cNvPicPr>
          <p:nvPr/>
        </p:nvPicPr>
        <p:blipFill>
          <a:blip r:embed="rId7"/>
          <a:stretch>
            <a:fillRect/>
          </a:stretch>
        </p:blipFill>
        <p:spPr>
          <a:xfrm>
            <a:off x="710784" y="4408836"/>
            <a:ext cx="3091195" cy="266395"/>
          </a:xfrm>
          <a:prstGeom prst="rect">
            <a:avLst/>
          </a:prstGeom>
        </p:spPr>
      </p:pic>
      <p:pic>
        <p:nvPicPr>
          <p:cNvPr id="17" name="Image 16">
            <a:extLst>
              <a:ext uri="{FF2B5EF4-FFF2-40B4-BE49-F238E27FC236}">
                <a16:creationId xmlns:a16="http://schemas.microsoft.com/office/drawing/2014/main" id="{E916E0C0-4E36-4554-81EF-F62FB38C2B89}"/>
              </a:ext>
            </a:extLst>
          </p:cNvPr>
          <p:cNvPicPr>
            <a:picLocks noChangeAspect="1"/>
          </p:cNvPicPr>
          <p:nvPr/>
        </p:nvPicPr>
        <p:blipFill>
          <a:blip r:embed="rId8"/>
          <a:stretch>
            <a:fillRect/>
          </a:stretch>
        </p:blipFill>
        <p:spPr>
          <a:xfrm>
            <a:off x="1759274" y="1056110"/>
            <a:ext cx="1565620" cy="1360641"/>
          </a:xfrm>
          <a:prstGeom prst="rect">
            <a:avLst/>
          </a:prstGeom>
        </p:spPr>
      </p:pic>
      <p:sp>
        <p:nvSpPr>
          <p:cNvPr id="22" name="ZoneTexte 21">
            <a:extLst>
              <a:ext uri="{FF2B5EF4-FFF2-40B4-BE49-F238E27FC236}">
                <a16:creationId xmlns:a16="http://schemas.microsoft.com/office/drawing/2014/main" id="{0D9AC209-E3E4-4E24-A9A3-C9360F7217D5}"/>
              </a:ext>
            </a:extLst>
          </p:cNvPr>
          <p:cNvSpPr txBox="1"/>
          <p:nvPr/>
        </p:nvSpPr>
        <p:spPr>
          <a:xfrm>
            <a:off x="608796" y="5258673"/>
            <a:ext cx="4692317"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https://digipad.app/p/346803/1874d34ffef69</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3" name="Image 22">
            <a:extLst>
              <a:ext uri="{FF2B5EF4-FFF2-40B4-BE49-F238E27FC236}">
                <a16:creationId xmlns:a16="http://schemas.microsoft.com/office/drawing/2014/main" id="{6C82A3A6-9C66-4083-96ED-468F96248FD1}"/>
              </a:ext>
            </a:extLst>
          </p:cNvPr>
          <p:cNvPicPr>
            <a:picLocks noChangeAspect="1"/>
          </p:cNvPicPr>
          <p:nvPr/>
        </p:nvPicPr>
        <p:blipFill>
          <a:blip r:embed="rId10"/>
          <a:stretch>
            <a:fillRect/>
          </a:stretch>
        </p:blipFill>
        <p:spPr>
          <a:xfrm>
            <a:off x="314825" y="2366880"/>
            <a:ext cx="3686689" cy="590632"/>
          </a:xfrm>
          <a:prstGeom prst="rect">
            <a:avLst/>
          </a:prstGeom>
        </p:spPr>
      </p:pic>
      <p:pic>
        <p:nvPicPr>
          <p:cNvPr id="27" name="Image 26">
            <a:extLst>
              <a:ext uri="{FF2B5EF4-FFF2-40B4-BE49-F238E27FC236}">
                <a16:creationId xmlns:a16="http://schemas.microsoft.com/office/drawing/2014/main" id="{051785BC-7B5E-45C1-A2CE-8B99000CBB47}"/>
              </a:ext>
            </a:extLst>
          </p:cNvPr>
          <p:cNvPicPr>
            <a:picLocks noChangeAspect="1"/>
          </p:cNvPicPr>
          <p:nvPr/>
        </p:nvPicPr>
        <p:blipFill>
          <a:blip r:embed="rId11"/>
          <a:stretch>
            <a:fillRect/>
          </a:stretch>
        </p:blipFill>
        <p:spPr>
          <a:xfrm>
            <a:off x="710784" y="4800318"/>
            <a:ext cx="3091195" cy="292582"/>
          </a:xfrm>
          <a:prstGeom prst="rect">
            <a:avLst/>
          </a:prstGeom>
        </p:spPr>
      </p:pic>
      <p:sp>
        <p:nvSpPr>
          <p:cNvPr id="28" name="ZoneTexte 27">
            <a:extLst>
              <a:ext uri="{FF2B5EF4-FFF2-40B4-BE49-F238E27FC236}">
                <a16:creationId xmlns:a16="http://schemas.microsoft.com/office/drawing/2014/main" id="{A8B4B7D7-39CA-4BF6-8CB2-4E50E0F7E850}"/>
              </a:ext>
            </a:extLst>
          </p:cNvPr>
          <p:cNvSpPr txBox="1"/>
          <p:nvPr/>
        </p:nvSpPr>
        <p:spPr>
          <a:xfrm>
            <a:off x="5097311" y="1768718"/>
            <a:ext cx="3686689" cy="369332"/>
          </a:xfrm>
          <a:prstGeom prst="rect">
            <a:avLst/>
          </a:prstGeom>
          <a:solidFill>
            <a:srgbClr val="FF99CC"/>
          </a:solidFill>
          <a:ln>
            <a:solidFill>
              <a:srgbClr val="FF00FF"/>
            </a:solidFill>
          </a:ln>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Les élèves hautement perturbateurs</a:t>
            </a:r>
          </a:p>
        </p:txBody>
      </p:sp>
      <p:sp>
        <p:nvSpPr>
          <p:cNvPr id="32" name="ZoneTexte 31">
            <a:extLst>
              <a:ext uri="{FF2B5EF4-FFF2-40B4-BE49-F238E27FC236}">
                <a16:creationId xmlns:a16="http://schemas.microsoft.com/office/drawing/2014/main" id="{D38053D1-2084-46EF-9C5D-FA2460C864CC}"/>
              </a:ext>
            </a:extLst>
          </p:cNvPr>
          <p:cNvSpPr txBox="1"/>
          <p:nvPr/>
        </p:nvSpPr>
        <p:spPr>
          <a:xfrm>
            <a:off x="3352285" y="2145247"/>
            <a:ext cx="5818472"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hlinkClick r:id="rId12"/>
              </a:rPr>
              <a:t>https://nuage03.apps.education.fr/index.php/s/zoH9Np9KWPbGibt?dir=/&amp;openfile=true</a:t>
            </a: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ZoneTexte 32">
            <a:extLst>
              <a:ext uri="{FF2B5EF4-FFF2-40B4-BE49-F238E27FC236}">
                <a16:creationId xmlns:a16="http://schemas.microsoft.com/office/drawing/2014/main" id="{C13003B0-3367-4CC3-9168-358FD668AB15}"/>
              </a:ext>
            </a:extLst>
          </p:cNvPr>
          <p:cNvSpPr txBox="1"/>
          <p:nvPr/>
        </p:nvSpPr>
        <p:spPr>
          <a:xfrm>
            <a:off x="4976260" y="3235475"/>
            <a:ext cx="3456956" cy="646331"/>
          </a:xfrm>
          <a:prstGeom prst="rect">
            <a:avLst/>
          </a:prstGeom>
          <a:noFill/>
          <a:ln>
            <a:solidFill>
              <a:srgbClr val="FF00FF"/>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Saisine de la cellule de veille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Se réunit 1 fois/mois</a:t>
            </a:r>
          </a:p>
        </p:txBody>
      </p:sp>
      <p:sp>
        <p:nvSpPr>
          <p:cNvPr id="35" name="ZoneTexte 34">
            <a:extLst>
              <a:ext uri="{FF2B5EF4-FFF2-40B4-BE49-F238E27FC236}">
                <a16:creationId xmlns:a16="http://schemas.microsoft.com/office/drawing/2014/main" id="{C3365B2B-A668-43A7-B423-58C2D86B8414}"/>
              </a:ext>
            </a:extLst>
          </p:cNvPr>
          <p:cNvSpPr txBox="1"/>
          <p:nvPr/>
        </p:nvSpPr>
        <p:spPr>
          <a:xfrm>
            <a:off x="4998122" y="4704631"/>
            <a:ext cx="3456955" cy="369332"/>
          </a:xfrm>
          <a:prstGeom prst="rect">
            <a:avLst/>
          </a:prstGeom>
          <a:noFill/>
          <a:ln>
            <a:solidFill>
              <a:srgbClr val="FF00FF"/>
            </a:solidFill>
          </a:ln>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Saisine de la brigade d’appui</a:t>
            </a:r>
          </a:p>
        </p:txBody>
      </p:sp>
      <p:sp>
        <p:nvSpPr>
          <p:cNvPr id="37" name="ZoneTexte 36">
            <a:extLst>
              <a:ext uri="{FF2B5EF4-FFF2-40B4-BE49-F238E27FC236}">
                <a16:creationId xmlns:a16="http://schemas.microsoft.com/office/drawing/2014/main" id="{80CAC5ED-100E-41A5-8AD1-407F6D3AE4AA}"/>
              </a:ext>
            </a:extLst>
          </p:cNvPr>
          <p:cNvSpPr txBox="1"/>
          <p:nvPr/>
        </p:nvSpPr>
        <p:spPr>
          <a:xfrm>
            <a:off x="5142488" y="2536554"/>
            <a:ext cx="3456956"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Situation durablement bloquée</a:t>
            </a:r>
          </a:p>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black"/>
                </a:solidFill>
                <a:effectLst/>
                <a:uLnTx/>
                <a:uFillTx/>
                <a:latin typeface="Calibri" panose="020F0502020204030204"/>
                <a:ea typeface="+mn-ea"/>
                <a:cs typeface="+mn-cs"/>
              </a:rPr>
              <a:t>malgré les accompagnements</a:t>
            </a:r>
          </a:p>
        </p:txBody>
      </p:sp>
    </p:spTree>
    <p:extLst>
      <p:ext uri="{BB962C8B-B14F-4D97-AF65-F5344CB8AC3E}">
        <p14:creationId xmlns:p14="http://schemas.microsoft.com/office/powerpoint/2010/main" val="17678225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numéro de diapositive 2">
            <a:extLst>
              <a:ext uri="{FF2B5EF4-FFF2-40B4-BE49-F238E27FC236}">
                <a16:creationId xmlns:a16="http://schemas.microsoft.com/office/drawing/2014/main" id="{0675D46B-6A00-461A-B222-2265768C6D0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CE27FD8-406D-476B-89C0-7989EEE88455}" type="slidenum">
              <a:rPr kumimoji="0" lang="fr-FR"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32</a:t>
            </a:fld>
            <a:endParaRPr kumimoji="0" lang="fr-FR"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5" name="Image 4">
            <a:extLst>
              <a:ext uri="{FF2B5EF4-FFF2-40B4-BE49-F238E27FC236}">
                <a16:creationId xmlns:a16="http://schemas.microsoft.com/office/drawing/2014/main" id="{FA636E88-F6E5-4B9A-B6B7-8B49644D8834}"/>
              </a:ext>
            </a:extLst>
          </p:cNvPr>
          <p:cNvPicPr>
            <a:picLocks noChangeAspect="1"/>
          </p:cNvPicPr>
          <p:nvPr/>
        </p:nvPicPr>
        <p:blipFill>
          <a:blip r:embed="rId2"/>
          <a:stretch>
            <a:fillRect/>
          </a:stretch>
        </p:blipFill>
        <p:spPr>
          <a:xfrm>
            <a:off x="1828975" y="937755"/>
            <a:ext cx="5486050" cy="5137390"/>
          </a:xfrm>
          <a:prstGeom prst="rect">
            <a:avLst/>
          </a:prstGeom>
        </p:spPr>
      </p:pic>
      <p:sp>
        <p:nvSpPr>
          <p:cNvPr id="9" name="ZoneTexte 8">
            <a:extLst>
              <a:ext uri="{FF2B5EF4-FFF2-40B4-BE49-F238E27FC236}">
                <a16:creationId xmlns:a16="http://schemas.microsoft.com/office/drawing/2014/main" id="{D93B3BC9-E855-4092-9403-F5A18806C3A1}"/>
              </a:ext>
            </a:extLst>
          </p:cNvPr>
          <p:cNvSpPr txBox="1"/>
          <p:nvPr/>
        </p:nvSpPr>
        <p:spPr>
          <a:xfrm>
            <a:off x="1329394" y="6215747"/>
            <a:ext cx="7502893"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https://eduscol.education.fr/2506/le-livret-de-parcours-inclusif-lpi</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ZoneTexte 9">
            <a:extLst>
              <a:ext uri="{FF2B5EF4-FFF2-40B4-BE49-F238E27FC236}">
                <a16:creationId xmlns:a16="http://schemas.microsoft.com/office/drawing/2014/main" id="{12685712-8340-435D-A0A3-54EEBF960C4C}"/>
              </a:ext>
            </a:extLst>
          </p:cNvPr>
          <p:cNvSpPr txBox="1"/>
          <p:nvPr/>
        </p:nvSpPr>
        <p:spPr>
          <a:xfrm>
            <a:off x="2055340" y="227475"/>
            <a:ext cx="4961127" cy="369332"/>
          </a:xfrm>
          <a:prstGeom prst="rect">
            <a:avLst/>
          </a:prstGeom>
          <a:solidFill>
            <a:srgbClr val="00B050"/>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Présentation du livret parcours inclusif - LPI </a:t>
            </a:r>
          </a:p>
        </p:txBody>
      </p:sp>
    </p:spTree>
    <p:extLst>
      <p:ext uri="{BB962C8B-B14F-4D97-AF65-F5344CB8AC3E}">
        <p14:creationId xmlns:p14="http://schemas.microsoft.com/office/powerpoint/2010/main" val="3159263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27FD8-406D-476B-89C0-7989EEE88455}" type="slidenum">
              <a:rPr kumimoji="0" lang="fr-FR" sz="750" b="1" i="0" u="none" strike="noStrike" kern="1200" cap="none" spc="0" normalizeH="0" baseline="0" noProof="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fr-FR" sz="75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664234" y="3132765"/>
            <a:ext cx="6573328" cy="109260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prstClr val="white"/>
                </a:solidFill>
                <a:effectLst/>
                <a:uLnTx/>
                <a:uFillTx/>
                <a:latin typeface="Arial"/>
                <a:ea typeface="+mn-ea"/>
                <a:cs typeface="+mn-cs"/>
              </a:rPr>
              <a:t>9- Environnement numérique de travail : ONE</a:t>
            </a: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prstClr val="white"/>
                </a:solidFill>
                <a:effectLst/>
                <a:uLnTx/>
                <a:uFillTx/>
                <a:latin typeface="Arial"/>
                <a:ea typeface="+mn-ea"/>
                <a:cs typeface="+mn-cs"/>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2E035C-DB0F-46CD-AE22-4AB2901F9D7B}" type="datetime1">
              <a:rPr kumimoji="0" lang="fr-FR" sz="750" b="1"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09/09/2025</a:t>
            </a:fld>
            <a:endParaRPr kumimoji="0" lang="fr-FR" sz="75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7237238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27FD8-406D-476B-89C0-7989EEE88455}" type="slidenum">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34</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Espace réservé de la date 2"/>
          <p:cNvSpPr>
            <a:spLocks noGrp="1"/>
          </p:cNvSpPr>
          <p:nvPr>
            <p:ph type="dt" sz="half" idx="10"/>
          </p:nvPr>
        </p:nvSpPr>
        <p:spPr>
          <a:xfrm>
            <a:off x="6726600" y="629596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1455D-74E9-4B61-87CA-131A12340DFE}" type="datetime1">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09/09/2025</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4" name="Image 3"/>
          <p:cNvPicPr>
            <a:picLocks noChangeAspect="1"/>
          </p:cNvPicPr>
          <p:nvPr/>
        </p:nvPicPr>
        <p:blipFill>
          <a:blip r:embed="rId4"/>
          <a:stretch>
            <a:fillRect/>
          </a:stretch>
        </p:blipFill>
        <p:spPr>
          <a:xfrm>
            <a:off x="792246" y="2046954"/>
            <a:ext cx="7291308" cy="3473314"/>
          </a:xfrm>
          <a:prstGeom prst="rect">
            <a:avLst/>
          </a:prstGeom>
        </p:spPr>
      </p:pic>
    </p:spTree>
    <p:extLst>
      <p:ext uri="{BB962C8B-B14F-4D97-AF65-F5344CB8AC3E}">
        <p14:creationId xmlns:p14="http://schemas.microsoft.com/office/powerpoint/2010/main" val="41930934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27FD8-406D-476B-89C0-7989EEE88455}" type="slidenum">
              <a:rPr kumimoji="0" lang="fr-FR" sz="750" b="1" i="0" u="none" strike="noStrike" kern="1200" cap="none" spc="0" normalizeH="0" baseline="0" noProof="0">
                <a:ln>
                  <a:noFill/>
                </a:ln>
                <a:solidFill>
                  <a:prstClr val="white"/>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fr-FR" sz="750" b="1" i="0" u="none" strike="noStrike" kern="1200" cap="none" spc="0" normalizeH="0" baseline="0" noProof="0" dirty="0">
              <a:ln>
                <a:noFill/>
              </a:ln>
              <a:solidFill>
                <a:prstClr val="white"/>
              </a:solidFill>
              <a:effectLst/>
              <a:uLnTx/>
              <a:uFillTx/>
              <a:latin typeface="Arial"/>
              <a:ea typeface="+mn-ea"/>
              <a:cs typeface="+mn-cs"/>
            </a:endParaRPr>
          </a:p>
        </p:txBody>
      </p:sp>
      <p:sp>
        <p:nvSpPr>
          <p:cNvPr id="5" name="Rectangle 4"/>
          <p:cNvSpPr/>
          <p:nvPr/>
        </p:nvSpPr>
        <p:spPr>
          <a:xfrm>
            <a:off x="664234" y="3132765"/>
            <a:ext cx="6573328" cy="59247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prstClr val="white"/>
                </a:solidFill>
                <a:effectLst/>
                <a:uLnTx/>
                <a:uFillTx/>
                <a:latin typeface="Arial"/>
                <a:ea typeface="+mn-ea"/>
                <a:cs typeface="+mn-cs"/>
              </a:rPr>
              <a:t>Labellisation numérique</a:t>
            </a:r>
            <a:endParaRPr kumimoji="0" lang="fr-FR" sz="1800"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prstClr val="white"/>
                </a:solidFill>
                <a:effectLst/>
                <a:uLnTx/>
                <a:uFillTx/>
                <a:latin typeface="Arial"/>
                <a:ea typeface="+mn-ea"/>
                <a:cs typeface="+mn-cs"/>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8E2E035C-DB0F-46CD-AE22-4AB2901F9D7B}" type="datetime1">
              <a:rPr kumimoji="0" lang="fr-FR" sz="750" b="1" i="0" u="none" strike="noStrike" kern="1200" cap="none" spc="0" normalizeH="0" baseline="0" noProof="0">
                <a:ln>
                  <a:noFill/>
                </a:ln>
                <a:solidFill>
                  <a:prstClr val="white"/>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09/09/2025</a:t>
            </a:fld>
            <a:endParaRPr kumimoji="0" lang="fr-FR" sz="750" b="1" i="0" u="none" strike="noStrike" kern="1200" cap="none" spc="0" normalizeH="0" baseline="0" noProof="0" dirty="0">
              <a:ln>
                <a:noFill/>
              </a:ln>
              <a:solidFill>
                <a:prstClr val="white"/>
              </a:solidFill>
              <a:effectLst/>
              <a:uLnTx/>
              <a:uFillTx/>
              <a:latin typeface="Arial"/>
              <a:ea typeface="+mn-ea"/>
              <a:cs typeface="+mn-cs"/>
            </a:endParaRPr>
          </a:p>
        </p:txBody>
      </p:sp>
    </p:spTree>
    <p:extLst>
      <p:ext uri="{BB962C8B-B14F-4D97-AF65-F5344CB8AC3E}">
        <p14:creationId xmlns:p14="http://schemas.microsoft.com/office/powerpoint/2010/main" val="2666625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27FD8-406D-476B-89C0-7989EEE88455}" type="slidenum">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36</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Espace réservé de la date 2"/>
          <p:cNvSpPr>
            <a:spLocks noGrp="1"/>
          </p:cNvSpPr>
          <p:nvPr>
            <p:ph type="dt" sz="half" idx="10"/>
          </p:nvPr>
        </p:nvSpPr>
        <p:spPr>
          <a:xfrm>
            <a:off x="6726600" y="629596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1455D-74E9-4B61-87CA-131A12340DFE}" type="datetime1">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09/09/2025</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5" name="Image 4"/>
          <p:cNvPicPr>
            <a:picLocks noChangeAspect="1"/>
          </p:cNvPicPr>
          <p:nvPr/>
        </p:nvPicPr>
        <p:blipFill>
          <a:blip r:embed="rId4"/>
          <a:stretch>
            <a:fillRect/>
          </a:stretch>
        </p:blipFill>
        <p:spPr>
          <a:xfrm>
            <a:off x="2545275" y="2561342"/>
            <a:ext cx="3491737" cy="2123546"/>
          </a:xfrm>
          <a:prstGeom prst="rect">
            <a:avLst/>
          </a:prstGeom>
        </p:spPr>
      </p:pic>
    </p:spTree>
    <p:extLst>
      <p:ext uri="{BB962C8B-B14F-4D97-AF65-F5344CB8AC3E}">
        <p14:creationId xmlns:p14="http://schemas.microsoft.com/office/powerpoint/2010/main" val="26053242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37</a:t>
            </a:fld>
            <a:endParaRPr lang="fr-FR" sz="750" b="1" dirty="0">
              <a:solidFill>
                <a:schemeClr val="bg1"/>
              </a:solidFill>
              <a:latin typeface="Arial"/>
            </a:endParaRPr>
          </a:p>
        </p:txBody>
      </p:sp>
      <p:sp>
        <p:nvSpPr>
          <p:cNvPr id="5" name="Rectangle 4"/>
          <p:cNvSpPr/>
          <p:nvPr/>
        </p:nvSpPr>
        <p:spPr>
          <a:xfrm>
            <a:off x="664234" y="3132765"/>
            <a:ext cx="6573328" cy="592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schemeClr val="bg1"/>
                </a:solidFill>
                <a:effectLst/>
                <a:uLnTx/>
                <a:uFillTx/>
                <a:latin typeface="Arial"/>
                <a:ea typeface="+mj-ea"/>
                <a:cs typeface="+mj-cs"/>
              </a:rPr>
              <a:t>10- Plan Maths et filles</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09/09/2025</a:t>
            </a:fld>
            <a:endParaRPr lang="fr-FR" sz="750" b="1" dirty="0">
              <a:solidFill>
                <a:schemeClr val="bg1"/>
              </a:solidFill>
              <a:latin typeface="Arial"/>
            </a:endParaRPr>
          </a:p>
        </p:txBody>
      </p:sp>
    </p:spTree>
    <p:extLst>
      <p:ext uri="{BB962C8B-B14F-4D97-AF65-F5344CB8AC3E}">
        <p14:creationId xmlns:p14="http://schemas.microsoft.com/office/powerpoint/2010/main" val="35895920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27FD8-406D-476B-89C0-7989EEE88455}" type="slidenum">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Espace réservé de la date 2"/>
          <p:cNvSpPr>
            <a:spLocks noGrp="1"/>
          </p:cNvSpPr>
          <p:nvPr>
            <p:ph type="dt" sz="half" idx="10"/>
          </p:nvPr>
        </p:nvSpPr>
        <p:spPr>
          <a:xfrm>
            <a:off x="6726600" y="629596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1455D-74E9-4B61-87CA-131A12340DFE}" type="datetime1">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09/09/2025</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sp>
        <p:nvSpPr>
          <p:cNvPr id="5" name="ZoneTexte 4">
            <a:extLst>
              <a:ext uri="{FF2B5EF4-FFF2-40B4-BE49-F238E27FC236}">
                <a16:creationId xmlns:a16="http://schemas.microsoft.com/office/drawing/2014/main" id="{FC4DCC43-F447-47B5-A5BD-3F34B3C08A14}"/>
              </a:ext>
            </a:extLst>
          </p:cNvPr>
          <p:cNvSpPr txBox="1"/>
          <p:nvPr/>
        </p:nvSpPr>
        <p:spPr>
          <a:xfrm>
            <a:off x="4756440" y="950714"/>
            <a:ext cx="3166711" cy="461665"/>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Plan Filles et maths</a:t>
            </a:r>
          </a:p>
        </p:txBody>
      </p:sp>
      <p:sp>
        <p:nvSpPr>
          <p:cNvPr id="10" name="ZoneTexte 9">
            <a:extLst>
              <a:ext uri="{FF2B5EF4-FFF2-40B4-BE49-F238E27FC236}">
                <a16:creationId xmlns:a16="http://schemas.microsoft.com/office/drawing/2014/main" id="{B9228819-EF5A-4D1F-BEF3-13D6F0583762}"/>
              </a:ext>
            </a:extLst>
          </p:cNvPr>
          <p:cNvSpPr txBox="1"/>
          <p:nvPr/>
        </p:nvSpPr>
        <p:spPr>
          <a:xfrm>
            <a:off x="1777948" y="1424207"/>
            <a:ext cx="5588104" cy="646331"/>
          </a:xfrm>
          <a:prstGeom prst="rect">
            <a:avLst/>
          </a:prstGeom>
          <a:noFill/>
        </p:spPr>
        <p:txBody>
          <a:bodyPr wrap="square">
            <a:spAutoFit/>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2 heures de sensibilisation à faire par les directeurs avec leurs équipes</a:t>
            </a:r>
          </a:p>
        </p:txBody>
      </p:sp>
      <p:sp>
        <p:nvSpPr>
          <p:cNvPr id="12" name="ZoneTexte 11">
            <a:extLst>
              <a:ext uri="{FF2B5EF4-FFF2-40B4-BE49-F238E27FC236}">
                <a16:creationId xmlns:a16="http://schemas.microsoft.com/office/drawing/2014/main" id="{ED2283BF-7AE5-482C-8110-A2BC1D67C2E5}"/>
              </a:ext>
            </a:extLst>
          </p:cNvPr>
          <p:cNvSpPr txBox="1"/>
          <p:nvPr/>
        </p:nvSpPr>
        <p:spPr>
          <a:xfrm>
            <a:off x="482183" y="4832200"/>
            <a:ext cx="7593413" cy="646331"/>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Proposition d’un diaporama de sensibilisation avec une adaptation pour le 1</a:t>
            </a:r>
            <a:r>
              <a:rPr kumimoji="0" lang="fr-FR" sz="1800" b="0" i="0" u="none" strike="noStrike" kern="1200" cap="none" spc="0" normalizeH="0" baseline="30000" noProof="0" dirty="0">
                <a:ln>
                  <a:noFill/>
                </a:ln>
                <a:solidFill>
                  <a:prstClr val="black"/>
                </a:solidFill>
                <a:effectLst/>
                <a:uLnTx/>
                <a:uFillTx/>
                <a:latin typeface="Calibri" panose="020F0502020204030204"/>
                <a:ea typeface="+mn-ea"/>
                <a:cs typeface="+mn-cs"/>
              </a:rPr>
              <a:t>er</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 degré et des ressources à télécharger</a:t>
            </a:r>
          </a:p>
        </p:txBody>
      </p:sp>
      <p:pic>
        <p:nvPicPr>
          <p:cNvPr id="16" name="Image 15">
            <a:extLst>
              <a:ext uri="{FF2B5EF4-FFF2-40B4-BE49-F238E27FC236}">
                <a16:creationId xmlns:a16="http://schemas.microsoft.com/office/drawing/2014/main" id="{E68194FA-F648-4861-9BE0-6933841082FD}"/>
              </a:ext>
            </a:extLst>
          </p:cNvPr>
          <p:cNvPicPr>
            <a:picLocks noChangeAspect="1"/>
          </p:cNvPicPr>
          <p:nvPr/>
        </p:nvPicPr>
        <p:blipFill>
          <a:blip r:embed="rId4"/>
          <a:stretch>
            <a:fillRect/>
          </a:stretch>
        </p:blipFill>
        <p:spPr>
          <a:xfrm>
            <a:off x="482183" y="2082366"/>
            <a:ext cx="3983581" cy="2647263"/>
          </a:xfrm>
          <a:prstGeom prst="rect">
            <a:avLst/>
          </a:prstGeom>
        </p:spPr>
      </p:pic>
      <p:pic>
        <p:nvPicPr>
          <p:cNvPr id="18" name="Image 17">
            <a:extLst>
              <a:ext uri="{FF2B5EF4-FFF2-40B4-BE49-F238E27FC236}">
                <a16:creationId xmlns:a16="http://schemas.microsoft.com/office/drawing/2014/main" id="{2B376358-82C5-4ABF-BE13-2162C820AEED}"/>
              </a:ext>
            </a:extLst>
          </p:cNvPr>
          <p:cNvPicPr>
            <a:picLocks noChangeAspect="1"/>
          </p:cNvPicPr>
          <p:nvPr/>
        </p:nvPicPr>
        <p:blipFill>
          <a:blip r:embed="rId5"/>
          <a:stretch>
            <a:fillRect/>
          </a:stretch>
        </p:blipFill>
        <p:spPr>
          <a:xfrm>
            <a:off x="4558202" y="2246074"/>
            <a:ext cx="4336795" cy="2365851"/>
          </a:xfrm>
          <a:prstGeom prst="rect">
            <a:avLst/>
          </a:prstGeom>
        </p:spPr>
      </p:pic>
      <p:sp>
        <p:nvSpPr>
          <p:cNvPr id="19" name="Flèche : bas 18">
            <a:extLst>
              <a:ext uri="{FF2B5EF4-FFF2-40B4-BE49-F238E27FC236}">
                <a16:creationId xmlns:a16="http://schemas.microsoft.com/office/drawing/2014/main" id="{09F20BDB-5F3C-4D21-9DFE-FA69FE61787D}"/>
              </a:ext>
            </a:extLst>
          </p:cNvPr>
          <p:cNvSpPr/>
          <p:nvPr/>
        </p:nvSpPr>
        <p:spPr>
          <a:xfrm rot="1397958">
            <a:off x="8367612" y="2054232"/>
            <a:ext cx="288928" cy="704067"/>
          </a:xfrm>
          <a:prstGeom prst="down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ZoneTexte 20">
            <a:extLst>
              <a:ext uri="{FF2B5EF4-FFF2-40B4-BE49-F238E27FC236}">
                <a16:creationId xmlns:a16="http://schemas.microsoft.com/office/drawing/2014/main" id="{E33132E1-769C-4848-BFD2-38FDCFE95C4C}"/>
              </a:ext>
            </a:extLst>
          </p:cNvPr>
          <p:cNvSpPr txBox="1"/>
          <p:nvPr/>
        </p:nvSpPr>
        <p:spPr>
          <a:xfrm>
            <a:off x="409074" y="5410836"/>
            <a:ext cx="9784080" cy="83099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https://filesender.renater.fr/?s=download&amp;token=376eb536-e2d6-4cba-b355-e84ce91a173f</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600" b="0" i="0" u="none" strike="noStrike" kern="1200" cap="none" spc="0" normalizeH="0" baseline="0" noProof="0" dirty="0">
                <a:ln>
                  <a:noFill/>
                </a:ln>
                <a:solidFill>
                  <a:prstClr val="black"/>
                </a:solidFill>
                <a:effectLst/>
                <a:uLnTx/>
                <a:uFillTx/>
                <a:latin typeface="Arial" panose="020B0604020202020204" pitchFamily="34" charset="0"/>
                <a:ea typeface="+mn-ea"/>
                <a:cs typeface="+mn-cs"/>
                <a:hlinkClick r:id="rId7"/>
              </a:rPr>
              <a:t>https://nuage08.apps.education.fr/index.php/s/mtgoCnss6NNeMY7</a:t>
            </a:r>
            <a:endParaRPr kumimoji="0" lang="fr-FR" sz="1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001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27FD8-406D-476B-89C0-7989EEE88455}" type="slidenum">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Espace réservé de la date 2"/>
          <p:cNvSpPr>
            <a:spLocks noGrp="1"/>
          </p:cNvSpPr>
          <p:nvPr>
            <p:ph type="dt" sz="half" idx="10"/>
          </p:nvPr>
        </p:nvSpPr>
        <p:spPr>
          <a:xfrm>
            <a:off x="6726600" y="629596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1455D-74E9-4B61-87CA-131A12340DFE}" type="datetime1">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09/09/2025</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9" name="Image 8">
            <a:extLst>
              <a:ext uri="{FF2B5EF4-FFF2-40B4-BE49-F238E27FC236}">
                <a16:creationId xmlns:a16="http://schemas.microsoft.com/office/drawing/2014/main" id="{121C3C3C-A761-411E-B9FF-05F2680681EF}"/>
              </a:ext>
            </a:extLst>
          </p:cNvPr>
          <p:cNvPicPr>
            <a:picLocks noChangeAspect="1"/>
          </p:cNvPicPr>
          <p:nvPr/>
        </p:nvPicPr>
        <p:blipFill>
          <a:blip r:embed="rId4"/>
          <a:stretch>
            <a:fillRect/>
          </a:stretch>
        </p:blipFill>
        <p:spPr>
          <a:xfrm rot="1784407">
            <a:off x="7615308" y="464681"/>
            <a:ext cx="1307265" cy="1207297"/>
          </a:xfrm>
          <a:prstGeom prst="rect">
            <a:avLst/>
          </a:prstGeom>
        </p:spPr>
      </p:pic>
      <p:sp>
        <p:nvSpPr>
          <p:cNvPr id="16" name="ZoneTexte 15">
            <a:extLst>
              <a:ext uri="{FF2B5EF4-FFF2-40B4-BE49-F238E27FC236}">
                <a16:creationId xmlns:a16="http://schemas.microsoft.com/office/drawing/2014/main" id="{DA534BE2-4216-4848-81F6-95505B5E7DD3}"/>
              </a:ext>
            </a:extLst>
          </p:cNvPr>
          <p:cNvSpPr txBox="1"/>
          <p:nvPr/>
        </p:nvSpPr>
        <p:spPr>
          <a:xfrm>
            <a:off x="4769300" y="686497"/>
            <a:ext cx="263265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https://</a:t>
            </a: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www</a:t>
            </a: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5"/>
              </a:rPr>
              <a:t>.mathebdo.fr/</a:t>
            </a: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18" name="Image 17">
            <a:extLst>
              <a:ext uri="{FF2B5EF4-FFF2-40B4-BE49-F238E27FC236}">
                <a16:creationId xmlns:a16="http://schemas.microsoft.com/office/drawing/2014/main" id="{AF83AF8E-0179-442E-AF6A-F1DB2679B583}"/>
              </a:ext>
            </a:extLst>
          </p:cNvPr>
          <p:cNvPicPr>
            <a:picLocks noChangeAspect="1"/>
          </p:cNvPicPr>
          <p:nvPr/>
        </p:nvPicPr>
        <p:blipFill>
          <a:blip r:embed="rId6"/>
          <a:stretch>
            <a:fillRect/>
          </a:stretch>
        </p:blipFill>
        <p:spPr>
          <a:xfrm>
            <a:off x="597501" y="1695947"/>
            <a:ext cx="2815914" cy="1370441"/>
          </a:xfrm>
          <a:prstGeom prst="rect">
            <a:avLst/>
          </a:prstGeom>
        </p:spPr>
      </p:pic>
      <p:pic>
        <p:nvPicPr>
          <p:cNvPr id="20" name="Image 19">
            <a:extLst>
              <a:ext uri="{FF2B5EF4-FFF2-40B4-BE49-F238E27FC236}">
                <a16:creationId xmlns:a16="http://schemas.microsoft.com/office/drawing/2014/main" id="{4C5C2DA5-393C-49FC-9D5A-645968DDD04B}"/>
              </a:ext>
            </a:extLst>
          </p:cNvPr>
          <p:cNvPicPr>
            <a:picLocks noChangeAspect="1"/>
          </p:cNvPicPr>
          <p:nvPr/>
        </p:nvPicPr>
        <p:blipFill>
          <a:blip r:embed="rId7"/>
          <a:stretch>
            <a:fillRect/>
          </a:stretch>
        </p:blipFill>
        <p:spPr>
          <a:xfrm>
            <a:off x="4252861" y="1100456"/>
            <a:ext cx="3343885" cy="2173660"/>
          </a:xfrm>
          <a:prstGeom prst="rect">
            <a:avLst/>
          </a:prstGeom>
        </p:spPr>
      </p:pic>
      <p:pic>
        <p:nvPicPr>
          <p:cNvPr id="22" name="Image 21">
            <a:extLst>
              <a:ext uri="{FF2B5EF4-FFF2-40B4-BE49-F238E27FC236}">
                <a16:creationId xmlns:a16="http://schemas.microsoft.com/office/drawing/2014/main" id="{F2CA35F8-5FDC-477C-BB51-86F9CB237B39}"/>
              </a:ext>
            </a:extLst>
          </p:cNvPr>
          <p:cNvPicPr>
            <a:picLocks noChangeAspect="1"/>
          </p:cNvPicPr>
          <p:nvPr/>
        </p:nvPicPr>
        <p:blipFill>
          <a:blip r:embed="rId8"/>
          <a:stretch>
            <a:fillRect/>
          </a:stretch>
        </p:blipFill>
        <p:spPr>
          <a:xfrm>
            <a:off x="179466" y="3627807"/>
            <a:ext cx="1791428" cy="1580316"/>
          </a:xfrm>
          <a:prstGeom prst="rect">
            <a:avLst/>
          </a:prstGeom>
        </p:spPr>
      </p:pic>
      <p:sp>
        <p:nvSpPr>
          <p:cNvPr id="24" name="ZoneTexte 23">
            <a:extLst>
              <a:ext uri="{FF2B5EF4-FFF2-40B4-BE49-F238E27FC236}">
                <a16:creationId xmlns:a16="http://schemas.microsoft.com/office/drawing/2014/main" id="{78EE60D2-E5BC-4A0C-8BBD-BDF1569C2389}"/>
              </a:ext>
            </a:extLst>
          </p:cNvPr>
          <p:cNvSpPr txBox="1"/>
          <p:nvPr/>
        </p:nvSpPr>
        <p:spPr>
          <a:xfrm>
            <a:off x="2213419" y="3782692"/>
            <a:ext cx="4197504" cy="1015663"/>
          </a:xfrm>
          <a:prstGeom prst="rect">
            <a:avLst/>
          </a:prstGeom>
          <a:noFill/>
        </p:spPr>
        <p:txBody>
          <a:bodyPr wrap="square">
            <a:spAutoFit/>
          </a:bodyPr>
          <a:lstStyle/>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un outil numérique au service de l’apprentissage du calcul mental et de la numération.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4 catégories :  CE1, CE2, CM1 et CM2.</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a:ln>
                  <a:noFill/>
                </a:ln>
                <a:solidFill>
                  <a:prstClr val="black"/>
                </a:solidFill>
                <a:effectLst/>
                <a:uLnTx/>
                <a:uFillTx/>
                <a:latin typeface="Calibri" panose="020F0502020204030204"/>
                <a:ea typeface="+mn-ea"/>
                <a:cs typeface="+mn-cs"/>
              </a:rPr>
              <a:t>Épreuves communes pour les élèves de CM2 et de sixième </a:t>
            </a:r>
          </a:p>
        </p:txBody>
      </p:sp>
      <p:sp>
        <p:nvSpPr>
          <p:cNvPr id="26" name="ZoneTexte 25">
            <a:extLst>
              <a:ext uri="{FF2B5EF4-FFF2-40B4-BE49-F238E27FC236}">
                <a16:creationId xmlns:a16="http://schemas.microsoft.com/office/drawing/2014/main" id="{823D599C-8417-4FB8-A7EE-5DF0B2A35C57}"/>
              </a:ext>
            </a:extLst>
          </p:cNvPr>
          <p:cNvSpPr txBox="1"/>
          <p:nvPr/>
        </p:nvSpPr>
        <p:spPr>
          <a:xfrm>
            <a:off x="185495" y="3233138"/>
            <a:ext cx="5096974" cy="369332"/>
          </a:xfrm>
          <a:prstGeom prst="rect">
            <a:avLst/>
          </a:prstGeom>
          <a:solidFill>
            <a:schemeClr val="accent1">
              <a:lumMod val="40000"/>
              <a:lumOff val="60000"/>
            </a:schemeClr>
          </a:solidFill>
          <a:ln>
            <a:solidFill>
              <a:schemeClr val="accent1">
                <a:lumMod val="75000"/>
              </a:schemeClr>
            </a:solidFill>
          </a:ln>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Concours académique de calcul mental des écoles</a:t>
            </a:r>
          </a:p>
        </p:txBody>
      </p:sp>
      <p:sp>
        <p:nvSpPr>
          <p:cNvPr id="28" name="ZoneTexte 27">
            <a:extLst>
              <a:ext uri="{FF2B5EF4-FFF2-40B4-BE49-F238E27FC236}">
                <a16:creationId xmlns:a16="http://schemas.microsoft.com/office/drawing/2014/main" id="{EBB56E65-1870-4309-A931-AC8520D1F9E0}"/>
              </a:ext>
            </a:extLst>
          </p:cNvPr>
          <p:cNvSpPr txBox="1"/>
          <p:nvPr/>
        </p:nvSpPr>
        <p:spPr>
          <a:xfrm>
            <a:off x="2401123" y="4755004"/>
            <a:ext cx="5361410" cy="58477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9"/>
              </a:rPr>
              <a:t>https://ww2.ac-poitiers.fr/dsden16-pedagogie/spip.php?article1176</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9" name="ZoneTexte 28">
            <a:extLst>
              <a:ext uri="{FF2B5EF4-FFF2-40B4-BE49-F238E27FC236}">
                <a16:creationId xmlns:a16="http://schemas.microsoft.com/office/drawing/2014/main" id="{DE17C48C-F98C-40E3-89D3-1EF4866C8F12}"/>
              </a:ext>
            </a:extLst>
          </p:cNvPr>
          <p:cNvSpPr txBox="1"/>
          <p:nvPr/>
        </p:nvSpPr>
        <p:spPr>
          <a:xfrm>
            <a:off x="265313" y="5287817"/>
            <a:ext cx="4153763" cy="92333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Cycles 1, 2 et 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Résoudre des énigmes mathématiques en anglais et faire des recherches culturelles </a:t>
            </a:r>
          </a:p>
        </p:txBody>
      </p:sp>
      <p:sp>
        <p:nvSpPr>
          <p:cNvPr id="30" name="ZoneTexte 29">
            <a:extLst>
              <a:ext uri="{FF2B5EF4-FFF2-40B4-BE49-F238E27FC236}">
                <a16:creationId xmlns:a16="http://schemas.microsoft.com/office/drawing/2014/main" id="{FB9A0603-01A8-4123-8E4E-E13672C32978}"/>
              </a:ext>
            </a:extLst>
          </p:cNvPr>
          <p:cNvSpPr txBox="1"/>
          <p:nvPr/>
        </p:nvSpPr>
        <p:spPr>
          <a:xfrm>
            <a:off x="4789048" y="5192619"/>
            <a:ext cx="3343154" cy="369332"/>
          </a:xfrm>
          <a:prstGeom prst="rect">
            <a:avLst/>
          </a:prstGeom>
          <a:solidFill>
            <a:schemeClr val="accent1">
              <a:lumMod val="40000"/>
              <a:lumOff val="60000"/>
            </a:schemeClr>
          </a:solidFill>
          <a:ln>
            <a:solidFill>
              <a:schemeClr val="accent1">
                <a:lumMod val="7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Maths &amp; LV avec </a:t>
            </a:r>
            <a:r>
              <a:rPr kumimoji="0" 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Num’en</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Fêtes</a:t>
            </a:r>
          </a:p>
        </p:txBody>
      </p:sp>
      <p:sp>
        <p:nvSpPr>
          <p:cNvPr id="33" name="ZoneTexte 32">
            <a:extLst>
              <a:ext uri="{FF2B5EF4-FFF2-40B4-BE49-F238E27FC236}">
                <a16:creationId xmlns:a16="http://schemas.microsoft.com/office/drawing/2014/main" id="{73321CB2-1F2F-4679-BC74-9604B65271DD}"/>
              </a:ext>
            </a:extLst>
          </p:cNvPr>
          <p:cNvSpPr txBox="1"/>
          <p:nvPr/>
        </p:nvSpPr>
        <p:spPr>
          <a:xfrm>
            <a:off x="4674343" y="5720454"/>
            <a:ext cx="3594597" cy="52322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hlinkClick r:id="rId10"/>
              </a:rPr>
              <a:t>https://blogpeda.ac-poitiers.fr/gam16/?p=699</a:t>
            </a: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fr-FR" sz="14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ZoneTexte 34">
            <a:extLst>
              <a:ext uri="{FF2B5EF4-FFF2-40B4-BE49-F238E27FC236}">
                <a16:creationId xmlns:a16="http://schemas.microsoft.com/office/drawing/2014/main" id="{8E6ED477-4E00-448E-9F43-08A001DC2EB1}"/>
              </a:ext>
            </a:extLst>
          </p:cNvPr>
          <p:cNvSpPr txBox="1"/>
          <p:nvPr/>
        </p:nvSpPr>
        <p:spPr>
          <a:xfrm>
            <a:off x="6565260" y="3835217"/>
            <a:ext cx="2096557" cy="64633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Inscription à partir du 1</a:t>
            </a:r>
            <a:r>
              <a:rPr kumimoji="0" lang="fr-FR" sz="1800" b="1" i="0" u="none" strike="noStrike" kern="1200" cap="none" spc="0" normalizeH="0" baseline="30000" noProof="0" dirty="0">
                <a:ln>
                  <a:noFill/>
                </a:ln>
                <a:solidFill>
                  <a:prstClr val="black"/>
                </a:solidFill>
                <a:effectLst/>
                <a:uLnTx/>
                <a:uFillTx/>
                <a:latin typeface="Calibri" panose="020F0502020204030204"/>
                <a:ea typeface="+mn-ea"/>
                <a:cs typeface="+mn-cs"/>
              </a:rPr>
              <a:t>er</a:t>
            </a:r>
            <a:r>
              <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rPr>
              <a:t> octobre</a:t>
            </a:r>
          </a:p>
        </p:txBody>
      </p:sp>
      <p:sp>
        <p:nvSpPr>
          <p:cNvPr id="38" name="ZoneTexte 37">
            <a:extLst>
              <a:ext uri="{FF2B5EF4-FFF2-40B4-BE49-F238E27FC236}">
                <a16:creationId xmlns:a16="http://schemas.microsoft.com/office/drawing/2014/main" id="{4052DB1E-789D-45FF-9E17-6872F024AA00}"/>
              </a:ext>
            </a:extLst>
          </p:cNvPr>
          <p:cNvSpPr txBox="1"/>
          <p:nvPr/>
        </p:nvSpPr>
        <p:spPr>
          <a:xfrm>
            <a:off x="2098515" y="1295948"/>
            <a:ext cx="2266140" cy="369332"/>
          </a:xfrm>
          <a:prstGeom prst="rect">
            <a:avLst/>
          </a:prstGeom>
          <a:solidFill>
            <a:schemeClr val="accent1">
              <a:lumMod val="60000"/>
              <a:lumOff val="40000"/>
            </a:schemeClr>
          </a:solidFill>
          <a:ln>
            <a:solidFill>
              <a:schemeClr val="accent1">
                <a:lumMod val="75000"/>
              </a:schemeClr>
            </a:solidFill>
          </a:ln>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fr-FR" sz="1800" b="1" i="0" u="none" strike="noStrike" kern="1200" cap="none" spc="0" normalizeH="0" baseline="0" noProof="0" dirty="0" err="1">
                <a:ln>
                  <a:noFill/>
                </a:ln>
                <a:solidFill>
                  <a:prstClr val="black"/>
                </a:solidFill>
                <a:effectLst/>
                <a:uLnTx/>
                <a:uFillTx/>
                <a:latin typeface="Calibri" panose="020F0502020204030204"/>
                <a:ea typeface="+mn-ea"/>
                <a:cs typeface="+mn-cs"/>
              </a:rPr>
              <a:t>MATHebdo</a:t>
            </a:r>
            <a:endParaRPr kumimoji="0" lang="fr-FR" sz="18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9" name="ZoneTexte 38">
            <a:extLst>
              <a:ext uri="{FF2B5EF4-FFF2-40B4-BE49-F238E27FC236}">
                <a16:creationId xmlns:a16="http://schemas.microsoft.com/office/drawing/2014/main" id="{4B38A8A3-C93E-41B3-B61A-6DBD446039E9}"/>
              </a:ext>
            </a:extLst>
          </p:cNvPr>
          <p:cNvSpPr txBox="1"/>
          <p:nvPr/>
        </p:nvSpPr>
        <p:spPr>
          <a:xfrm>
            <a:off x="5115323" y="6066328"/>
            <a:ext cx="3003965" cy="36933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rPr>
              <a:t>Via ENT One « mes applis »</a:t>
            </a:r>
          </a:p>
        </p:txBody>
      </p:sp>
    </p:spTree>
    <p:extLst>
      <p:ext uri="{BB962C8B-B14F-4D97-AF65-F5344CB8AC3E}">
        <p14:creationId xmlns:p14="http://schemas.microsoft.com/office/powerpoint/2010/main" val="40557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ircle(in)">
                                      <p:cBhvr>
                                        <p:cTn id="7" dur="2000"/>
                                        <p:tgtEl>
                                          <p:spTgt spid="9"/>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circle(in)">
                                      <p:cBhvr>
                                        <p:cTn id="10" dur="2000"/>
                                        <p:tgtEl>
                                          <p:spTgt spid="16"/>
                                        </p:tgtEl>
                                      </p:cBhvr>
                                    </p:animEffect>
                                  </p:childTnLst>
                                </p:cTn>
                              </p:par>
                              <p:par>
                                <p:cTn id="11" presetID="6" presetClass="entr" presetSubtype="16"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circle(in)">
                                      <p:cBhvr>
                                        <p:cTn id="13" dur="2000"/>
                                        <p:tgtEl>
                                          <p:spTgt spid="18"/>
                                        </p:tgtEl>
                                      </p:cBhvr>
                                    </p:animEffect>
                                  </p:childTnLst>
                                </p:cTn>
                              </p:par>
                              <p:par>
                                <p:cTn id="14" presetID="6" presetClass="entr" presetSubtype="16"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circle(in)">
                                      <p:cBhvr>
                                        <p:cTn id="16" dur="2000"/>
                                        <p:tgtEl>
                                          <p:spTgt spid="20"/>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circle(in)">
                                      <p:cBhvr>
                                        <p:cTn id="19" dur="2000"/>
                                        <p:tgtEl>
                                          <p:spTgt spid="38"/>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2"/>
                                        </p:tgtEl>
                                        <p:attrNameLst>
                                          <p:attrName>style.visibility</p:attrName>
                                        </p:attrNameLst>
                                      </p:cBhvr>
                                      <p:to>
                                        <p:strVal val="visible"/>
                                      </p:to>
                                    </p:set>
                                    <p:animEffect transition="in" filter="circle(in)">
                                      <p:cBhvr>
                                        <p:cTn id="24" dur="2000"/>
                                        <p:tgtEl>
                                          <p:spTgt spid="22"/>
                                        </p:tgtEl>
                                      </p:cBhvr>
                                    </p:animEffect>
                                  </p:childTnLst>
                                </p:cTn>
                              </p:par>
                              <p:par>
                                <p:cTn id="25" presetID="6"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circle(in)">
                                      <p:cBhvr>
                                        <p:cTn id="27" dur="2000"/>
                                        <p:tgtEl>
                                          <p:spTgt spid="24"/>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circle(in)">
                                      <p:cBhvr>
                                        <p:cTn id="30" dur="2000"/>
                                        <p:tgtEl>
                                          <p:spTgt spid="26"/>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circle(in)">
                                      <p:cBhvr>
                                        <p:cTn id="33" dur="2000"/>
                                        <p:tgtEl>
                                          <p:spTgt spid="28"/>
                                        </p:tgtEl>
                                      </p:cBhvr>
                                    </p:animEffect>
                                  </p:childTnLst>
                                </p:cTn>
                              </p:par>
                              <p:par>
                                <p:cTn id="34" presetID="6" presetClass="entr" presetSubtype="16"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circle(in)">
                                      <p:cBhvr>
                                        <p:cTn id="36" dur="2000"/>
                                        <p:tgtEl>
                                          <p:spTgt spid="35"/>
                                        </p:tgtEl>
                                      </p:cBhvr>
                                    </p:animEffect>
                                  </p:childTnLst>
                                </p:cTn>
                              </p:par>
                            </p:childTnLst>
                          </p:cTn>
                        </p:par>
                      </p:childTnLst>
                    </p:cTn>
                  </p:par>
                  <p:par>
                    <p:cTn id="37" fill="hold">
                      <p:stCondLst>
                        <p:cond delay="indefinite"/>
                      </p:stCondLst>
                      <p:childTnLst>
                        <p:par>
                          <p:cTn id="38" fill="hold">
                            <p:stCondLst>
                              <p:cond delay="0"/>
                            </p:stCondLst>
                            <p:childTnLst>
                              <p:par>
                                <p:cTn id="39" presetID="21" presetClass="entr" presetSubtype="1" fill="hold" grpId="0" nodeType="clickEffect">
                                  <p:stCondLst>
                                    <p:cond delay="0"/>
                                  </p:stCondLst>
                                  <p:childTnLst>
                                    <p:set>
                                      <p:cBhvr>
                                        <p:cTn id="40" dur="1" fill="hold">
                                          <p:stCondLst>
                                            <p:cond delay="0"/>
                                          </p:stCondLst>
                                        </p:cTn>
                                        <p:tgtEl>
                                          <p:spTgt spid="29"/>
                                        </p:tgtEl>
                                        <p:attrNameLst>
                                          <p:attrName>style.visibility</p:attrName>
                                        </p:attrNameLst>
                                      </p:cBhvr>
                                      <p:to>
                                        <p:strVal val="visible"/>
                                      </p:to>
                                    </p:set>
                                    <p:animEffect transition="in" filter="wheel(1)">
                                      <p:cBhvr>
                                        <p:cTn id="41" dur="2000"/>
                                        <p:tgtEl>
                                          <p:spTgt spid="29"/>
                                        </p:tgtEl>
                                      </p:cBhvr>
                                    </p:animEffect>
                                  </p:childTnLst>
                                </p:cTn>
                              </p:par>
                              <p:par>
                                <p:cTn id="42" presetID="21" presetClass="entr" presetSubtype="1"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wheel(1)">
                                      <p:cBhvr>
                                        <p:cTn id="44" dur="2000"/>
                                        <p:tgtEl>
                                          <p:spTgt spid="30"/>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heel(1)">
                                      <p:cBhvr>
                                        <p:cTn id="47" dur="2000"/>
                                        <p:tgtEl>
                                          <p:spTgt spid="33"/>
                                        </p:tgtEl>
                                      </p:cBhvr>
                                    </p:animEffect>
                                  </p:childTnLst>
                                </p:cTn>
                              </p:par>
                              <p:par>
                                <p:cTn id="48" presetID="21" presetClass="entr" presetSubtype="1" fill="hold" grpId="0" nodeType="with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heel(1)">
                                      <p:cBhvr>
                                        <p:cTn id="50" dur="20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P spid="26" grpId="0" animBg="1"/>
      <p:bldP spid="28" grpId="0"/>
      <p:bldP spid="29" grpId="0"/>
      <p:bldP spid="30" grpId="0" animBg="1"/>
      <p:bldP spid="33" grpId="0"/>
      <p:bldP spid="35" grpId="0"/>
      <p:bldP spid="38" grpId="0" animBg="1"/>
      <p:bldP spid="3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4</a:t>
            </a:fld>
            <a:endParaRPr lang="fr-FR" sz="750" b="1" dirty="0">
              <a:solidFill>
                <a:schemeClr val="bg1"/>
              </a:solidFill>
              <a:latin typeface="Arial"/>
            </a:endParaRPr>
          </a:p>
        </p:txBody>
      </p:sp>
      <p:sp>
        <p:nvSpPr>
          <p:cNvPr id="5" name="Rectangle 4"/>
          <p:cNvSpPr/>
          <p:nvPr/>
        </p:nvSpPr>
        <p:spPr>
          <a:xfrm>
            <a:off x="664234" y="3132765"/>
            <a:ext cx="6573328" cy="10926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schemeClr val="bg1"/>
                </a:solidFill>
                <a:effectLst/>
                <a:uLnTx/>
                <a:uFillTx/>
                <a:latin typeface="Arial"/>
                <a:ea typeface="+mj-ea"/>
                <a:cs typeface="+mj-cs"/>
              </a:rPr>
              <a:t>1-Nouveaux arrivants et vie du service</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09/09/2025</a:t>
            </a:fld>
            <a:endParaRPr lang="fr-FR" sz="750" b="1" dirty="0">
              <a:solidFill>
                <a:schemeClr val="bg1"/>
              </a:solidFill>
              <a:latin typeface="Arial"/>
            </a:endParaRPr>
          </a:p>
        </p:txBody>
      </p:sp>
    </p:spTree>
    <p:extLst>
      <p:ext uri="{BB962C8B-B14F-4D97-AF65-F5344CB8AC3E}">
        <p14:creationId xmlns:p14="http://schemas.microsoft.com/office/powerpoint/2010/main" val="31769987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40</a:t>
            </a:fld>
            <a:endParaRPr lang="fr-FR" sz="750" b="1" dirty="0">
              <a:solidFill>
                <a:schemeClr val="bg1"/>
              </a:solidFill>
              <a:latin typeface="Arial"/>
            </a:endParaRPr>
          </a:p>
        </p:txBody>
      </p:sp>
      <p:sp>
        <p:nvSpPr>
          <p:cNvPr id="5" name="Rectangle 4"/>
          <p:cNvSpPr/>
          <p:nvPr/>
        </p:nvSpPr>
        <p:spPr>
          <a:xfrm>
            <a:off x="664234" y="3132765"/>
            <a:ext cx="6573328" cy="592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schemeClr val="bg1"/>
                </a:solidFill>
                <a:effectLst/>
                <a:uLnTx/>
                <a:uFillTx/>
                <a:latin typeface="Arial"/>
                <a:ea typeface="+mj-ea"/>
                <a:cs typeface="+mj-cs"/>
              </a:rPr>
              <a:t>11- </a:t>
            </a:r>
            <a:r>
              <a:rPr kumimoji="0" lang="fr-FR" sz="3250" b="1" i="0" u="none" strike="noStrike" kern="0" cap="none" spc="0" normalizeH="0" baseline="0" noProof="0" dirty="0" err="1">
                <a:ln>
                  <a:noFill/>
                </a:ln>
                <a:solidFill>
                  <a:schemeClr val="bg1"/>
                </a:solidFill>
                <a:effectLst/>
                <a:uLnTx/>
                <a:uFillTx/>
                <a:latin typeface="Arial"/>
                <a:ea typeface="+mj-ea"/>
                <a:cs typeface="+mj-cs"/>
              </a:rPr>
              <a:t>pHARe</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09/09/2025</a:t>
            </a:fld>
            <a:endParaRPr lang="fr-FR" sz="750" b="1" dirty="0">
              <a:solidFill>
                <a:schemeClr val="bg1"/>
              </a:solidFill>
              <a:latin typeface="Arial"/>
            </a:endParaRPr>
          </a:p>
        </p:txBody>
      </p:sp>
    </p:spTree>
    <p:extLst>
      <p:ext uri="{BB962C8B-B14F-4D97-AF65-F5344CB8AC3E}">
        <p14:creationId xmlns:p14="http://schemas.microsoft.com/office/powerpoint/2010/main" val="16159272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41</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sp>
        <p:nvSpPr>
          <p:cNvPr id="10" name="Google Shape;407;p37">
            <a:extLst>
              <a:ext uri="{FF2B5EF4-FFF2-40B4-BE49-F238E27FC236}">
                <a16:creationId xmlns:a16="http://schemas.microsoft.com/office/drawing/2014/main" id="{ECF80B39-B3A2-412C-A93B-86DED5AF61B4}"/>
              </a:ext>
            </a:extLst>
          </p:cNvPr>
          <p:cNvSpPr txBox="1"/>
          <p:nvPr/>
        </p:nvSpPr>
        <p:spPr>
          <a:xfrm>
            <a:off x="870858" y="2215575"/>
            <a:ext cx="7217228" cy="3550837"/>
          </a:xfrm>
          <a:prstGeom prst="rect">
            <a:avLst/>
          </a:prstGeom>
          <a:noFill/>
          <a:ln>
            <a:noFill/>
          </a:ln>
        </p:spPr>
        <p:txBody>
          <a:bodyPr spcFirstLastPara="1" wrap="square" lIns="68569" tIns="34275" rIns="68569" bIns="34275" anchor="t" anchorCtr="0">
            <a:noAutofit/>
          </a:bodyPr>
          <a:lstStyle/>
          <a:p>
            <a:pPr lvl="0"/>
            <a:r>
              <a:rPr lang="fr-FR" sz="1500" b="1" i="1" u="sng" dirty="0">
                <a:solidFill>
                  <a:srgbClr val="C00000"/>
                </a:solidFill>
                <a:latin typeface="Calibri" panose="020F0502020204030204" pitchFamily="34" charset="0"/>
                <a:ea typeface="Arial"/>
                <a:cs typeface="Calibri" panose="020F0502020204030204" pitchFamily="34" charset="0"/>
                <a:sym typeface="Arial"/>
              </a:rPr>
              <a:t>Indispensable: </a:t>
            </a:r>
          </a:p>
          <a:p>
            <a:pPr lvl="0"/>
            <a:r>
              <a:rPr lang="fr-FR" sz="1500" b="1" dirty="0">
                <a:latin typeface="Calibri" panose="020F0502020204030204" pitchFamily="34" charset="0"/>
                <a:cs typeface="Calibri" panose="020F0502020204030204" pitchFamily="34" charset="0"/>
                <a:sym typeface="Arial"/>
              </a:rPr>
              <a:t>Dans le règlement intérieur </a:t>
            </a:r>
            <a:r>
              <a:rPr lang="fr-FR" sz="1500" dirty="0"/>
              <a:t>l’ajout du paragraphe nécessaire à la mise en place de la méthode de préoccupation partagée. </a:t>
            </a:r>
          </a:p>
          <a:p>
            <a:pPr lvl="0"/>
            <a:r>
              <a:rPr lang="fr-FR" sz="1500" b="1" dirty="0"/>
              <a:t>Poursuivre l’engagement </a:t>
            </a:r>
            <a:r>
              <a:rPr lang="fr-FR" sz="1500" dirty="0"/>
              <a:t>dans les axes du plan de prévention.</a:t>
            </a:r>
          </a:p>
          <a:p>
            <a:pPr lvl="0"/>
            <a:endParaRPr lang="fr-FR" sz="600" dirty="0">
              <a:latin typeface="Calibri" panose="020F0502020204030204" pitchFamily="34" charset="0"/>
              <a:ea typeface="Arial"/>
              <a:cs typeface="Calibri" panose="020F0502020204030204" pitchFamily="34" charset="0"/>
              <a:sym typeface="Arial"/>
            </a:endParaRPr>
          </a:p>
          <a:p>
            <a:pPr lvl="0"/>
            <a:r>
              <a:rPr lang="fr-FR" sz="1500" b="1" i="1" dirty="0">
                <a:solidFill>
                  <a:schemeClr val="accent5"/>
                </a:solidFill>
                <a:latin typeface="Calibri" panose="020F0502020204030204" pitchFamily="34" charset="0"/>
                <a:ea typeface="Arial"/>
                <a:cs typeface="Calibri" panose="020F0502020204030204" pitchFamily="34" charset="0"/>
                <a:sym typeface="Arial"/>
              </a:rPr>
              <a:t>Dès la rentrée</a:t>
            </a:r>
            <a:r>
              <a:rPr lang="fr-FR" sz="1500" dirty="0">
                <a:latin typeface="Calibri" panose="020F0502020204030204" pitchFamily="34" charset="0"/>
                <a:ea typeface="Arial"/>
                <a:cs typeface="Calibri" panose="020F0502020204030204" pitchFamily="34" charset="0"/>
                <a:sym typeface="Arial"/>
              </a:rPr>
              <a:t>: valider les actions de l’année précédente pour permettre la labellisation de l’année scolaire en cours.</a:t>
            </a:r>
          </a:p>
          <a:p>
            <a:pPr lvl="0"/>
            <a:r>
              <a:rPr lang="fr-FR" sz="1500" b="1" i="1" dirty="0">
                <a:solidFill>
                  <a:schemeClr val="accent5"/>
                </a:solidFill>
                <a:latin typeface="Calibri" panose="020F0502020204030204" pitchFamily="34" charset="0"/>
                <a:ea typeface="Arial"/>
                <a:cs typeface="Calibri" panose="020F0502020204030204" pitchFamily="34" charset="0"/>
                <a:sym typeface="Arial"/>
              </a:rPr>
              <a:t>Dès la rentrée ou au cours de l’année </a:t>
            </a:r>
            <a:r>
              <a:rPr lang="fr-FR" sz="1500" dirty="0">
                <a:latin typeface="Calibri" panose="020F0502020204030204" pitchFamily="34" charset="0"/>
                <a:ea typeface="Arial"/>
                <a:cs typeface="Calibri" panose="020F0502020204030204" pitchFamily="34" charset="0"/>
                <a:sym typeface="Arial"/>
              </a:rPr>
              <a:t>renseigner sur l’application </a:t>
            </a:r>
            <a:r>
              <a:rPr lang="fr-FR" sz="1500" dirty="0" err="1">
                <a:latin typeface="Calibri" panose="020F0502020204030204" pitchFamily="34" charset="0"/>
                <a:ea typeface="Arial"/>
                <a:cs typeface="Calibri" panose="020F0502020204030204" pitchFamily="34" charset="0"/>
                <a:sym typeface="Arial"/>
              </a:rPr>
              <a:t>pHARe</a:t>
            </a:r>
            <a:r>
              <a:rPr lang="fr-FR" sz="1500" dirty="0">
                <a:latin typeface="Calibri" panose="020F0502020204030204" pitchFamily="34" charset="0"/>
                <a:ea typeface="Arial"/>
                <a:cs typeface="Calibri" panose="020F0502020204030204" pitchFamily="34" charset="0"/>
                <a:sym typeface="Arial"/>
              </a:rPr>
              <a:t> :</a:t>
            </a:r>
          </a:p>
          <a:p>
            <a:pPr lvl="0"/>
            <a:r>
              <a:rPr lang="fr-FR" sz="1500" dirty="0">
                <a:latin typeface="Calibri" panose="020F0502020204030204" pitchFamily="34" charset="0"/>
                <a:ea typeface="Arial"/>
                <a:cs typeface="Calibri" panose="020F0502020204030204" pitchFamily="34" charset="0"/>
                <a:sym typeface="Arial"/>
              </a:rPr>
              <a:t>-la date d’information aux parents (niveau 1 labellisation)</a:t>
            </a:r>
          </a:p>
          <a:p>
            <a:r>
              <a:rPr lang="fr-FR" sz="1500" dirty="0">
                <a:latin typeface="Calibri" panose="020F0502020204030204" pitchFamily="34" charset="0"/>
                <a:ea typeface="Arial"/>
                <a:cs typeface="Calibri" panose="020F0502020204030204" pitchFamily="34" charset="0"/>
                <a:sym typeface="Arial"/>
              </a:rPr>
              <a:t>- Les actions réalisées pour la journée NAH (niveau 1 labellisation)</a:t>
            </a:r>
          </a:p>
          <a:p>
            <a:pPr lvl="0"/>
            <a:endParaRPr lang="fr-FR" sz="600" dirty="0">
              <a:latin typeface="Calibri" panose="020F0502020204030204" pitchFamily="34" charset="0"/>
              <a:ea typeface="Arial"/>
              <a:cs typeface="Calibri" panose="020F0502020204030204" pitchFamily="34" charset="0"/>
              <a:sym typeface="Arial"/>
            </a:endParaRPr>
          </a:p>
          <a:p>
            <a:pPr lvl="0"/>
            <a:endParaRPr lang="fr-FR" sz="600" dirty="0">
              <a:solidFill>
                <a:schemeClr val="dk1"/>
              </a:solidFill>
              <a:latin typeface="Calibri" panose="020F0502020204030204" pitchFamily="34" charset="0"/>
              <a:cs typeface="Calibri" panose="020F0502020204030204" pitchFamily="34" charset="0"/>
              <a:sym typeface="Arial"/>
            </a:endParaRPr>
          </a:p>
          <a:p>
            <a:pPr lvl="0"/>
            <a:r>
              <a:rPr lang="fr-FR" sz="1500" b="1" dirty="0">
                <a:solidFill>
                  <a:schemeClr val="accent4"/>
                </a:solidFill>
                <a:latin typeface="Calibri" panose="020F0502020204030204" pitchFamily="34" charset="0"/>
                <a:cs typeface="Calibri" panose="020F0502020204030204" pitchFamily="34" charset="0"/>
                <a:sym typeface="Arial"/>
              </a:rPr>
              <a:t>Les dates des temps forts:</a:t>
            </a:r>
          </a:p>
          <a:p>
            <a:r>
              <a:rPr lang="fr-FR" sz="1500" dirty="0">
                <a:sym typeface="Wingdings" panose="05000000000000000000" pitchFamily="2" charset="2"/>
              </a:rPr>
              <a:t>	</a:t>
            </a:r>
            <a:r>
              <a:rPr lang="fr-FR" sz="1500" dirty="0"/>
              <a:t>Journée NAH </a:t>
            </a:r>
            <a:r>
              <a:rPr lang="fr-FR" sz="1500" b="1" dirty="0"/>
              <a:t>: 06/11/25</a:t>
            </a:r>
          </a:p>
          <a:p>
            <a:r>
              <a:rPr lang="fr-FR" sz="1500" dirty="0">
                <a:sym typeface="Wingdings" panose="05000000000000000000" pitchFamily="2" charset="2"/>
              </a:rPr>
              <a:t>	</a:t>
            </a:r>
            <a:r>
              <a:rPr lang="fr-FR" sz="1500" dirty="0" err="1"/>
              <a:t>Safer</a:t>
            </a:r>
            <a:r>
              <a:rPr lang="fr-FR" sz="1500" dirty="0"/>
              <a:t> Internet Day : </a:t>
            </a:r>
            <a:r>
              <a:rPr lang="fr-FR" sz="1500" b="1" dirty="0"/>
              <a:t>10/02/26</a:t>
            </a:r>
          </a:p>
          <a:p>
            <a:pPr lvl="0"/>
            <a:r>
              <a:rPr lang="fr-FR" dirty="0">
                <a:solidFill>
                  <a:schemeClr val="dk1"/>
                </a:solidFill>
                <a:latin typeface="Calibri" panose="020F0502020204030204" pitchFamily="34" charset="0"/>
                <a:cs typeface="Calibri" panose="020F0502020204030204" pitchFamily="34" charset="0"/>
                <a:sym typeface="Wingdings" panose="05000000000000000000" pitchFamily="2" charset="2"/>
              </a:rPr>
              <a:t>	</a:t>
            </a:r>
            <a:r>
              <a:rPr lang="fr-FR" sz="1500" dirty="0"/>
              <a:t> Concours NAH : </a:t>
            </a:r>
            <a:r>
              <a:rPr lang="fr-FR" sz="1500" b="1" dirty="0"/>
              <a:t>date limite d’envoi des créations vendredi 31 janvier 2026</a:t>
            </a:r>
            <a:endParaRPr lang="fr-FR" dirty="0">
              <a:solidFill>
                <a:schemeClr val="dk1"/>
              </a:solidFill>
              <a:latin typeface="Calibri" panose="020F0502020204030204" pitchFamily="34" charset="0"/>
              <a:cs typeface="Calibri" panose="020F0502020204030204" pitchFamily="34" charset="0"/>
              <a:sym typeface="Arial"/>
            </a:endParaRPr>
          </a:p>
          <a:p>
            <a:endParaRPr lang="fr-FR" sz="1500" dirty="0">
              <a:solidFill>
                <a:schemeClr val="dk1"/>
              </a:solidFill>
              <a:latin typeface="Calibri" panose="020F0502020204030204" pitchFamily="34" charset="0"/>
              <a:cs typeface="Calibri" panose="020F0502020204030204" pitchFamily="34" charset="0"/>
              <a:sym typeface="Arial"/>
            </a:endParaRPr>
          </a:p>
          <a:p>
            <a:pPr marL="214313" indent="-214313">
              <a:buFontTx/>
              <a:buChar char="-"/>
            </a:pPr>
            <a:endParaRPr lang="fr-FR" sz="1500" dirty="0">
              <a:solidFill>
                <a:schemeClr val="dk1"/>
              </a:solidFill>
              <a:latin typeface="Calibri" panose="020F0502020204030204" pitchFamily="34" charset="0"/>
              <a:cs typeface="Calibri" panose="020F0502020204030204" pitchFamily="34" charset="0"/>
              <a:sym typeface="Arial"/>
            </a:endParaRPr>
          </a:p>
          <a:p>
            <a:pPr marL="214313" indent="-214313">
              <a:buFontTx/>
              <a:buChar char="-"/>
            </a:pPr>
            <a:endParaRPr sz="1500" dirty="0">
              <a:solidFill>
                <a:schemeClr val="accent5"/>
              </a:solidFill>
              <a:latin typeface="Calibri" panose="020F0502020204030204" pitchFamily="34" charset="0"/>
              <a:cs typeface="Calibri" panose="020F0502020204030204" pitchFamily="34" charset="0"/>
            </a:endParaRPr>
          </a:p>
        </p:txBody>
      </p:sp>
      <p:pic>
        <p:nvPicPr>
          <p:cNvPr id="11" name="Image 10">
            <a:extLst>
              <a:ext uri="{FF2B5EF4-FFF2-40B4-BE49-F238E27FC236}">
                <a16:creationId xmlns:a16="http://schemas.microsoft.com/office/drawing/2014/main" id="{C3ECDC76-4EA6-4008-A652-DA26CE6813A4}"/>
              </a:ext>
            </a:extLst>
          </p:cNvPr>
          <p:cNvPicPr>
            <a:picLocks noChangeAspect="1"/>
          </p:cNvPicPr>
          <p:nvPr/>
        </p:nvPicPr>
        <p:blipFill>
          <a:blip r:embed="rId4"/>
          <a:stretch>
            <a:fillRect/>
          </a:stretch>
        </p:blipFill>
        <p:spPr>
          <a:xfrm>
            <a:off x="4231531" y="1179004"/>
            <a:ext cx="4064938" cy="769232"/>
          </a:xfrm>
          <a:prstGeom prst="rect">
            <a:avLst/>
          </a:prstGeom>
        </p:spPr>
      </p:pic>
    </p:spTree>
    <p:extLst>
      <p:ext uri="{BB962C8B-B14F-4D97-AF65-F5344CB8AC3E}">
        <p14:creationId xmlns:p14="http://schemas.microsoft.com/office/powerpoint/2010/main" val="312636223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42</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sp>
        <p:nvSpPr>
          <p:cNvPr id="10" name="Rectangle à coins arrondis 10">
            <a:extLst>
              <a:ext uri="{FF2B5EF4-FFF2-40B4-BE49-F238E27FC236}">
                <a16:creationId xmlns:a16="http://schemas.microsoft.com/office/drawing/2014/main" id="{3970CD2A-8A3D-4F6A-B04A-D8ED5FC2527B}"/>
              </a:ext>
            </a:extLst>
          </p:cNvPr>
          <p:cNvSpPr/>
          <p:nvPr/>
        </p:nvSpPr>
        <p:spPr>
          <a:xfrm>
            <a:off x="1472184" y="2314034"/>
            <a:ext cx="4672484" cy="684858"/>
          </a:xfrm>
          <a:prstGeom prst="wedgeRoundRectCallout">
            <a:avLst>
              <a:gd name="adj1" fmla="val 56832"/>
              <a:gd name="adj2" fmla="val 8439"/>
              <a:gd name="adj3" fmla="val 16667"/>
            </a:avLst>
          </a:prstGeom>
          <a:solidFill>
            <a:schemeClr val="accent4">
              <a:lumMod val="20000"/>
              <a:lumOff val="80000"/>
            </a:schemeClr>
          </a:solidFill>
          <a:ln>
            <a:solidFill>
              <a:schemeClr val="accent4">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r>
              <a:rPr lang="fr-FR" sz="1950" dirty="0">
                <a:latin typeface="Calibri" panose="020F0502020204030204" pitchFamily="34" charset="0"/>
                <a:cs typeface="Calibri" panose="020F0502020204030204" pitchFamily="34" charset="0"/>
              </a:rPr>
              <a:t>Que faire face à une situation supposée d’intimidation ou de harcèlement ?</a:t>
            </a:r>
          </a:p>
        </p:txBody>
      </p:sp>
      <p:sp>
        <p:nvSpPr>
          <p:cNvPr id="11" name="Espace réservé du texte 2">
            <a:extLst>
              <a:ext uri="{FF2B5EF4-FFF2-40B4-BE49-F238E27FC236}">
                <a16:creationId xmlns:a16="http://schemas.microsoft.com/office/drawing/2014/main" id="{A1963D67-85EE-4193-8C87-1B8E8F744355}"/>
              </a:ext>
            </a:extLst>
          </p:cNvPr>
          <p:cNvSpPr txBox="1">
            <a:spLocks/>
          </p:cNvSpPr>
          <p:nvPr/>
        </p:nvSpPr>
        <p:spPr>
          <a:xfrm>
            <a:off x="554735" y="3603473"/>
            <a:ext cx="7957457" cy="191852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FR" sz="1650" b="1" dirty="0">
                <a:latin typeface="Calibri" panose="020F0502020204030204" pitchFamily="34" charset="0"/>
                <a:cs typeface="Calibri" panose="020F0502020204030204" pitchFamily="34" charset="0"/>
              </a:rPr>
              <a:t>Dans tous les cas j’informe Estelle Garreau </a:t>
            </a:r>
            <a:r>
              <a:rPr lang="fr-FR" sz="1650" b="1" dirty="0">
                <a:solidFill>
                  <a:schemeClr val="accent5"/>
                </a:solidFill>
                <a:latin typeface="Calibri" panose="020F0502020204030204" pitchFamily="34" charset="0"/>
                <a:cs typeface="Calibri" panose="020F0502020204030204" pitchFamily="34" charset="0"/>
              </a:rPr>
              <a:t>(</a:t>
            </a:r>
            <a:r>
              <a:rPr lang="fr-FR" sz="1650" b="1" dirty="0">
                <a:latin typeface="Calibri" panose="020F0502020204030204" pitchFamily="34" charset="0"/>
                <a:cs typeface="Calibri" panose="020F0502020204030204" pitchFamily="34" charset="0"/>
                <a:hlinkClick r:id="rId4"/>
              </a:rPr>
              <a:t>estelle.garreau@ac-poitiers.fr</a:t>
            </a:r>
            <a:r>
              <a:rPr lang="fr-FR" sz="1650" b="1" dirty="0">
                <a:solidFill>
                  <a:schemeClr val="accent5"/>
                </a:solidFill>
                <a:latin typeface="Calibri" panose="020F0502020204030204" pitchFamily="34" charset="0"/>
                <a:cs typeface="Calibri" panose="020F0502020204030204" pitchFamily="34" charset="0"/>
              </a:rPr>
              <a:t>)</a:t>
            </a:r>
          </a:p>
          <a:p>
            <a:pPr marL="0" indent="0" algn="just">
              <a:buNone/>
            </a:pPr>
            <a:endParaRPr lang="fr-FR" sz="750" b="1" dirty="0">
              <a:latin typeface="Calibri" panose="020F0502020204030204" pitchFamily="34" charset="0"/>
              <a:cs typeface="Calibri" panose="020F0502020204030204" pitchFamily="34" charset="0"/>
            </a:endParaRPr>
          </a:p>
          <a:p>
            <a:pPr marL="0" indent="0" algn="just">
              <a:buNone/>
            </a:pPr>
            <a:r>
              <a:rPr lang="fr-FR" sz="1650" b="1" dirty="0">
                <a:solidFill>
                  <a:schemeClr val="accent2"/>
                </a:solidFill>
                <a:latin typeface="Calibri" panose="020F0502020204030204" pitchFamily="34" charset="0"/>
                <a:cs typeface="Calibri" panose="020F0502020204030204" pitchFamily="34" charset="0"/>
                <a:sym typeface="Wingdings" panose="05000000000000000000" pitchFamily="2" charset="2"/>
              </a:rPr>
              <a:t></a:t>
            </a:r>
            <a:r>
              <a:rPr lang="fr-FR" sz="1650" dirty="0">
                <a:latin typeface="Calibri" panose="020F0502020204030204" pitchFamily="34" charset="0"/>
                <a:cs typeface="Calibri" panose="020F0502020204030204" pitchFamily="34" charset="0"/>
                <a:sym typeface="Wingdings" panose="05000000000000000000" pitchFamily="2" charset="2"/>
              </a:rPr>
              <a:t> </a:t>
            </a:r>
            <a:r>
              <a:rPr lang="fr-FR" sz="1650" dirty="0">
                <a:latin typeface="Calibri" panose="020F0502020204030204" pitchFamily="34" charset="0"/>
                <a:cs typeface="Calibri" panose="020F0502020204030204" pitchFamily="34" charset="0"/>
              </a:rPr>
              <a:t>Si je suis en mesure de gérer la situation avec mon équipe, je mets en place le protocole.</a:t>
            </a:r>
          </a:p>
          <a:p>
            <a:pPr marL="0" indent="0" algn="just">
              <a:buNone/>
            </a:pPr>
            <a:endParaRPr lang="fr-FR" sz="750" dirty="0">
              <a:latin typeface="Calibri" panose="020F0502020204030204" pitchFamily="34" charset="0"/>
              <a:cs typeface="Calibri" panose="020F0502020204030204" pitchFamily="34" charset="0"/>
            </a:endParaRPr>
          </a:p>
          <a:p>
            <a:pPr marL="0" indent="0" algn="just">
              <a:spcBef>
                <a:spcPts val="1350"/>
              </a:spcBef>
              <a:buNone/>
            </a:pPr>
            <a:r>
              <a:rPr lang="fr-FR" sz="1650" b="1" dirty="0">
                <a:solidFill>
                  <a:schemeClr val="accent2"/>
                </a:solidFill>
                <a:latin typeface="Calibri" panose="020F0502020204030204" pitchFamily="34" charset="0"/>
                <a:cs typeface="Calibri" panose="020F0502020204030204" pitchFamily="34" charset="0"/>
                <a:sym typeface="Wingdings" panose="05000000000000000000" pitchFamily="2" charset="2"/>
              </a:rPr>
              <a:t> </a:t>
            </a:r>
            <a:r>
              <a:rPr lang="fr-FR" sz="1650" dirty="0">
                <a:latin typeface="Calibri" panose="020F0502020204030204" pitchFamily="34" charset="0"/>
                <a:cs typeface="Calibri" panose="020F0502020204030204" pitchFamily="34" charset="0"/>
              </a:rPr>
              <a:t>Si j’ai besoin d’aide ou de conseil, je sollicite l’équipe ressource de la circonscription. </a:t>
            </a:r>
            <a:endParaRPr lang="fr-FR" sz="1650" dirty="0"/>
          </a:p>
        </p:txBody>
      </p:sp>
      <p:pic>
        <p:nvPicPr>
          <p:cNvPr id="12" name="Image 11">
            <a:extLst>
              <a:ext uri="{FF2B5EF4-FFF2-40B4-BE49-F238E27FC236}">
                <a16:creationId xmlns:a16="http://schemas.microsoft.com/office/drawing/2014/main" id="{8708A3B0-DD8A-41E2-AA54-35C5C32CE4C4}"/>
              </a:ext>
            </a:extLst>
          </p:cNvPr>
          <p:cNvPicPr>
            <a:picLocks noChangeAspect="1"/>
          </p:cNvPicPr>
          <p:nvPr/>
        </p:nvPicPr>
        <p:blipFill>
          <a:blip r:embed="rId5"/>
          <a:stretch>
            <a:fillRect/>
          </a:stretch>
        </p:blipFill>
        <p:spPr>
          <a:xfrm>
            <a:off x="3902961" y="1110206"/>
            <a:ext cx="4081077" cy="772287"/>
          </a:xfrm>
          <a:prstGeom prst="rect">
            <a:avLst/>
          </a:prstGeom>
        </p:spPr>
      </p:pic>
    </p:spTree>
    <p:extLst>
      <p:ext uri="{BB962C8B-B14F-4D97-AF65-F5344CB8AC3E}">
        <p14:creationId xmlns:p14="http://schemas.microsoft.com/office/powerpoint/2010/main" val="31224027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43</a:t>
            </a:fld>
            <a:endParaRPr lang="fr-FR" sz="750" b="1" dirty="0">
              <a:solidFill>
                <a:schemeClr val="bg1"/>
              </a:solidFill>
              <a:latin typeface="Arial"/>
            </a:endParaRPr>
          </a:p>
        </p:txBody>
      </p:sp>
      <p:sp>
        <p:nvSpPr>
          <p:cNvPr id="5" name="Rectangle 4"/>
          <p:cNvSpPr/>
          <p:nvPr/>
        </p:nvSpPr>
        <p:spPr>
          <a:xfrm>
            <a:off x="664234" y="3132765"/>
            <a:ext cx="6573328" cy="592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schemeClr val="bg1"/>
                </a:solidFill>
                <a:effectLst/>
                <a:uLnTx/>
                <a:uFillTx/>
                <a:latin typeface="Arial"/>
                <a:ea typeface="+mj-ea"/>
                <a:cs typeface="+mj-cs"/>
              </a:rPr>
              <a:t>12- PPMS</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09/09/2025</a:t>
            </a:fld>
            <a:endParaRPr lang="fr-FR" sz="750" b="1" dirty="0">
              <a:solidFill>
                <a:schemeClr val="bg1"/>
              </a:solidFill>
              <a:latin typeface="Arial"/>
            </a:endParaRPr>
          </a:p>
        </p:txBody>
      </p:sp>
    </p:spTree>
    <p:extLst>
      <p:ext uri="{BB962C8B-B14F-4D97-AF65-F5344CB8AC3E}">
        <p14:creationId xmlns:p14="http://schemas.microsoft.com/office/powerpoint/2010/main" val="35326015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44</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sp>
        <p:nvSpPr>
          <p:cNvPr id="6" name="ZoneTexte 5">
            <a:extLst>
              <a:ext uri="{FF2B5EF4-FFF2-40B4-BE49-F238E27FC236}">
                <a16:creationId xmlns:a16="http://schemas.microsoft.com/office/drawing/2014/main" id="{BB903F83-FAF9-4B5F-9684-1443CBEED145}"/>
              </a:ext>
            </a:extLst>
          </p:cNvPr>
          <p:cNvSpPr txBox="1"/>
          <p:nvPr/>
        </p:nvSpPr>
        <p:spPr>
          <a:xfrm>
            <a:off x="1238807" y="1994869"/>
            <a:ext cx="6908906" cy="1592744"/>
          </a:xfrm>
          <a:prstGeom prst="rect">
            <a:avLst/>
          </a:prstGeom>
          <a:noFill/>
        </p:spPr>
        <p:txBody>
          <a:bodyPr wrap="square" rtlCol="0">
            <a:spAutoFit/>
          </a:bodyPr>
          <a:lstStyle/>
          <a:p>
            <a:pPr defTabSz="342900"/>
            <a:r>
              <a:rPr lang="fr-FR" sz="1500" b="1" dirty="0">
                <a:solidFill>
                  <a:srgbClr val="C00000"/>
                </a:solidFill>
                <a:latin typeface="Calibri" panose="020F0502020204030204" pitchFamily="34" charset="0"/>
                <a:cs typeface="Calibri" panose="020F0502020204030204" pitchFamily="34" charset="0"/>
              </a:rPr>
              <a:t>PPMS</a:t>
            </a:r>
            <a:endParaRPr lang="fr-FR" sz="900" b="1" dirty="0">
              <a:solidFill>
                <a:prstClr val="black"/>
              </a:solidFill>
              <a:latin typeface="Calibri" panose="020F0502020204030204" pitchFamily="34" charset="0"/>
              <a:cs typeface="Calibri" panose="020F0502020204030204" pitchFamily="34" charset="0"/>
            </a:endParaRPr>
          </a:p>
          <a:p>
            <a:pPr defTabSz="342900"/>
            <a:r>
              <a:rPr lang="fr-FR" sz="1500" b="1" dirty="0">
                <a:solidFill>
                  <a:prstClr val="black"/>
                </a:solidFill>
                <a:latin typeface="Calibri" panose="020F0502020204030204" pitchFamily="34" charset="0"/>
                <a:cs typeface="Calibri" panose="020F0502020204030204" pitchFamily="34" charset="0"/>
              </a:rPr>
              <a:t>Actualisation des PPMS: </a:t>
            </a:r>
            <a:r>
              <a:rPr lang="fr-FR" sz="1500" dirty="0">
                <a:solidFill>
                  <a:prstClr val="black"/>
                </a:solidFill>
                <a:latin typeface="Calibri" panose="020F0502020204030204" pitchFamily="34" charset="0"/>
                <a:cs typeface="Calibri" panose="020F0502020204030204" pitchFamily="34" charset="0"/>
              </a:rPr>
              <a:t>2 cas de figure</a:t>
            </a:r>
          </a:p>
          <a:p>
            <a:pPr marL="257175" indent="-257175" defTabSz="342900">
              <a:buFontTx/>
              <a:buChar char="-"/>
            </a:pPr>
            <a:r>
              <a:rPr lang="fr-FR" sz="1500" b="1" i="1" dirty="0">
                <a:solidFill>
                  <a:prstClr val="black"/>
                </a:solidFill>
                <a:latin typeface="Calibri" panose="020F0502020204030204" pitchFamily="34" charset="0"/>
                <a:cs typeface="Calibri" panose="020F0502020204030204" pitchFamily="34" charset="0"/>
              </a:rPr>
              <a:t>MAJ du PPMS Unifié </a:t>
            </a:r>
            <a:r>
              <a:rPr lang="fr-FR" sz="1500" dirty="0">
                <a:solidFill>
                  <a:prstClr val="black"/>
                </a:solidFill>
                <a:latin typeface="Calibri" panose="020F0502020204030204" pitchFamily="34" charset="0"/>
                <a:cs typeface="Calibri" panose="020F0502020204030204" pitchFamily="34" charset="0"/>
              </a:rPr>
              <a:t>pour les écoles dont la rédaction a été réalisée en 2024/2025</a:t>
            </a:r>
          </a:p>
          <a:p>
            <a:pPr marL="257175" indent="-257175" defTabSz="342900">
              <a:buFontTx/>
              <a:buChar char="-"/>
            </a:pPr>
            <a:r>
              <a:rPr lang="fr-FR" sz="1500" b="1" i="1" dirty="0">
                <a:solidFill>
                  <a:prstClr val="black"/>
                </a:solidFill>
                <a:latin typeface="Calibri" panose="020F0502020204030204" pitchFamily="34" charset="0"/>
                <a:cs typeface="Calibri" panose="020F0502020204030204" pitchFamily="34" charset="0"/>
              </a:rPr>
              <a:t>MAJ des PPMS AI et RM </a:t>
            </a:r>
            <a:r>
              <a:rPr lang="fr-FR" sz="1500" dirty="0">
                <a:solidFill>
                  <a:prstClr val="black"/>
                </a:solidFill>
                <a:latin typeface="Calibri" panose="020F0502020204030204" pitchFamily="34" charset="0"/>
                <a:cs typeface="Calibri" panose="020F0502020204030204" pitchFamily="34" charset="0"/>
              </a:rPr>
              <a:t>pour les autres écoles</a:t>
            </a:r>
          </a:p>
          <a:p>
            <a:pPr defTabSz="342900"/>
            <a:endParaRPr lang="fr-FR" sz="750" b="1" dirty="0">
              <a:solidFill>
                <a:prstClr val="black"/>
              </a:solidFill>
              <a:latin typeface="Calibri" panose="020F0502020204030204" pitchFamily="34" charset="0"/>
              <a:cs typeface="Calibri" panose="020F0502020204030204" pitchFamily="34" charset="0"/>
            </a:endParaRPr>
          </a:p>
          <a:p>
            <a:pPr defTabSz="342900"/>
            <a:r>
              <a:rPr lang="fr-FR" sz="1500" b="1" dirty="0">
                <a:solidFill>
                  <a:schemeClr val="accent5"/>
                </a:solidFill>
                <a:latin typeface="Calibri" panose="020F0502020204030204" pitchFamily="34" charset="0"/>
                <a:cs typeface="Calibri" panose="020F0502020204030204" pitchFamily="34" charset="0"/>
              </a:rPr>
              <a:t>Elaboration du PPMS Unifié pour 2025/2026: </a:t>
            </a:r>
            <a:r>
              <a:rPr lang="fr-FR" sz="1500" dirty="0">
                <a:solidFill>
                  <a:prstClr val="black"/>
                </a:solidFill>
                <a:latin typeface="Calibri" panose="020F0502020204030204" pitchFamily="34" charset="0"/>
                <a:cs typeface="Calibri" panose="020F0502020204030204" pitchFamily="34" charset="0"/>
              </a:rPr>
              <a:t>Ecoles de Garat - </a:t>
            </a:r>
            <a:r>
              <a:rPr lang="fr-FR" sz="1500" dirty="0" err="1">
                <a:solidFill>
                  <a:prstClr val="black"/>
                </a:solidFill>
                <a:latin typeface="Calibri" panose="020F0502020204030204" pitchFamily="34" charset="0"/>
                <a:cs typeface="Calibri" panose="020F0502020204030204" pitchFamily="34" charset="0"/>
              </a:rPr>
              <a:t>Bouex</a:t>
            </a:r>
            <a:r>
              <a:rPr lang="fr-FR" sz="1500" dirty="0">
                <a:solidFill>
                  <a:prstClr val="black"/>
                </a:solidFill>
                <a:latin typeface="Calibri" panose="020F0502020204030204" pitchFamily="34" charset="0"/>
                <a:cs typeface="Calibri" panose="020F0502020204030204" pitchFamily="34" charset="0"/>
              </a:rPr>
              <a:t>- Dirac - Mornac - Magnac - Brie </a:t>
            </a:r>
          </a:p>
        </p:txBody>
      </p:sp>
      <p:sp>
        <p:nvSpPr>
          <p:cNvPr id="9" name="Google Shape;407;p37">
            <a:extLst>
              <a:ext uri="{FF2B5EF4-FFF2-40B4-BE49-F238E27FC236}">
                <a16:creationId xmlns:a16="http://schemas.microsoft.com/office/drawing/2014/main" id="{28561A41-AE32-4EEA-956C-597E9C08F039}"/>
              </a:ext>
            </a:extLst>
          </p:cNvPr>
          <p:cNvSpPr txBox="1"/>
          <p:nvPr/>
        </p:nvSpPr>
        <p:spPr>
          <a:xfrm>
            <a:off x="707571" y="3727513"/>
            <a:ext cx="7892143" cy="1637436"/>
          </a:xfrm>
          <a:prstGeom prst="rect">
            <a:avLst/>
          </a:prstGeom>
          <a:solidFill>
            <a:schemeClr val="bg2"/>
          </a:solidFill>
          <a:ln>
            <a:noFill/>
          </a:ln>
        </p:spPr>
        <p:txBody>
          <a:bodyPr spcFirstLastPara="1" wrap="square" lIns="68569" tIns="34275" rIns="68569" bIns="34275" anchor="t" anchorCtr="0">
            <a:noAutofit/>
          </a:bodyPr>
          <a:lstStyle/>
          <a:p>
            <a:pPr defTabSz="342900">
              <a:spcAft>
                <a:spcPts val="450"/>
              </a:spcAft>
            </a:pPr>
            <a:r>
              <a:rPr lang="fr-FR" sz="1350" b="1" dirty="0">
                <a:solidFill>
                  <a:srgbClr val="C00000"/>
                </a:solidFill>
                <a:latin typeface="Calibri" panose="020F0502020204030204" pitchFamily="34" charset="0"/>
                <a:ea typeface="Arial"/>
                <a:cs typeface="Calibri" panose="020F0502020204030204" pitchFamily="34" charset="0"/>
                <a:sym typeface="Wingdings 3" panose="05040102010807070707" pitchFamily="18" charset="2"/>
              </a:rPr>
              <a:t>Procédure d’actualisation des deux PPMS </a:t>
            </a:r>
          </a:p>
          <a:p>
            <a:pPr defTabSz="342900">
              <a:spcBef>
                <a:spcPts val="450"/>
              </a:spcBef>
            </a:pPr>
            <a:r>
              <a:rPr lang="fr-FR" sz="1350" b="1" dirty="0">
                <a:solidFill>
                  <a:prstClr val="black"/>
                </a:solidFill>
                <a:latin typeface="Calibri" panose="020F0502020204030204" pitchFamily="34" charset="0"/>
                <a:ea typeface="Arial"/>
                <a:cs typeface="Calibri" panose="020F0502020204030204" pitchFamily="34" charset="0"/>
                <a:sym typeface="Wingdings 3" panose="05040102010807070707" pitchFamily="18" charset="2"/>
              </a:rPr>
              <a:t> </a:t>
            </a:r>
            <a:r>
              <a:rPr lang="fr-FR" sz="1350" b="1" dirty="0">
                <a:solidFill>
                  <a:prstClr val="black"/>
                </a:solidFill>
                <a:latin typeface="Calibri" panose="020F0502020204030204" pitchFamily="34" charset="0"/>
                <a:ea typeface="Arial"/>
                <a:cs typeface="Calibri" panose="020F0502020204030204" pitchFamily="34" charset="0"/>
                <a:sym typeface="Arial"/>
              </a:rPr>
              <a:t>Mise à jour des </a:t>
            </a:r>
            <a:r>
              <a:rPr lang="fr-FR" sz="1350" dirty="0">
                <a:solidFill>
                  <a:prstClr val="black"/>
                </a:solidFill>
                <a:latin typeface="Calibri" panose="020F0502020204030204" pitchFamily="34" charset="0"/>
                <a:ea typeface="Arial"/>
                <a:cs typeface="Calibri" panose="020F0502020204030204" pitchFamily="34" charset="0"/>
                <a:sym typeface="Arial"/>
              </a:rPr>
              <a:t>données annuelles (effectifs, numéros de téléphone, PAI éventuels…) et de toute information nécessaire (modification suite à des travaux par exemple).</a:t>
            </a:r>
          </a:p>
          <a:p>
            <a:pPr defTabSz="342900">
              <a:spcBef>
                <a:spcPts val="450"/>
              </a:spcBef>
            </a:pPr>
            <a:r>
              <a:rPr lang="fr-FR" sz="1350" b="1" dirty="0">
                <a:solidFill>
                  <a:prstClr val="black"/>
                </a:solidFill>
                <a:latin typeface="Calibri" panose="020F0502020204030204" pitchFamily="34" charset="0"/>
                <a:ea typeface="Arial"/>
                <a:cs typeface="Calibri" panose="020F0502020204030204" pitchFamily="34" charset="0"/>
                <a:sym typeface="Wingdings 3" panose="05040102010807070707" pitchFamily="18" charset="2"/>
              </a:rPr>
              <a:t> </a:t>
            </a:r>
            <a:r>
              <a:rPr lang="fr-FR" sz="1350" b="1" dirty="0">
                <a:solidFill>
                  <a:prstClr val="black"/>
                </a:solidFill>
                <a:latin typeface="Calibri" panose="020F0502020204030204" pitchFamily="34" charset="0"/>
                <a:ea typeface="Arial"/>
                <a:cs typeface="Calibri" panose="020F0502020204030204" pitchFamily="34" charset="0"/>
                <a:sym typeface="Arial"/>
              </a:rPr>
              <a:t>Envoi </a:t>
            </a:r>
            <a:r>
              <a:rPr lang="fr-FR" sz="1350" b="1" dirty="0">
                <a:solidFill>
                  <a:prstClr val="black"/>
                </a:solidFill>
                <a:latin typeface="Calibri" panose="020F0502020204030204" pitchFamily="34" charset="0"/>
                <a:cs typeface="Calibri" panose="020F0502020204030204" pitchFamily="34" charset="0"/>
                <a:sym typeface="Arial"/>
              </a:rPr>
              <a:t>à la CPC-EPS dès que possible</a:t>
            </a:r>
            <a:r>
              <a:rPr lang="fr-FR" sz="1350" dirty="0">
                <a:solidFill>
                  <a:prstClr val="black"/>
                </a:solidFill>
                <a:latin typeface="Calibri" panose="020F0502020204030204" pitchFamily="34" charset="0"/>
                <a:cs typeface="Calibri" panose="020F0502020204030204" pitchFamily="34" charset="0"/>
                <a:sym typeface="Arial"/>
              </a:rPr>
              <a:t>, </a:t>
            </a:r>
            <a:r>
              <a:rPr lang="fr-FR" sz="1350" u="sng" dirty="0">
                <a:solidFill>
                  <a:prstClr val="black"/>
                </a:solidFill>
                <a:latin typeface="Calibri" panose="020F0502020204030204" pitchFamily="34" charset="0"/>
                <a:cs typeface="Calibri" panose="020F0502020204030204" pitchFamily="34" charset="0"/>
                <a:sym typeface="Arial"/>
              </a:rPr>
              <a:t>au plus </a:t>
            </a:r>
            <a:r>
              <a:rPr lang="fr-FR" sz="1350" u="sng" dirty="0">
                <a:solidFill>
                  <a:prstClr val="black"/>
                </a:solidFill>
                <a:latin typeface="Calibri" panose="020F0502020204030204" pitchFamily="34" charset="0"/>
                <a:cs typeface="Calibri" panose="020F0502020204030204" pitchFamily="34" charset="0"/>
              </a:rPr>
              <a:t>tard aux vacances d’automne</a:t>
            </a:r>
            <a:r>
              <a:rPr lang="fr-FR" sz="1350" dirty="0">
                <a:solidFill>
                  <a:prstClr val="black"/>
                </a:solidFill>
                <a:latin typeface="Calibri" panose="020F0502020204030204" pitchFamily="34" charset="0"/>
                <a:cs typeface="Calibri" panose="020F0502020204030204" pitchFamily="34" charset="0"/>
              </a:rPr>
              <a:t>, </a:t>
            </a:r>
            <a:r>
              <a:rPr lang="fr-FR" sz="1350" dirty="0">
                <a:solidFill>
                  <a:prstClr val="black"/>
                </a:solidFill>
                <a:latin typeface="Calibri" panose="020F0502020204030204" pitchFamily="34" charset="0"/>
                <a:ea typeface="Arial"/>
                <a:cs typeface="Calibri" panose="020F0502020204030204" pitchFamily="34" charset="0"/>
                <a:sym typeface="Arial"/>
              </a:rPr>
              <a:t>pour dépôt sur l’espace gestion de crise.</a:t>
            </a:r>
          </a:p>
        </p:txBody>
      </p:sp>
    </p:spTree>
    <p:extLst>
      <p:ext uri="{BB962C8B-B14F-4D97-AF65-F5344CB8AC3E}">
        <p14:creationId xmlns:p14="http://schemas.microsoft.com/office/powerpoint/2010/main" val="18706652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45</a:t>
            </a:fld>
            <a:endParaRPr lang="fr-FR" sz="750" b="1" dirty="0">
              <a:solidFill>
                <a:schemeClr val="bg1"/>
              </a:solidFill>
              <a:latin typeface="Arial"/>
            </a:endParaRPr>
          </a:p>
        </p:txBody>
      </p:sp>
      <p:sp>
        <p:nvSpPr>
          <p:cNvPr id="5" name="Rectangle 4"/>
          <p:cNvSpPr/>
          <p:nvPr/>
        </p:nvSpPr>
        <p:spPr>
          <a:xfrm>
            <a:off x="664234" y="3132765"/>
            <a:ext cx="6573328" cy="592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schemeClr val="bg1"/>
                </a:solidFill>
                <a:effectLst/>
                <a:uLnTx/>
                <a:uFillTx/>
                <a:latin typeface="Arial"/>
                <a:ea typeface="+mj-ea"/>
                <a:cs typeface="+mj-cs"/>
              </a:rPr>
              <a:t>13- Intervenants extérieurs</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09/09/2025</a:t>
            </a:fld>
            <a:endParaRPr lang="fr-FR" sz="750" b="1" dirty="0">
              <a:solidFill>
                <a:schemeClr val="bg1"/>
              </a:solidFill>
              <a:latin typeface="Arial"/>
            </a:endParaRPr>
          </a:p>
        </p:txBody>
      </p:sp>
    </p:spTree>
    <p:extLst>
      <p:ext uri="{BB962C8B-B14F-4D97-AF65-F5344CB8AC3E}">
        <p14:creationId xmlns:p14="http://schemas.microsoft.com/office/powerpoint/2010/main" val="91227382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46</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sp>
        <p:nvSpPr>
          <p:cNvPr id="10" name="ZoneTexte 9">
            <a:extLst>
              <a:ext uri="{FF2B5EF4-FFF2-40B4-BE49-F238E27FC236}">
                <a16:creationId xmlns:a16="http://schemas.microsoft.com/office/drawing/2014/main" id="{AA015D6B-D8B9-48E3-AD72-81EC0253412B}"/>
              </a:ext>
            </a:extLst>
          </p:cNvPr>
          <p:cNvSpPr txBox="1"/>
          <p:nvPr/>
        </p:nvSpPr>
        <p:spPr>
          <a:xfrm>
            <a:off x="393192" y="2112265"/>
            <a:ext cx="8641951" cy="4139595"/>
          </a:xfrm>
          <a:prstGeom prst="rect">
            <a:avLst/>
          </a:prstGeom>
          <a:noFill/>
        </p:spPr>
        <p:txBody>
          <a:bodyPr wrap="square" rtlCol="0">
            <a:spAutoFit/>
          </a:bodyPr>
          <a:lstStyle/>
          <a:p>
            <a:r>
              <a:rPr lang="fr-FR" sz="2400" u="sng" dirty="0">
                <a:solidFill>
                  <a:schemeClr val="accent5">
                    <a:lumMod val="75000"/>
                  </a:schemeClr>
                </a:solidFill>
              </a:rPr>
              <a:t>Intervenants extérieurs</a:t>
            </a:r>
          </a:p>
          <a:p>
            <a:endParaRPr lang="fr-FR" sz="800" dirty="0"/>
          </a:p>
          <a:p>
            <a:r>
              <a:rPr lang="fr-FR" sz="2400" dirty="0"/>
              <a:t>Sport</a:t>
            </a:r>
            <a:r>
              <a:rPr lang="fr-FR" sz="2400" dirty="0">
                <a:solidFill>
                  <a:prstClr val="black"/>
                </a:solidFill>
                <a:latin typeface="Calibri" panose="020F0502020204030204"/>
                <a:sym typeface="Wingdings" panose="05000000000000000000" pitchFamily="2" charset="2"/>
              </a:rPr>
              <a:t>  </a:t>
            </a:r>
            <a:r>
              <a:rPr lang="fr-FR" sz="2400" i="1" dirty="0">
                <a:solidFill>
                  <a:schemeClr val="accent1"/>
                </a:solidFill>
                <a:latin typeface="Calibri" panose="020F0502020204030204"/>
                <a:sym typeface="Wingdings" panose="05000000000000000000" pitchFamily="2" charset="2"/>
              </a:rPr>
              <a:t>Intervenants 1D	</a:t>
            </a:r>
          </a:p>
          <a:p>
            <a:r>
              <a:rPr lang="fr-FR" sz="2400" dirty="0">
                <a:latin typeface="Calibri" panose="020F0502020204030204"/>
                <a:sym typeface="Wingdings" panose="05000000000000000000" pitchFamily="2" charset="2"/>
              </a:rPr>
              <a:t>A</a:t>
            </a:r>
            <a:r>
              <a:rPr lang="fr-FR" sz="2400" dirty="0" err="1">
                <a:latin typeface="Calibri" panose="020F0502020204030204"/>
                <a:sym typeface="Wingdings" panose="05000000000000000000" pitchFamily="2" charset="2"/>
              </a:rPr>
              <a:t>utres</a:t>
            </a:r>
            <a:r>
              <a:rPr lang="fr-FR" sz="2400" i="1" dirty="0">
                <a:latin typeface="Calibri" panose="020F0502020204030204"/>
                <a:sym typeface="Wingdings" panose="05000000000000000000" pitchFamily="2" charset="2"/>
              </a:rPr>
              <a:t> (EAC, musique, cinéma, EDD, langues…) </a:t>
            </a:r>
            <a:r>
              <a:rPr lang="fr-FR" sz="2400" dirty="0">
                <a:solidFill>
                  <a:prstClr val="black"/>
                </a:solidFill>
                <a:latin typeface="Calibri" panose="020F0502020204030204"/>
                <a:sym typeface="Wingdings" panose="05000000000000000000" pitchFamily="2" charset="2"/>
              </a:rPr>
              <a:t>  </a:t>
            </a:r>
            <a:r>
              <a:rPr lang="fr-FR" sz="2400" dirty="0">
                <a:solidFill>
                  <a:schemeClr val="accent1"/>
                </a:solidFill>
                <a:latin typeface="Calibri" panose="020F0502020204030204"/>
                <a:sym typeface="Wingdings" panose="05000000000000000000" pitchFamily="2" charset="2"/>
              </a:rPr>
              <a:t>ADAGE</a:t>
            </a:r>
            <a:r>
              <a:rPr lang="fr-FR" sz="2400" dirty="0">
                <a:solidFill>
                  <a:schemeClr val="accent1"/>
                </a:solidFill>
              </a:rPr>
              <a:t>	</a:t>
            </a:r>
          </a:p>
          <a:p>
            <a:endParaRPr lang="fr-FR" sz="2400" dirty="0">
              <a:solidFill>
                <a:schemeClr val="accent1"/>
              </a:solidFill>
            </a:endParaRPr>
          </a:p>
          <a:p>
            <a:r>
              <a:rPr lang="fr-FR" sz="2400" u="sng" dirty="0">
                <a:solidFill>
                  <a:schemeClr val="accent5">
                    <a:lumMod val="75000"/>
                  </a:schemeClr>
                </a:solidFill>
              </a:rPr>
              <a:t>FIJAIVS</a:t>
            </a:r>
          </a:p>
          <a:p>
            <a:r>
              <a:rPr lang="fr-FR" sz="2400" dirty="0"/>
              <a:t>Voyages scolaires </a:t>
            </a:r>
            <a:r>
              <a:rPr lang="fr-FR" sz="2400" dirty="0">
                <a:solidFill>
                  <a:prstClr val="black"/>
                </a:solidFill>
                <a:latin typeface="Calibri" panose="020F0502020204030204"/>
                <a:sym typeface="Wingdings" panose="05000000000000000000" pitchFamily="2" charset="2"/>
              </a:rPr>
              <a:t> </a:t>
            </a:r>
            <a:r>
              <a:rPr lang="fr-FR" sz="2400" dirty="0">
                <a:solidFill>
                  <a:schemeClr val="accent1"/>
                </a:solidFill>
                <a:latin typeface="Calibri" panose="020F0502020204030204"/>
                <a:sym typeface="Wingdings" panose="05000000000000000000" pitchFamily="2" charset="2"/>
              </a:rPr>
              <a:t>dossier Voyages scolaires</a:t>
            </a:r>
            <a:endParaRPr lang="fr-FR" sz="2400" dirty="0">
              <a:solidFill>
                <a:schemeClr val="accent1"/>
              </a:solidFill>
            </a:endParaRPr>
          </a:p>
          <a:p>
            <a:r>
              <a:rPr lang="fr-FR" sz="2400" dirty="0"/>
              <a:t>Intervenants en sport</a:t>
            </a:r>
            <a:r>
              <a:rPr lang="fr-FR" sz="2400" dirty="0">
                <a:latin typeface="Calibri" panose="020F0502020204030204"/>
                <a:sym typeface="Wingdings" panose="05000000000000000000" pitchFamily="2" charset="2"/>
              </a:rPr>
              <a:t> </a:t>
            </a:r>
            <a:r>
              <a:rPr lang="fr-FR" sz="2400" dirty="0">
                <a:solidFill>
                  <a:prstClr val="black"/>
                </a:solidFill>
                <a:latin typeface="Calibri" panose="020F0502020204030204"/>
                <a:sym typeface="Wingdings" panose="05000000000000000000" pitchFamily="2" charset="2"/>
              </a:rPr>
              <a:t> </a:t>
            </a:r>
            <a:r>
              <a:rPr lang="fr-FR" sz="2400" dirty="0">
                <a:solidFill>
                  <a:schemeClr val="accent1"/>
                </a:solidFill>
                <a:latin typeface="Calibri" panose="020F0502020204030204"/>
                <a:sym typeface="Wingdings" panose="05000000000000000000" pitchFamily="2" charset="2"/>
              </a:rPr>
              <a:t>benevole.eps16@ac-poitiers.fr </a:t>
            </a:r>
            <a:r>
              <a:rPr lang="fr-FR" sz="2400" dirty="0">
                <a:latin typeface="Calibri" panose="020F0502020204030204"/>
                <a:sym typeface="Wingdings" panose="05000000000000000000" pitchFamily="2" charset="2"/>
              </a:rPr>
              <a:t>+ copie à 				          		</a:t>
            </a:r>
            <a:r>
              <a:rPr lang="fr-FR" sz="2400" dirty="0">
                <a:solidFill>
                  <a:schemeClr val="accent1"/>
                </a:solidFill>
                <a:latin typeface="Calibri" panose="020F0502020204030204" pitchFamily="34" charset="0"/>
                <a:cs typeface="Calibri" panose="020F0502020204030204" pitchFamily="34" charset="0"/>
              </a:rPr>
              <a:t>estelle.garreau@ac-poitiers.fr</a:t>
            </a:r>
          </a:p>
          <a:p>
            <a:endParaRPr lang="fr-FR" sz="2100" dirty="0">
              <a:solidFill>
                <a:schemeClr val="accent1"/>
              </a:solidFill>
            </a:endParaRPr>
          </a:p>
          <a:p>
            <a:endParaRPr lang="fr-FR" sz="2100" dirty="0">
              <a:solidFill>
                <a:schemeClr val="accent1"/>
              </a:solidFill>
            </a:endParaRPr>
          </a:p>
          <a:p>
            <a:endParaRPr lang="fr-FR" sz="2100" dirty="0">
              <a:solidFill>
                <a:schemeClr val="accent1"/>
              </a:solidFill>
            </a:endParaRPr>
          </a:p>
        </p:txBody>
      </p:sp>
    </p:spTree>
    <p:extLst>
      <p:ext uri="{BB962C8B-B14F-4D97-AF65-F5344CB8AC3E}">
        <p14:creationId xmlns:p14="http://schemas.microsoft.com/office/powerpoint/2010/main" val="69918082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47</a:t>
            </a:fld>
            <a:endParaRPr lang="fr-FR" sz="750" b="1" dirty="0">
              <a:solidFill>
                <a:schemeClr val="bg1"/>
              </a:solidFill>
              <a:latin typeface="Arial"/>
            </a:endParaRPr>
          </a:p>
        </p:txBody>
      </p:sp>
      <p:sp>
        <p:nvSpPr>
          <p:cNvPr id="5" name="Rectangle 4"/>
          <p:cNvSpPr/>
          <p:nvPr/>
        </p:nvSpPr>
        <p:spPr>
          <a:xfrm>
            <a:off x="664234" y="3132765"/>
            <a:ext cx="6573328" cy="592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schemeClr val="bg1"/>
                </a:solidFill>
                <a:effectLst/>
                <a:uLnTx/>
                <a:uFillTx/>
                <a:latin typeface="Arial"/>
                <a:ea typeface="+mj-ea"/>
                <a:cs typeface="+mj-cs"/>
              </a:rPr>
              <a:t>14- Élections des RPE</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09/09/2025</a:t>
            </a:fld>
            <a:endParaRPr lang="fr-FR" sz="750" b="1" dirty="0">
              <a:solidFill>
                <a:schemeClr val="bg1"/>
              </a:solidFill>
              <a:latin typeface="Arial"/>
            </a:endParaRPr>
          </a:p>
        </p:txBody>
      </p:sp>
    </p:spTree>
    <p:extLst>
      <p:ext uri="{BB962C8B-B14F-4D97-AF65-F5344CB8AC3E}">
        <p14:creationId xmlns:p14="http://schemas.microsoft.com/office/powerpoint/2010/main" val="3324721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48</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5" name="Image 4">
            <a:extLst>
              <a:ext uri="{FF2B5EF4-FFF2-40B4-BE49-F238E27FC236}">
                <a16:creationId xmlns:a16="http://schemas.microsoft.com/office/drawing/2014/main" id="{0DF863A3-9DA4-4F2F-AED1-8B2A5E143314}"/>
              </a:ext>
            </a:extLst>
          </p:cNvPr>
          <p:cNvPicPr>
            <a:picLocks noChangeAspect="1"/>
          </p:cNvPicPr>
          <p:nvPr/>
        </p:nvPicPr>
        <p:blipFill>
          <a:blip r:embed="rId4"/>
          <a:stretch>
            <a:fillRect/>
          </a:stretch>
        </p:blipFill>
        <p:spPr>
          <a:xfrm>
            <a:off x="360000" y="1515406"/>
            <a:ext cx="8275563" cy="4841097"/>
          </a:xfrm>
          <a:prstGeom prst="rect">
            <a:avLst/>
          </a:prstGeom>
        </p:spPr>
      </p:pic>
      <p:sp>
        <p:nvSpPr>
          <p:cNvPr id="6" name="Rectangle 5">
            <a:extLst>
              <a:ext uri="{FF2B5EF4-FFF2-40B4-BE49-F238E27FC236}">
                <a16:creationId xmlns:a16="http://schemas.microsoft.com/office/drawing/2014/main" id="{D876FB8E-8AEB-4E54-91DC-15CE381AF79A}"/>
              </a:ext>
            </a:extLst>
          </p:cNvPr>
          <p:cNvSpPr/>
          <p:nvPr/>
        </p:nvSpPr>
        <p:spPr>
          <a:xfrm>
            <a:off x="6464808" y="4096512"/>
            <a:ext cx="1975104" cy="211226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01044011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49</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9" name="Image 8">
            <a:extLst>
              <a:ext uri="{FF2B5EF4-FFF2-40B4-BE49-F238E27FC236}">
                <a16:creationId xmlns:a16="http://schemas.microsoft.com/office/drawing/2014/main" id="{0BAF45A5-0479-4C9C-97AA-8C2F61F5D9DC}"/>
              </a:ext>
            </a:extLst>
          </p:cNvPr>
          <p:cNvPicPr>
            <a:picLocks noChangeAspect="1"/>
          </p:cNvPicPr>
          <p:nvPr/>
        </p:nvPicPr>
        <p:blipFill>
          <a:blip r:embed="rId4"/>
          <a:stretch>
            <a:fillRect/>
          </a:stretch>
        </p:blipFill>
        <p:spPr>
          <a:xfrm>
            <a:off x="182879" y="1968424"/>
            <a:ext cx="8954961" cy="3581984"/>
          </a:xfrm>
          <a:prstGeom prst="rect">
            <a:avLst/>
          </a:prstGeom>
        </p:spPr>
      </p:pic>
      <p:sp>
        <p:nvSpPr>
          <p:cNvPr id="10" name="Rectangle 9">
            <a:extLst>
              <a:ext uri="{FF2B5EF4-FFF2-40B4-BE49-F238E27FC236}">
                <a16:creationId xmlns:a16="http://schemas.microsoft.com/office/drawing/2014/main" id="{F9C5B148-111B-4B13-82C7-B7F35CA9CA64}"/>
              </a:ext>
            </a:extLst>
          </p:cNvPr>
          <p:cNvSpPr/>
          <p:nvPr/>
        </p:nvSpPr>
        <p:spPr>
          <a:xfrm>
            <a:off x="6912864" y="2148840"/>
            <a:ext cx="2048257" cy="7040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ectangle 12">
            <a:extLst>
              <a:ext uri="{FF2B5EF4-FFF2-40B4-BE49-F238E27FC236}">
                <a16:creationId xmlns:a16="http://schemas.microsoft.com/office/drawing/2014/main" id="{6BD52A29-B406-481B-8EB4-265BB2BD2A07}"/>
              </a:ext>
            </a:extLst>
          </p:cNvPr>
          <p:cNvSpPr/>
          <p:nvPr/>
        </p:nvSpPr>
        <p:spPr>
          <a:xfrm>
            <a:off x="6912863" y="3625918"/>
            <a:ext cx="2048257" cy="47973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264907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5</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sp>
        <p:nvSpPr>
          <p:cNvPr id="4" name="ZoneTexte 3">
            <a:extLst>
              <a:ext uri="{FF2B5EF4-FFF2-40B4-BE49-F238E27FC236}">
                <a16:creationId xmlns:a16="http://schemas.microsoft.com/office/drawing/2014/main" id="{66BAD0FC-EA9E-4F26-87A9-CCDBEF8304BD}"/>
              </a:ext>
            </a:extLst>
          </p:cNvPr>
          <p:cNvSpPr txBox="1"/>
          <p:nvPr/>
        </p:nvSpPr>
        <p:spPr>
          <a:xfrm>
            <a:off x="816795" y="2274838"/>
            <a:ext cx="6941167" cy="3416320"/>
          </a:xfrm>
          <a:prstGeom prst="rect">
            <a:avLst/>
          </a:prstGeom>
          <a:noFill/>
        </p:spPr>
        <p:txBody>
          <a:bodyPr wrap="square" rtlCol="0">
            <a:spAutoFit/>
          </a:bodyPr>
          <a:lstStyle/>
          <a:p>
            <a:pPr marL="285750" indent="-285750">
              <a:buFontTx/>
              <a:buChar char="-"/>
            </a:pPr>
            <a:r>
              <a:rPr lang="fr-FR" dirty="0" err="1"/>
              <a:t>Célina</a:t>
            </a:r>
            <a:r>
              <a:rPr lang="fr-FR" dirty="0"/>
              <a:t> Durand-Geoffroy, CPC généraliste</a:t>
            </a:r>
          </a:p>
          <a:p>
            <a:pPr marL="285750" indent="-285750">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Mme Bernard, directrice EE Condorcet Angoulême</a:t>
            </a:r>
            <a:endParaRPr lang="fr-FR" dirty="0"/>
          </a:p>
          <a:p>
            <a:pPr marL="285750" indent="-285750">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Mme </a:t>
            </a:r>
            <a:r>
              <a:rPr lang="fr-FR" sz="1800" dirty="0" err="1">
                <a:effectLst/>
                <a:latin typeface="Calibri" panose="020F0502020204030204" pitchFamily="34" charset="0"/>
                <a:ea typeface="Calibri" panose="020F0502020204030204" pitchFamily="34" charset="0"/>
                <a:cs typeface="Times New Roman" panose="02020603050405020304" pitchFamily="18" charset="0"/>
              </a:rPr>
              <a:t>Borras</a:t>
            </a:r>
            <a:r>
              <a:rPr lang="fr-FR" sz="1800" dirty="0">
                <a:effectLst/>
                <a:latin typeface="Calibri" panose="020F0502020204030204" pitchFamily="34" charset="0"/>
                <a:ea typeface="Calibri" panose="020F0502020204030204" pitchFamily="34" charset="0"/>
                <a:cs typeface="Times New Roman" panose="02020603050405020304" pitchFamily="18" charset="0"/>
              </a:rPr>
              <a:t>, directrice EE Bourg Brie</a:t>
            </a:r>
          </a:p>
          <a:p>
            <a:pPr marL="285750" indent="-285750">
              <a:buFontTx/>
              <a:buChar char="-"/>
            </a:pPr>
            <a:r>
              <a:rPr lang="fr-FR" dirty="0">
                <a:latin typeface="Calibri" panose="020F0502020204030204" pitchFamily="34" charset="0"/>
                <a:ea typeface="Calibri" panose="020F0502020204030204" pitchFamily="34" charset="0"/>
                <a:cs typeface="Times New Roman" panose="02020603050405020304" pitchFamily="18" charset="0"/>
              </a:rPr>
              <a:t>Mme </a:t>
            </a:r>
            <a:r>
              <a:rPr lang="fr-FR" dirty="0" err="1">
                <a:latin typeface="Calibri" panose="020F0502020204030204" pitchFamily="34" charset="0"/>
                <a:ea typeface="Calibri" panose="020F0502020204030204" pitchFamily="34" charset="0"/>
                <a:cs typeface="Times New Roman" panose="02020603050405020304" pitchFamily="18" charset="0"/>
              </a:rPr>
              <a:t>Drevet</a:t>
            </a:r>
            <a:r>
              <a:rPr lang="fr-FR" dirty="0">
                <a:latin typeface="Calibri" panose="020F0502020204030204" pitchFamily="34" charset="0"/>
                <a:ea typeface="Calibri" panose="020F0502020204030204" pitchFamily="34" charset="0"/>
                <a:cs typeface="Times New Roman" panose="02020603050405020304" pitchFamily="18" charset="0"/>
              </a:rPr>
              <a:t>, directrice EM Macé Angoulême</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M. Frayssinet,  directeur EE Sand Angoulême</a:t>
            </a:r>
          </a:p>
          <a:p>
            <a:pPr marL="285750" indent="-285750">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Mme Gin,  directrice EM Brie</a:t>
            </a:r>
          </a:p>
          <a:p>
            <a:pPr marL="285750" indent="-285750">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M. Renaud, directeur EE Doisneau</a:t>
            </a:r>
          </a:p>
          <a:p>
            <a:pPr marL="285750" indent="-285750">
              <a:buFontTx/>
              <a:buChar char="-"/>
            </a:pPr>
            <a:r>
              <a:rPr lang="fr-FR" sz="1800" dirty="0">
                <a:effectLst/>
                <a:latin typeface="Calibri" panose="020F0502020204030204" pitchFamily="34" charset="0"/>
                <a:ea typeface="Calibri" panose="020F0502020204030204" pitchFamily="34" charset="0"/>
                <a:cs typeface="Times New Roman" panose="02020603050405020304" pitchFamily="18" charset="0"/>
              </a:rPr>
              <a:t>Mme Vigouroux, directrice EE Victor Hugo Angoulême</a:t>
            </a:r>
          </a:p>
          <a:p>
            <a:pPr marL="285750" indent="-285750">
              <a:buFontTx/>
              <a:buChar char="-"/>
            </a:pPr>
            <a:endParaRPr lang="fr-FR"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Tx/>
              <a:buChar char="-"/>
            </a:pP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a:p>
            <a:r>
              <a:rPr lang="fr-FR" sz="1800" dirty="0">
                <a:effectLst/>
                <a:latin typeface="Calibri" panose="020F0502020204030204" pitchFamily="34" charset="0"/>
                <a:ea typeface="Calibri" panose="020F0502020204030204" pitchFamily="34" charset="0"/>
                <a:cs typeface="Times New Roman" panose="02020603050405020304" pitchFamily="18" charset="0"/>
              </a:rPr>
              <a:t>Nous</a:t>
            </a:r>
            <a:r>
              <a:rPr lang="fr-FR" dirty="0">
                <a:latin typeface="Calibri" panose="020F0502020204030204" pitchFamily="34" charset="0"/>
                <a:ea typeface="Calibri" panose="020F0502020204030204" pitchFamily="34" charset="0"/>
                <a:cs typeface="Times New Roman" panose="02020603050405020304" pitchFamily="18" charset="0"/>
              </a:rPr>
              <a:t> profitons de cette réunion pour leur souhaiter la bienvenue à Angoulême-EST</a:t>
            </a:r>
            <a:endParaRPr lang="fr-FR" sz="1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085886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50</a:t>
            </a:fld>
            <a:endParaRPr lang="fr-FR" sz="750" b="1" dirty="0">
              <a:solidFill>
                <a:schemeClr val="bg1"/>
              </a:solidFill>
              <a:latin typeface="Arial"/>
            </a:endParaRPr>
          </a:p>
        </p:txBody>
      </p:sp>
      <p:sp>
        <p:nvSpPr>
          <p:cNvPr id="5" name="Rectangle 4"/>
          <p:cNvSpPr/>
          <p:nvPr/>
        </p:nvSpPr>
        <p:spPr>
          <a:xfrm>
            <a:off x="664234" y="3132765"/>
            <a:ext cx="7757390" cy="592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schemeClr val="bg1"/>
                </a:solidFill>
                <a:effectLst/>
                <a:uLnTx/>
                <a:uFillTx/>
                <a:latin typeface="Arial"/>
                <a:ea typeface="+mj-ea"/>
                <a:cs typeface="+mj-cs"/>
              </a:rPr>
              <a:t>15- Concours et devoir de mémoire</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09/09/2025</a:t>
            </a:fld>
            <a:endParaRPr lang="fr-FR" sz="750" b="1" dirty="0">
              <a:solidFill>
                <a:schemeClr val="bg1"/>
              </a:solidFill>
              <a:latin typeface="Arial"/>
            </a:endParaRPr>
          </a:p>
        </p:txBody>
      </p:sp>
    </p:spTree>
    <p:extLst>
      <p:ext uri="{BB962C8B-B14F-4D97-AF65-F5344CB8AC3E}">
        <p14:creationId xmlns:p14="http://schemas.microsoft.com/office/powerpoint/2010/main" val="405785256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51</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sp>
        <p:nvSpPr>
          <p:cNvPr id="4" name="ZoneTexte 3">
            <a:extLst>
              <a:ext uri="{FF2B5EF4-FFF2-40B4-BE49-F238E27FC236}">
                <a16:creationId xmlns:a16="http://schemas.microsoft.com/office/drawing/2014/main" id="{2A8DA67A-DDB3-4624-97C3-11C41D1CAC8A}"/>
              </a:ext>
            </a:extLst>
          </p:cNvPr>
          <p:cNvSpPr txBox="1"/>
          <p:nvPr/>
        </p:nvSpPr>
        <p:spPr>
          <a:xfrm>
            <a:off x="4242816" y="960120"/>
            <a:ext cx="4477176" cy="923330"/>
          </a:xfrm>
          <a:prstGeom prst="rect">
            <a:avLst/>
          </a:prstGeom>
          <a:noFill/>
        </p:spPr>
        <p:txBody>
          <a:bodyPr wrap="square" rtlCol="0">
            <a:spAutoFit/>
          </a:bodyPr>
          <a:lstStyle/>
          <a:p>
            <a:r>
              <a:rPr lang="fr-FR" dirty="0"/>
              <a:t>Espace pédagogique &gt; DSDEN 16 &gt; S’informer</a:t>
            </a:r>
          </a:p>
          <a:p>
            <a:endParaRPr lang="fr-FR" dirty="0"/>
          </a:p>
          <a:p>
            <a:r>
              <a:rPr lang="fr-FR" dirty="0"/>
              <a:t>Le calendrier des projets de l’année</a:t>
            </a:r>
          </a:p>
        </p:txBody>
      </p:sp>
      <p:pic>
        <p:nvPicPr>
          <p:cNvPr id="6" name="Image 5">
            <a:extLst>
              <a:ext uri="{FF2B5EF4-FFF2-40B4-BE49-F238E27FC236}">
                <a16:creationId xmlns:a16="http://schemas.microsoft.com/office/drawing/2014/main" id="{F507703F-51DF-4B5C-B238-F17A7CEEDC83}"/>
              </a:ext>
            </a:extLst>
          </p:cNvPr>
          <p:cNvPicPr>
            <a:picLocks noChangeAspect="1"/>
          </p:cNvPicPr>
          <p:nvPr/>
        </p:nvPicPr>
        <p:blipFill>
          <a:blip r:embed="rId4"/>
          <a:stretch>
            <a:fillRect/>
          </a:stretch>
        </p:blipFill>
        <p:spPr>
          <a:xfrm>
            <a:off x="482183" y="1940735"/>
            <a:ext cx="6877403" cy="4292821"/>
          </a:xfrm>
          <a:prstGeom prst="rect">
            <a:avLst/>
          </a:prstGeom>
        </p:spPr>
      </p:pic>
    </p:spTree>
    <p:extLst>
      <p:ext uri="{BB962C8B-B14F-4D97-AF65-F5344CB8AC3E}">
        <p14:creationId xmlns:p14="http://schemas.microsoft.com/office/powerpoint/2010/main" val="269446973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52</a:t>
            </a:fld>
            <a:endParaRPr lang="fr-FR" sz="750" b="1" dirty="0">
              <a:solidFill>
                <a:schemeClr val="bg1"/>
              </a:solidFill>
              <a:latin typeface="Arial"/>
            </a:endParaRPr>
          </a:p>
        </p:txBody>
      </p:sp>
      <p:sp>
        <p:nvSpPr>
          <p:cNvPr id="5" name="Rectangle 4"/>
          <p:cNvSpPr/>
          <p:nvPr/>
        </p:nvSpPr>
        <p:spPr>
          <a:xfrm>
            <a:off x="664234" y="3132765"/>
            <a:ext cx="7757390" cy="59247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schemeClr val="bg1"/>
                </a:solidFill>
                <a:effectLst/>
                <a:uLnTx/>
                <a:uFillTx/>
                <a:latin typeface="Arial"/>
                <a:ea typeface="+mj-ea"/>
                <a:cs typeface="+mj-cs"/>
              </a:rPr>
              <a:t>16- Évaluation des directeurs</a:t>
            </a:r>
            <a:endParaRPr kumimoji="0" lang="fr-FR" sz="1800" b="0" i="0" u="none" strike="noStrike" kern="0" cap="none" spc="0" normalizeH="0" baseline="0" noProof="0" dirty="0">
              <a:ln>
                <a:noFill/>
              </a:ln>
              <a:solidFill>
                <a:schemeClr val="bg1"/>
              </a:solidFill>
              <a:effectLst/>
              <a:uLnTx/>
              <a:uFillTx/>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09/09/2025</a:t>
            </a:fld>
            <a:endParaRPr lang="fr-FR" sz="750" b="1" dirty="0">
              <a:solidFill>
                <a:schemeClr val="bg1"/>
              </a:solidFill>
              <a:latin typeface="Arial"/>
            </a:endParaRPr>
          </a:p>
        </p:txBody>
      </p:sp>
    </p:spTree>
    <p:extLst>
      <p:ext uri="{BB962C8B-B14F-4D97-AF65-F5344CB8AC3E}">
        <p14:creationId xmlns:p14="http://schemas.microsoft.com/office/powerpoint/2010/main" val="40992774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53</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sp>
        <p:nvSpPr>
          <p:cNvPr id="5" name="ZoneTexte 4">
            <a:extLst>
              <a:ext uri="{FF2B5EF4-FFF2-40B4-BE49-F238E27FC236}">
                <a16:creationId xmlns:a16="http://schemas.microsoft.com/office/drawing/2014/main" id="{D6E9C478-881C-4BD0-B373-97F745B4A8D7}"/>
              </a:ext>
            </a:extLst>
          </p:cNvPr>
          <p:cNvSpPr txBox="1"/>
          <p:nvPr/>
        </p:nvSpPr>
        <p:spPr>
          <a:xfrm>
            <a:off x="960120" y="1536192"/>
            <a:ext cx="7626096" cy="4247317"/>
          </a:xfrm>
          <a:prstGeom prst="rect">
            <a:avLst/>
          </a:prstGeom>
          <a:noFill/>
        </p:spPr>
        <p:txBody>
          <a:bodyPr wrap="square" rtlCol="0">
            <a:spAutoFit/>
          </a:bodyPr>
          <a:lstStyle/>
          <a:p>
            <a:r>
              <a:rPr lang="fr-FR" dirty="0"/>
              <a:t>Une réunion d’information ouverte à </a:t>
            </a:r>
            <a:r>
              <a:rPr lang="fr-FR" dirty="0" err="1"/>
              <a:t>tou.te.s</a:t>
            </a:r>
            <a:endParaRPr lang="fr-FR" dirty="0"/>
          </a:p>
          <a:p>
            <a:endParaRPr lang="fr-FR" dirty="0"/>
          </a:p>
          <a:p>
            <a:r>
              <a:rPr lang="fr-FR" dirty="0"/>
              <a:t>Ici, un petit point sur les constats :</a:t>
            </a:r>
          </a:p>
          <a:p>
            <a:pPr marL="285750" indent="-285750">
              <a:buFontTx/>
              <a:buChar char="-"/>
            </a:pPr>
            <a:r>
              <a:rPr lang="fr-FR" dirty="0"/>
              <a:t>Fort engagement</a:t>
            </a:r>
          </a:p>
          <a:p>
            <a:pPr marL="285750" indent="-285750">
              <a:buFontTx/>
              <a:buChar char="-"/>
            </a:pPr>
            <a:r>
              <a:rPr lang="fr-FR" dirty="0"/>
              <a:t>Volonté de piloter, mais des constats pas toujours assez robustes (Développer l’utilisation d’Archipel en CC).</a:t>
            </a:r>
          </a:p>
          <a:p>
            <a:pPr marL="285750" indent="-285750">
              <a:buFontTx/>
              <a:buChar char="-"/>
            </a:pPr>
            <a:r>
              <a:rPr lang="fr-FR" dirty="0"/>
              <a:t>Un équilibre à trouver entre CC/CM</a:t>
            </a:r>
          </a:p>
          <a:p>
            <a:pPr marL="285750" indent="-285750">
              <a:buFontTx/>
              <a:buChar char="-"/>
            </a:pPr>
            <a:r>
              <a:rPr lang="fr-FR" dirty="0"/>
              <a:t>Une planification des réunions bien pensée, mais qui ne cible pas toujours le type de réunion.</a:t>
            </a:r>
          </a:p>
          <a:p>
            <a:pPr marL="285750" indent="-285750">
              <a:buFontTx/>
              <a:buChar char="-"/>
            </a:pPr>
            <a:r>
              <a:rPr lang="fr-FR" dirty="0"/>
              <a:t>Le suivi des EBEP qui pourrait devenir l’occasion de croiser les expertises (PPRE rédigés collectivement ?).</a:t>
            </a:r>
          </a:p>
          <a:p>
            <a:pPr marL="285750" indent="-285750">
              <a:buFontTx/>
              <a:buChar char="-"/>
            </a:pPr>
            <a:r>
              <a:rPr lang="fr-FR" dirty="0"/>
              <a:t>Des ordres du jour et des relevés de conclusions très souvent formalisés.</a:t>
            </a:r>
          </a:p>
          <a:p>
            <a:pPr marL="285750" indent="-285750">
              <a:buFontTx/>
              <a:buChar char="-"/>
            </a:pPr>
            <a:r>
              <a:rPr lang="fr-FR" dirty="0"/>
              <a:t>Un besoin très fréquent d’aide à la construction du tableau de bord et des demandes de points plus réguliers de « mise à jour ».</a:t>
            </a:r>
          </a:p>
          <a:p>
            <a:pPr marL="285750" indent="-285750">
              <a:buFontTx/>
              <a:buChar char="-"/>
            </a:pPr>
            <a:r>
              <a:rPr lang="fr-FR" dirty="0"/>
              <a:t>Peu d’outils de suivi de PE, mais des actions riches.</a:t>
            </a:r>
          </a:p>
        </p:txBody>
      </p:sp>
    </p:spTree>
    <p:extLst>
      <p:ext uri="{BB962C8B-B14F-4D97-AF65-F5344CB8AC3E}">
        <p14:creationId xmlns:p14="http://schemas.microsoft.com/office/powerpoint/2010/main" val="206087298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54</a:t>
            </a:fld>
            <a:endParaRPr lang="fr-FR" sz="750" b="1" dirty="0">
              <a:solidFill>
                <a:schemeClr val="bg1"/>
              </a:solidFill>
              <a:latin typeface="Arial"/>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09/09/2025</a:t>
            </a:fld>
            <a:endParaRPr lang="fr-FR" sz="750" b="1" dirty="0">
              <a:solidFill>
                <a:schemeClr val="bg1"/>
              </a:solidFill>
              <a:latin typeface="Arial"/>
            </a:endParaRPr>
          </a:p>
        </p:txBody>
      </p:sp>
      <p:sp>
        <p:nvSpPr>
          <p:cNvPr id="8" name="Rectangle 7">
            <a:extLst>
              <a:ext uri="{FF2B5EF4-FFF2-40B4-BE49-F238E27FC236}">
                <a16:creationId xmlns:a16="http://schemas.microsoft.com/office/drawing/2014/main" id="{5B5B2AF4-1BA1-426E-A3DA-64758096D7DD}"/>
              </a:ext>
            </a:extLst>
          </p:cNvPr>
          <p:cNvSpPr/>
          <p:nvPr/>
        </p:nvSpPr>
        <p:spPr>
          <a:xfrm>
            <a:off x="712361" y="2753083"/>
            <a:ext cx="6573328" cy="10926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schemeClr val="bg1"/>
                </a:solidFill>
                <a:effectLst/>
                <a:uLnTx/>
                <a:uFillTx/>
                <a:latin typeface="Arial"/>
                <a:ea typeface="+mj-ea"/>
                <a:cs typeface="+mj-cs"/>
              </a:rPr>
              <a:t>17- Présentation du plan de formation</a:t>
            </a:r>
            <a:endParaRPr kumimoji="0" lang="fr-FR"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18043908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55</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sp>
        <p:nvSpPr>
          <p:cNvPr id="6" name="Titre 9">
            <a:extLst>
              <a:ext uri="{FF2B5EF4-FFF2-40B4-BE49-F238E27FC236}">
                <a16:creationId xmlns:a16="http://schemas.microsoft.com/office/drawing/2014/main" id="{D1C8EB65-D084-41A5-8435-88034C8DCB85}"/>
              </a:ext>
            </a:extLst>
          </p:cNvPr>
          <p:cNvSpPr txBox="1">
            <a:spLocks/>
          </p:cNvSpPr>
          <p:nvPr/>
        </p:nvSpPr>
        <p:spPr bwMode="gray">
          <a:xfrm>
            <a:off x="537891" y="1647395"/>
            <a:ext cx="8424000" cy="720000"/>
          </a:xfrm>
          <a:prstGeom prst="rect">
            <a:avLst/>
          </a:prstGeom>
        </p:spPr>
        <p:txBody>
          <a:bodyPr vert="horz" lIns="0" tIns="0" rIns="0" bIns="0" rtlCol="0" anchor="t" anchorCtr="0">
            <a:noAutofit/>
          </a:bodyPr>
          <a:lstStyle>
            <a:lvl1pPr algn="l" defTabSz="914400" rtl="0" eaLnBrk="1" latinLnBrk="0" hangingPunct="1">
              <a:lnSpc>
                <a:spcPct val="90000"/>
              </a:lnSpc>
              <a:spcBef>
                <a:spcPct val="0"/>
              </a:spcBef>
              <a:buNone/>
              <a:defRPr sz="255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fr-FR" sz="2550" b="1" i="0" u="none" strike="noStrike" kern="1200" cap="none" spc="0" normalizeH="0" baseline="0" noProof="0" dirty="0">
                <a:ln>
                  <a:noFill/>
                </a:ln>
                <a:solidFill>
                  <a:srgbClr val="000000"/>
                </a:solidFill>
                <a:effectLst/>
                <a:uLnTx/>
                <a:uFillTx/>
                <a:latin typeface="Arial"/>
                <a:ea typeface="+mj-ea"/>
                <a:cs typeface="+mj-cs"/>
              </a:rPr>
              <a:t>Plan de formation de circonscription 2025-2026</a:t>
            </a:r>
          </a:p>
        </p:txBody>
      </p:sp>
      <p:sp>
        <p:nvSpPr>
          <p:cNvPr id="9" name="ZoneTexte 8">
            <a:extLst>
              <a:ext uri="{FF2B5EF4-FFF2-40B4-BE49-F238E27FC236}">
                <a16:creationId xmlns:a16="http://schemas.microsoft.com/office/drawing/2014/main" id="{9DDFBDAA-93B9-4941-8029-C56B5C9FA1C7}"/>
              </a:ext>
            </a:extLst>
          </p:cNvPr>
          <p:cNvSpPr txBox="1"/>
          <p:nvPr/>
        </p:nvSpPr>
        <p:spPr>
          <a:xfrm>
            <a:off x="197876" y="2048649"/>
            <a:ext cx="8748248" cy="4247317"/>
          </a:xfrm>
          <a:prstGeom prst="rect">
            <a:avLst/>
          </a:prstGeom>
          <a:noFill/>
        </p:spPr>
        <p:txBody>
          <a:bodyPr wrap="square" rtlCol="0">
            <a:spAutoFit/>
          </a:bodyPr>
          <a:lstStyle/>
          <a:p>
            <a:r>
              <a:rPr lang="fr-FR" sz="1350" b="1" u="sng" dirty="0"/>
              <a:t>Tous les enseignants de la circonscription bénéficieront d’un module de 6 heures « Nouveaux programmes »</a:t>
            </a:r>
          </a:p>
          <a:p>
            <a:pPr marL="285750" indent="-285750">
              <a:buFont typeface="Wingdings" panose="05000000000000000000" pitchFamily="2" charset="2"/>
              <a:buChar char="Ø"/>
            </a:pPr>
            <a:endParaRPr lang="fr-FR" sz="1350" b="1" u="sng" dirty="0"/>
          </a:p>
          <a:p>
            <a:r>
              <a:rPr lang="fr-FR" sz="1350" b="1" u="sng" dirty="0"/>
              <a:t>Pour les 12 heures restantes, plusieurs possibilités</a:t>
            </a:r>
            <a:r>
              <a:rPr lang="fr-FR" sz="1350" b="1" dirty="0"/>
              <a:t> :</a:t>
            </a:r>
            <a:endParaRPr lang="fr-FR" sz="1350" b="1" u="sng" dirty="0"/>
          </a:p>
          <a:p>
            <a:pPr marL="742950" lvl="1" indent="-285750">
              <a:buFont typeface="Wingdings" panose="05000000000000000000" pitchFamily="2" charset="2"/>
              <a:buChar char="Ø"/>
            </a:pPr>
            <a:r>
              <a:rPr lang="fr-FR" sz="1350" b="1" u="sng" dirty="0"/>
              <a:t>Situation 1</a:t>
            </a:r>
            <a:r>
              <a:rPr lang="fr-FR" sz="1350" b="1" dirty="0"/>
              <a:t> : </a:t>
            </a:r>
            <a:r>
              <a:rPr lang="fr-FR" sz="1350" dirty="0"/>
              <a:t>Vous êtes </a:t>
            </a:r>
            <a:r>
              <a:rPr lang="fr-FR" sz="1350" dirty="0" err="1"/>
              <a:t>désigné.e</a:t>
            </a:r>
            <a:r>
              <a:rPr lang="fr-FR" sz="1350" dirty="0"/>
              <a:t> pour participer à un plan Maths, à un plan Français, à l’évaluation de votre école ou à une Résidence.</a:t>
            </a:r>
          </a:p>
          <a:p>
            <a:endParaRPr lang="fr-FR" sz="1350" dirty="0"/>
          </a:p>
          <a:p>
            <a:pPr marL="742950" lvl="1" indent="-285750">
              <a:buFont typeface="Wingdings" panose="05000000000000000000" pitchFamily="2" charset="2"/>
              <a:buChar char="Ø"/>
            </a:pPr>
            <a:r>
              <a:rPr lang="fr-FR" sz="1350" b="1" u="sng" dirty="0"/>
              <a:t>Situation 2</a:t>
            </a:r>
            <a:r>
              <a:rPr lang="fr-FR" sz="1350" b="1" dirty="0"/>
              <a:t> : </a:t>
            </a:r>
            <a:r>
              <a:rPr lang="fr-FR" sz="1350" dirty="0"/>
              <a:t>Plan mixte 6 heures Maths/Français complété par 1 module de 6 heures (</a:t>
            </a:r>
            <a:r>
              <a:rPr lang="fr-FR" sz="1350" dirty="0" err="1"/>
              <a:t>pHARe</a:t>
            </a:r>
            <a:r>
              <a:rPr lang="fr-FR" sz="1350" dirty="0"/>
              <a:t>, Oralité ECLORE) </a:t>
            </a:r>
            <a:r>
              <a:rPr lang="fr-FR" sz="1350" u="sng" dirty="0"/>
              <a:t>ou</a:t>
            </a:r>
            <a:r>
              <a:rPr lang="fr-FR" sz="1350" dirty="0"/>
              <a:t> 1 module EAC de 6 heures complété par 1 module de 6 heures Oralité ECLORE.</a:t>
            </a:r>
          </a:p>
          <a:p>
            <a:pPr marL="1200150" lvl="2" indent="-285750">
              <a:buFont typeface="Wingdings" panose="05000000000000000000" pitchFamily="2" charset="2"/>
              <a:buChar char=""/>
            </a:pPr>
            <a:r>
              <a:rPr lang="fr-FR" sz="1350" dirty="0"/>
              <a:t>1 module de 6 heures « Gestion de crise » sera proposé aux </a:t>
            </a:r>
            <a:r>
              <a:rPr lang="fr-FR" sz="1350" dirty="0" err="1"/>
              <a:t>directeur.trice.s</a:t>
            </a:r>
            <a:r>
              <a:rPr lang="fr-FR" sz="1350" dirty="0"/>
              <a:t> non formés de ces écoles, en remplacement du plan mixte « 6 heures Maths/Français » ou Oralité ECLORE.</a:t>
            </a:r>
          </a:p>
          <a:p>
            <a:pPr marL="742950" lvl="1" indent="-285750">
              <a:buFont typeface="Wingdings" panose="05000000000000000000" pitchFamily="2" charset="2"/>
              <a:buChar char="Ø"/>
            </a:pPr>
            <a:endParaRPr lang="fr-FR" sz="1350" dirty="0"/>
          </a:p>
          <a:p>
            <a:pPr marL="742950" lvl="1" indent="-285750">
              <a:buFont typeface="Wingdings" panose="05000000000000000000" pitchFamily="2" charset="2"/>
              <a:buChar char="Ø"/>
            </a:pPr>
            <a:r>
              <a:rPr lang="fr-FR" sz="1350" b="1" u="sng" dirty="0"/>
              <a:t>Situation 3</a:t>
            </a:r>
            <a:r>
              <a:rPr lang="fr-FR" sz="1350" b="1" i="1" dirty="0"/>
              <a:t> </a:t>
            </a:r>
            <a:r>
              <a:rPr lang="fr-FR" sz="1350" b="1" dirty="0"/>
              <a:t>: </a:t>
            </a:r>
            <a:r>
              <a:rPr lang="fr-FR" sz="1350" dirty="0"/>
              <a:t>Vous êtes </a:t>
            </a:r>
            <a:r>
              <a:rPr lang="fr-FR" sz="1350" dirty="0" err="1"/>
              <a:t>remplaçant.e</a:t>
            </a:r>
            <a:endParaRPr lang="fr-FR" sz="1350" dirty="0"/>
          </a:p>
          <a:p>
            <a:pPr marL="1200150" lvl="2" indent="-285750">
              <a:buFont typeface="Wingdings" panose="05000000000000000000" pitchFamily="2" charset="2"/>
              <a:buChar char=""/>
            </a:pPr>
            <a:r>
              <a:rPr lang="fr-FR" sz="1350" u="sng" dirty="0"/>
              <a:t>En cas de suppléance à l’année</a:t>
            </a:r>
            <a:r>
              <a:rPr lang="fr-FR" sz="1350" dirty="0"/>
              <a:t> : vous participez au(x) module(s) de formation de l’école de remplacement</a:t>
            </a:r>
          </a:p>
          <a:p>
            <a:pPr marL="1200150" lvl="2" indent="-285750">
              <a:buFont typeface="Wingdings" panose="05000000000000000000" pitchFamily="2" charset="2"/>
              <a:buChar char=""/>
            </a:pPr>
            <a:r>
              <a:rPr lang="fr-FR" sz="1350" u="sng" dirty="0"/>
              <a:t>Sans suppléance </a:t>
            </a:r>
            <a:r>
              <a:rPr lang="fr-FR" sz="1350" dirty="0"/>
              <a:t>: Plan mixte 6 heures Maths/Français complété par 1 module de 6 heures Oralité ECLORE</a:t>
            </a:r>
          </a:p>
          <a:p>
            <a:pPr marL="1200150" lvl="2" indent="-285750">
              <a:buFont typeface="Wingdings" panose="05000000000000000000" pitchFamily="2" charset="2"/>
              <a:buChar char=""/>
            </a:pPr>
            <a:endParaRPr lang="fr-FR" sz="1350" dirty="0"/>
          </a:p>
          <a:p>
            <a:pPr marL="742950" lvl="1" indent="-285750">
              <a:buFont typeface="Wingdings" panose="05000000000000000000" pitchFamily="2" charset="2"/>
              <a:buChar char="Ø"/>
            </a:pPr>
            <a:r>
              <a:rPr lang="fr-FR" sz="1350" b="1" u="sng" dirty="0"/>
              <a:t>Situation 4</a:t>
            </a:r>
            <a:r>
              <a:rPr lang="fr-FR" sz="1350" b="1" dirty="0"/>
              <a:t> : </a:t>
            </a:r>
            <a:r>
              <a:rPr lang="fr-FR" sz="1350" dirty="0"/>
              <a:t>Vous exercez à temps partiel ; vous pouvez assister aux temps de formation au prorata de votre temps de service. Pour cela, vous adresserez un mail aux formateurs afin de leur indiquer les dates auxquelles vous n’assisterez pas.</a:t>
            </a:r>
          </a:p>
          <a:p>
            <a:pPr marL="285750" indent="-285750">
              <a:buFont typeface="Wingdings" panose="05000000000000000000" pitchFamily="2" charset="2"/>
              <a:buChar char="Ø"/>
            </a:pPr>
            <a:endParaRPr lang="fr-FR" sz="1350" i="1" dirty="0"/>
          </a:p>
          <a:p>
            <a:r>
              <a:rPr lang="fr-FR" sz="1350" dirty="0"/>
              <a:t>L’équipe de circonscription reste à votre disposition pour répondre à toutes vos questions.</a:t>
            </a:r>
          </a:p>
        </p:txBody>
      </p:sp>
    </p:spTree>
    <p:extLst>
      <p:ext uri="{BB962C8B-B14F-4D97-AF65-F5344CB8AC3E}">
        <p14:creationId xmlns:p14="http://schemas.microsoft.com/office/powerpoint/2010/main" val="13898802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56</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sp>
        <p:nvSpPr>
          <p:cNvPr id="6" name="AutoShape 2">
            <a:extLst>
              <a:ext uri="{FF2B5EF4-FFF2-40B4-BE49-F238E27FC236}">
                <a16:creationId xmlns:a16="http://schemas.microsoft.com/office/drawing/2014/main" id="{38EF0584-02FE-4E17-AB4E-73020CD1CEE6}"/>
              </a:ext>
            </a:extLst>
          </p:cNvPr>
          <p:cNvSpPr txBox="1">
            <a:spLocks noChangeArrowheads="1"/>
          </p:cNvSpPr>
          <p:nvPr/>
        </p:nvSpPr>
        <p:spPr bwMode="auto">
          <a:xfrm>
            <a:off x="764224" y="1254201"/>
            <a:ext cx="7886700" cy="658961"/>
          </a:xfrm>
          <a:prstGeom prst="roundRect">
            <a:avLst>
              <a:gd name="adj" fmla="val 16667"/>
            </a:avLst>
          </a:prstGeom>
          <a:solidFill>
            <a:schemeClr val="bg2"/>
          </a:solidFill>
          <a:ln w="28575" cap="flat" cmpd="sng" algn="ctr">
            <a:solidFill>
              <a:schemeClr val="bg2">
                <a:lumMod val="50000"/>
              </a:schemeClr>
            </a:solidFill>
            <a:prstDash val="solid"/>
            <a:miter lim="800000"/>
            <a:headEnd/>
            <a:tailEnd/>
          </a:ln>
          <a:effectLst/>
        </p:spPr>
        <p:txBody>
          <a:bodyPr rot="0" vert="horz" wrap="square" lIns="27432" tIns="27432" rIns="27432" bIns="27432" rtlCol="0" anchor="ctr" anchorCtr="0" upright="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fr-FR" sz="1500" b="1">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Plan de formation 2025-2026</a:t>
            </a:r>
          </a:p>
          <a:p>
            <a:pPr marL="0" indent="0" algn="ctr">
              <a:lnSpc>
                <a:spcPct val="100000"/>
              </a:lnSpc>
              <a:spcBef>
                <a:spcPts val="0"/>
              </a:spcBef>
              <a:buFont typeface="Arial" panose="020B0604020202020204" pitchFamily="34" charset="0"/>
              <a:buNone/>
            </a:pPr>
            <a:r>
              <a:rPr lang="fr-FR" sz="1500" b="1" u="sng">
                <a:solidFill>
                  <a:srgbClr val="FF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Écoles engagées dans un Plan Mathématiques, un Plan Français,</a:t>
            </a:r>
          </a:p>
          <a:p>
            <a:pPr marL="0" indent="0" algn="ctr">
              <a:lnSpc>
                <a:spcPct val="100000"/>
              </a:lnSpc>
              <a:spcBef>
                <a:spcPts val="0"/>
              </a:spcBef>
              <a:buFont typeface="Arial" panose="020B0604020202020204" pitchFamily="34" charset="0"/>
              <a:buNone/>
            </a:pPr>
            <a:r>
              <a:rPr lang="fr-FR" sz="1500" b="1" u="sng">
                <a:solidFill>
                  <a:srgbClr val="FF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une Évaluation école ou une Résidence</a:t>
            </a:r>
            <a:endParaRPr lang="fr-FR" sz="15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Double flèche horizontale 12">
            <a:extLst>
              <a:ext uri="{FF2B5EF4-FFF2-40B4-BE49-F238E27FC236}">
                <a16:creationId xmlns:a16="http://schemas.microsoft.com/office/drawing/2014/main" id="{CD3E0168-F968-4853-B114-11A314D896F4}"/>
              </a:ext>
            </a:extLst>
          </p:cNvPr>
          <p:cNvSpPr/>
          <p:nvPr/>
        </p:nvSpPr>
        <p:spPr>
          <a:xfrm>
            <a:off x="464532" y="5636998"/>
            <a:ext cx="8296385" cy="621000"/>
          </a:xfrm>
          <a:prstGeom prst="leftRightArrow">
            <a:avLst/>
          </a:prstGeom>
          <a:solidFill>
            <a:srgbClr val="FF5D5D"/>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tx1"/>
                </a:solidFill>
              </a:rPr>
              <a:t>Formations en équipe école (</a:t>
            </a:r>
            <a:r>
              <a:rPr lang="fr-FR" sz="1050" b="1" dirty="0" err="1">
                <a:solidFill>
                  <a:schemeClr val="tx1"/>
                </a:solidFill>
              </a:rPr>
              <a:t>directeur.trice</a:t>
            </a:r>
            <a:r>
              <a:rPr lang="fr-FR" sz="1050" b="1" dirty="0">
                <a:solidFill>
                  <a:schemeClr val="tx1"/>
                </a:solidFill>
              </a:rPr>
              <a:t> + </a:t>
            </a:r>
            <a:r>
              <a:rPr lang="fr-FR" sz="1050" b="1" dirty="0" err="1">
                <a:solidFill>
                  <a:schemeClr val="tx1"/>
                </a:solidFill>
              </a:rPr>
              <a:t>adjoint.e.s</a:t>
            </a:r>
            <a:r>
              <a:rPr lang="fr-FR" sz="1050" b="1" dirty="0">
                <a:solidFill>
                  <a:schemeClr val="tx1"/>
                </a:solidFill>
              </a:rPr>
              <a:t>)</a:t>
            </a:r>
          </a:p>
        </p:txBody>
      </p:sp>
      <p:sp>
        <p:nvSpPr>
          <p:cNvPr id="10" name="ZoneTexte 9">
            <a:extLst>
              <a:ext uri="{FF2B5EF4-FFF2-40B4-BE49-F238E27FC236}">
                <a16:creationId xmlns:a16="http://schemas.microsoft.com/office/drawing/2014/main" id="{A7D078D9-73EB-4882-9B4A-CC0719AB4295}"/>
              </a:ext>
            </a:extLst>
          </p:cNvPr>
          <p:cNvSpPr txBox="1"/>
          <p:nvPr/>
        </p:nvSpPr>
        <p:spPr>
          <a:xfrm>
            <a:off x="434485" y="2178564"/>
            <a:ext cx="1890000" cy="514800"/>
          </a:xfrm>
          <a:prstGeom prst="roundRect">
            <a:avLst/>
          </a:prstGeom>
          <a:solidFill>
            <a:schemeClr val="accent2">
              <a:lumMod val="60000"/>
              <a:lumOff val="40000"/>
            </a:schemeClr>
          </a:solidFill>
          <a:ln w="28575">
            <a:solidFill>
              <a:schemeClr val="accent2"/>
            </a:solidFill>
          </a:ln>
        </p:spPr>
        <p:txBody>
          <a:bodyPr wrap="square" rtlCol="0" anchor="ctr">
            <a:spAutoFit/>
          </a:bodyPr>
          <a:lstStyle/>
          <a:p>
            <a:pPr lvl="0" algn="ctr">
              <a:defRPr/>
            </a:pPr>
            <a:r>
              <a:rPr lang="fr-FR" sz="1350" b="1" dirty="0">
                <a:ln w="0"/>
                <a:effectLst>
                  <a:outerShdw blurRad="38100" dist="19050" dir="2700000" algn="tl" rotWithShape="0">
                    <a:schemeClr val="dk1">
                      <a:alpha val="40000"/>
                    </a:schemeClr>
                  </a:outerShdw>
                </a:effectLst>
              </a:rPr>
              <a:t>Plan Français</a:t>
            </a:r>
          </a:p>
        </p:txBody>
      </p:sp>
      <p:sp>
        <p:nvSpPr>
          <p:cNvPr id="11" name="Rectangle à coins arrondis 7">
            <a:extLst>
              <a:ext uri="{FF2B5EF4-FFF2-40B4-BE49-F238E27FC236}">
                <a16:creationId xmlns:a16="http://schemas.microsoft.com/office/drawing/2014/main" id="{B6CDAE38-D47B-4802-99E2-A4C3F93B6BE7}"/>
              </a:ext>
            </a:extLst>
          </p:cNvPr>
          <p:cNvSpPr/>
          <p:nvPr/>
        </p:nvSpPr>
        <p:spPr>
          <a:xfrm>
            <a:off x="2629086" y="2160326"/>
            <a:ext cx="1890000" cy="515700"/>
          </a:xfrm>
          <a:prstGeom prst="roundRect">
            <a:avLst/>
          </a:prstGeom>
          <a:solidFill>
            <a:schemeClr val="accent1">
              <a:lumMod val="60000"/>
              <a:lumOff val="4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350" b="1" dirty="0">
                <a:ln w="0"/>
                <a:solidFill>
                  <a:schemeClr val="tx1"/>
                </a:solidFill>
                <a:effectLst>
                  <a:outerShdw blurRad="38100" dist="19050" dir="2700000" algn="tl" rotWithShape="0">
                    <a:schemeClr val="dk1">
                      <a:alpha val="40000"/>
                    </a:schemeClr>
                  </a:outerShdw>
                </a:effectLst>
              </a:rPr>
              <a:t>Plan</a:t>
            </a:r>
          </a:p>
          <a:p>
            <a:pPr algn="ctr"/>
            <a:r>
              <a:rPr lang="fr-FR" sz="1350" b="1" dirty="0">
                <a:ln w="0"/>
                <a:solidFill>
                  <a:schemeClr val="tx1"/>
                </a:solidFill>
                <a:effectLst>
                  <a:outerShdw blurRad="38100" dist="19050" dir="2700000" algn="tl" rotWithShape="0">
                    <a:schemeClr val="dk1">
                      <a:alpha val="40000"/>
                    </a:schemeClr>
                  </a:outerShdw>
                </a:effectLst>
              </a:rPr>
              <a:t>Mathématiques</a:t>
            </a:r>
          </a:p>
        </p:txBody>
      </p:sp>
      <p:sp>
        <p:nvSpPr>
          <p:cNvPr id="12" name="ZoneTexte 11">
            <a:extLst>
              <a:ext uri="{FF2B5EF4-FFF2-40B4-BE49-F238E27FC236}">
                <a16:creationId xmlns:a16="http://schemas.microsoft.com/office/drawing/2014/main" id="{5A44155D-4587-4D97-BDEC-0D1AF377F1CE}"/>
              </a:ext>
            </a:extLst>
          </p:cNvPr>
          <p:cNvSpPr txBox="1"/>
          <p:nvPr/>
        </p:nvSpPr>
        <p:spPr>
          <a:xfrm>
            <a:off x="4798600" y="2162105"/>
            <a:ext cx="1890000" cy="514800"/>
          </a:xfrm>
          <a:prstGeom prst="roundRect">
            <a:avLst/>
          </a:prstGeom>
          <a:solidFill>
            <a:schemeClr val="accent6">
              <a:lumMod val="60000"/>
              <a:lumOff val="40000"/>
            </a:schemeClr>
          </a:solidFill>
          <a:ln w="28575">
            <a:solidFill>
              <a:schemeClr val="accent6"/>
            </a:solidFill>
          </a:ln>
        </p:spPr>
        <p:txBody>
          <a:bodyPr wrap="square" rtlCol="0" anchor="ctr">
            <a:spAutoFit/>
          </a:bodyPr>
          <a:lstStyle/>
          <a:p>
            <a:pPr algn="ctr" defTabSz="685800">
              <a:defRPr/>
            </a:pPr>
            <a:r>
              <a:rPr lang="fr-FR" sz="1350" b="1" dirty="0">
                <a:ln w="0"/>
                <a:effectLst>
                  <a:outerShdw blurRad="38100" dist="19050" dir="2700000" algn="tl" rotWithShape="0">
                    <a:schemeClr val="dk1">
                      <a:alpha val="40000"/>
                    </a:schemeClr>
                  </a:outerShdw>
                </a:effectLst>
                <a:latin typeface="Calibri" panose="020F0502020204030204"/>
              </a:rPr>
              <a:t>Évaluation école</a:t>
            </a:r>
          </a:p>
        </p:txBody>
      </p:sp>
      <p:sp>
        <p:nvSpPr>
          <p:cNvPr id="13" name="ZoneTexte 12">
            <a:extLst>
              <a:ext uri="{FF2B5EF4-FFF2-40B4-BE49-F238E27FC236}">
                <a16:creationId xmlns:a16="http://schemas.microsoft.com/office/drawing/2014/main" id="{3CAABA94-D726-46B4-836B-B4683FA1A833}"/>
              </a:ext>
            </a:extLst>
          </p:cNvPr>
          <p:cNvSpPr txBox="1"/>
          <p:nvPr/>
        </p:nvSpPr>
        <p:spPr>
          <a:xfrm>
            <a:off x="6959178" y="2168180"/>
            <a:ext cx="1890000" cy="514800"/>
          </a:xfrm>
          <a:prstGeom prst="roundRect">
            <a:avLst/>
          </a:prstGeom>
          <a:solidFill>
            <a:schemeClr val="accent4">
              <a:lumMod val="40000"/>
              <a:lumOff val="60000"/>
            </a:schemeClr>
          </a:solidFill>
          <a:ln w="28575">
            <a:solidFill>
              <a:schemeClr val="accent4"/>
            </a:solidFill>
          </a:ln>
        </p:spPr>
        <p:txBody>
          <a:bodyPr wrap="square" rtlCol="0" anchor="ctr">
            <a:spAutoFit/>
          </a:bodyPr>
          <a:lstStyle/>
          <a:p>
            <a:pPr algn="ctr" defTabSz="685800">
              <a:defRPr/>
            </a:pPr>
            <a:r>
              <a:rPr lang="fr-FR" sz="1350" b="1" dirty="0">
                <a:ln w="0"/>
                <a:effectLst>
                  <a:outerShdw blurRad="38100" dist="19050" dir="2700000" algn="tl" rotWithShape="0">
                    <a:schemeClr val="dk1">
                      <a:alpha val="40000"/>
                    </a:schemeClr>
                  </a:outerShdw>
                </a:effectLst>
                <a:latin typeface="Calibri" panose="020F0502020204030204"/>
              </a:rPr>
              <a:t>Formation en résidence</a:t>
            </a:r>
          </a:p>
        </p:txBody>
      </p:sp>
      <p:sp>
        <p:nvSpPr>
          <p:cNvPr id="14" name="Rectangle 13">
            <a:extLst>
              <a:ext uri="{FF2B5EF4-FFF2-40B4-BE49-F238E27FC236}">
                <a16:creationId xmlns:a16="http://schemas.microsoft.com/office/drawing/2014/main" id="{5F2C6EE7-CF9A-4B37-89DB-827CDF383B92}"/>
              </a:ext>
            </a:extLst>
          </p:cNvPr>
          <p:cNvSpPr/>
          <p:nvPr/>
        </p:nvSpPr>
        <p:spPr>
          <a:xfrm>
            <a:off x="441646" y="3186700"/>
            <a:ext cx="1890000" cy="2354048"/>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975" b="1" u="sng" dirty="0">
                <a:solidFill>
                  <a:srgbClr val="FF0000"/>
                </a:solidFill>
              </a:rPr>
              <a:t>12 heures </a:t>
            </a:r>
          </a:p>
          <a:p>
            <a:pPr algn="ctr">
              <a:defRPr/>
            </a:pPr>
            <a:endParaRPr lang="fr-FR" sz="975" dirty="0">
              <a:solidFill>
                <a:schemeClr val="tx1"/>
              </a:solidFill>
            </a:endParaRPr>
          </a:p>
          <a:p>
            <a:pPr algn="ctr">
              <a:defRPr/>
            </a:pPr>
            <a:r>
              <a:rPr lang="fr-FR" sz="975" dirty="0">
                <a:solidFill>
                  <a:schemeClr val="tx1"/>
                </a:solidFill>
              </a:rPr>
              <a:t>Ruelle EE Doisneau</a:t>
            </a:r>
          </a:p>
          <a:p>
            <a:pPr algn="ctr">
              <a:defRPr/>
            </a:pPr>
            <a:r>
              <a:rPr lang="fr-FR" sz="975" dirty="0">
                <a:solidFill>
                  <a:schemeClr val="tx1"/>
                </a:solidFill>
              </a:rPr>
              <a:t>Ruelle EE Moulin</a:t>
            </a:r>
          </a:p>
          <a:p>
            <a:pPr algn="ctr">
              <a:defRPr/>
            </a:pPr>
            <a:endParaRPr lang="fr-FR" sz="975" dirty="0">
              <a:solidFill>
                <a:schemeClr val="tx1"/>
              </a:solidFill>
            </a:endParaRPr>
          </a:p>
          <a:p>
            <a:pPr algn="ctr">
              <a:defRPr/>
            </a:pPr>
            <a:r>
              <a:rPr lang="fr-FR" sz="975" dirty="0">
                <a:solidFill>
                  <a:schemeClr val="tx1"/>
                </a:solidFill>
              </a:rPr>
              <a:t>Ruelle EM </a:t>
            </a:r>
            <a:r>
              <a:rPr lang="fr-FR" sz="975" dirty="0" err="1">
                <a:solidFill>
                  <a:schemeClr val="tx1"/>
                </a:solidFill>
              </a:rPr>
              <a:t>Duruisseau</a:t>
            </a:r>
            <a:endParaRPr lang="fr-FR" sz="975" dirty="0">
              <a:solidFill>
                <a:schemeClr val="tx1"/>
              </a:solidFill>
            </a:endParaRPr>
          </a:p>
          <a:p>
            <a:pPr algn="ctr">
              <a:defRPr/>
            </a:pPr>
            <a:r>
              <a:rPr lang="fr-FR" sz="975" dirty="0">
                <a:solidFill>
                  <a:schemeClr val="tx1"/>
                </a:solidFill>
              </a:rPr>
              <a:t>Ruelle EM </a:t>
            </a:r>
            <a:r>
              <a:rPr lang="fr-FR" sz="975" dirty="0" err="1">
                <a:solidFill>
                  <a:schemeClr val="tx1"/>
                </a:solidFill>
              </a:rPr>
              <a:t>Chantefleurs</a:t>
            </a:r>
            <a:endParaRPr lang="fr-FR" sz="975" dirty="0">
              <a:solidFill>
                <a:schemeClr val="tx1"/>
              </a:solidFill>
            </a:endParaRPr>
          </a:p>
          <a:p>
            <a:pPr algn="ctr">
              <a:defRPr/>
            </a:pPr>
            <a:r>
              <a:rPr lang="fr-FR" sz="975" dirty="0">
                <a:solidFill>
                  <a:schemeClr val="tx1"/>
                </a:solidFill>
              </a:rPr>
              <a:t>Magnac EM Cygnes</a:t>
            </a:r>
          </a:p>
          <a:p>
            <a:pPr algn="ctr">
              <a:defRPr/>
            </a:pPr>
            <a:endParaRPr lang="fr-FR" sz="975" dirty="0">
              <a:solidFill>
                <a:schemeClr val="tx1"/>
              </a:solidFill>
            </a:endParaRPr>
          </a:p>
          <a:p>
            <a:pPr algn="ctr">
              <a:defRPr/>
            </a:pPr>
            <a:r>
              <a:rPr lang="fr-FR" sz="975" dirty="0">
                <a:solidFill>
                  <a:schemeClr val="tx1"/>
                </a:solidFill>
              </a:rPr>
              <a:t>Isle d’Espagnac EE Cormier</a:t>
            </a:r>
          </a:p>
          <a:p>
            <a:pPr algn="ctr">
              <a:defRPr/>
            </a:pPr>
            <a:endParaRPr lang="fr-FR" sz="975" dirty="0">
              <a:solidFill>
                <a:schemeClr val="tx1"/>
              </a:solidFill>
            </a:endParaRPr>
          </a:p>
          <a:p>
            <a:pPr algn="ctr">
              <a:defRPr/>
            </a:pPr>
            <a:r>
              <a:rPr lang="fr-FR" sz="975" dirty="0">
                <a:solidFill>
                  <a:schemeClr val="tx1"/>
                </a:solidFill>
              </a:rPr>
              <a:t>Soyaux EM Eluard</a:t>
            </a:r>
          </a:p>
          <a:p>
            <a:pPr algn="ctr">
              <a:defRPr/>
            </a:pPr>
            <a:r>
              <a:rPr lang="fr-FR" sz="975" dirty="0">
                <a:solidFill>
                  <a:schemeClr val="tx1"/>
                </a:solidFill>
              </a:rPr>
              <a:t>Soyaux EM Kergomard</a:t>
            </a:r>
          </a:p>
        </p:txBody>
      </p:sp>
      <p:sp>
        <p:nvSpPr>
          <p:cNvPr id="15" name="Rectangle 14">
            <a:extLst>
              <a:ext uri="{FF2B5EF4-FFF2-40B4-BE49-F238E27FC236}">
                <a16:creationId xmlns:a16="http://schemas.microsoft.com/office/drawing/2014/main" id="{3ADC08B5-1276-420F-A6DC-0D0CB973B0AD}"/>
              </a:ext>
            </a:extLst>
          </p:cNvPr>
          <p:cNvSpPr/>
          <p:nvPr/>
        </p:nvSpPr>
        <p:spPr>
          <a:xfrm>
            <a:off x="2629086" y="3185597"/>
            <a:ext cx="1890000" cy="2354049"/>
          </a:xfrm>
          <a:prstGeom prst="rect">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975" b="1" u="sng" dirty="0">
                <a:solidFill>
                  <a:srgbClr val="FF0000"/>
                </a:solidFill>
              </a:rPr>
              <a:t>12 heures </a:t>
            </a:r>
          </a:p>
          <a:p>
            <a:pPr algn="ctr">
              <a:defRPr/>
            </a:pPr>
            <a:endParaRPr lang="fr-FR" sz="975" dirty="0">
              <a:solidFill>
                <a:prstClr val="black"/>
              </a:solidFill>
            </a:endParaRPr>
          </a:p>
          <a:p>
            <a:pPr algn="ctr">
              <a:defRPr/>
            </a:pPr>
            <a:r>
              <a:rPr lang="fr-FR" sz="975" dirty="0">
                <a:solidFill>
                  <a:prstClr val="black"/>
                </a:solidFill>
              </a:rPr>
              <a:t>Angoulême EE Bert</a:t>
            </a:r>
          </a:p>
          <a:p>
            <a:pPr algn="ctr">
              <a:defRPr/>
            </a:pPr>
            <a:endParaRPr lang="fr-FR" sz="975" dirty="0">
              <a:solidFill>
                <a:prstClr val="black"/>
              </a:solidFill>
            </a:endParaRPr>
          </a:p>
          <a:p>
            <a:pPr algn="ctr">
              <a:defRPr/>
            </a:pPr>
            <a:r>
              <a:rPr lang="fr-FR" sz="975" dirty="0">
                <a:solidFill>
                  <a:prstClr val="black"/>
                </a:solidFill>
              </a:rPr>
              <a:t>Brie EM</a:t>
            </a:r>
          </a:p>
          <a:p>
            <a:pPr algn="ctr">
              <a:defRPr/>
            </a:pPr>
            <a:endParaRPr lang="fr-FR" sz="975" dirty="0">
              <a:solidFill>
                <a:prstClr val="black"/>
              </a:solidFill>
            </a:endParaRPr>
          </a:p>
          <a:p>
            <a:pPr algn="ctr">
              <a:defRPr/>
            </a:pPr>
            <a:r>
              <a:rPr lang="fr-FR" sz="975" dirty="0">
                <a:solidFill>
                  <a:prstClr val="black"/>
                </a:solidFill>
              </a:rPr>
              <a:t>Brie EE Bourg</a:t>
            </a:r>
          </a:p>
          <a:p>
            <a:pPr algn="ctr">
              <a:defRPr/>
            </a:pPr>
            <a:r>
              <a:rPr lang="fr-FR" sz="975" dirty="0">
                <a:solidFill>
                  <a:prstClr val="black"/>
                </a:solidFill>
              </a:rPr>
              <a:t>Brie EE </a:t>
            </a:r>
            <a:r>
              <a:rPr lang="fr-FR" sz="975" dirty="0" err="1">
                <a:solidFill>
                  <a:prstClr val="black"/>
                </a:solidFill>
              </a:rPr>
              <a:t>Prévôterie</a:t>
            </a:r>
            <a:endParaRPr lang="fr-FR" sz="975" dirty="0">
              <a:solidFill>
                <a:prstClr val="black"/>
              </a:solidFill>
            </a:endParaRPr>
          </a:p>
        </p:txBody>
      </p:sp>
      <p:sp>
        <p:nvSpPr>
          <p:cNvPr id="16" name="Rectangle 15">
            <a:extLst>
              <a:ext uri="{FF2B5EF4-FFF2-40B4-BE49-F238E27FC236}">
                <a16:creationId xmlns:a16="http://schemas.microsoft.com/office/drawing/2014/main" id="{ABD3F8B1-856F-498B-BA72-C8E3CE1FC464}"/>
              </a:ext>
            </a:extLst>
          </p:cNvPr>
          <p:cNvSpPr/>
          <p:nvPr/>
        </p:nvSpPr>
        <p:spPr>
          <a:xfrm>
            <a:off x="4816526" y="3194331"/>
            <a:ext cx="1890000" cy="2356253"/>
          </a:xfrm>
          <a:prstGeom prst="rect">
            <a:avLst/>
          </a:prstGeom>
          <a:noFill/>
          <a:ln w="952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975" b="1" u="sng" dirty="0">
                <a:solidFill>
                  <a:srgbClr val="FF0000"/>
                </a:solidFill>
              </a:rPr>
              <a:t>12 heures </a:t>
            </a:r>
          </a:p>
          <a:p>
            <a:pPr algn="ctr">
              <a:defRPr/>
            </a:pPr>
            <a:endParaRPr lang="fr-FR" sz="975" dirty="0">
              <a:solidFill>
                <a:prstClr val="black"/>
              </a:solidFill>
            </a:endParaRPr>
          </a:p>
          <a:p>
            <a:pPr algn="ctr">
              <a:defRPr/>
            </a:pPr>
            <a:r>
              <a:rPr lang="fr-FR" sz="975" dirty="0">
                <a:solidFill>
                  <a:prstClr val="black"/>
                </a:solidFill>
              </a:rPr>
              <a:t>Angoulême EE Hugo</a:t>
            </a:r>
          </a:p>
          <a:p>
            <a:pPr algn="ctr">
              <a:defRPr/>
            </a:pPr>
            <a:r>
              <a:rPr lang="fr-FR" sz="975" dirty="0">
                <a:solidFill>
                  <a:prstClr val="black"/>
                </a:solidFill>
              </a:rPr>
              <a:t>Angoulême EM Vigny</a:t>
            </a:r>
          </a:p>
          <a:p>
            <a:pPr algn="ctr">
              <a:defRPr/>
            </a:pPr>
            <a:endParaRPr lang="fr-FR" sz="975" dirty="0">
              <a:solidFill>
                <a:prstClr val="black"/>
              </a:solidFill>
            </a:endParaRPr>
          </a:p>
          <a:p>
            <a:pPr algn="ctr">
              <a:defRPr/>
            </a:pPr>
            <a:r>
              <a:rPr lang="fr-FR" sz="975" dirty="0">
                <a:solidFill>
                  <a:prstClr val="black"/>
                </a:solidFill>
              </a:rPr>
              <a:t>Isle d’Espagnac EP Carpentier</a:t>
            </a:r>
          </a:p>
          <a:p>
            <a:pPr algn="ctr">
              <a:defRPr/>
            </a:pPr>
            <a:endParaRPr lang="fr-FR" sz="975" dirty="0">
              <a:solidFill>
                <a:prstClr val="black"/>
              </a:solidFill>
            </a:endParaRPr>
          </a:p>
          <a:p>
            <a:pPr algn="ctr">
              <a:defRPr/>
            </a:pPr>
            <a:r>
              <a:rPr lang="fr-FR" sz="975" dirty="0">
                <a:solidFill>
                  <a:prstClr val="black"/>
                </a:solidFill>
              </a:rPr>
              <a:t>Soyaux EM Daubié</a:t>
            </a:r>
          </a:p>
          <a:p>
            <a:pPr algn="ctr">
              <a:defRPr/>
            </a:pPr>
            <a:r>
              <a:rPr lang="fr-FR" sz="975" dirty="0">
                <a:solidFill>
                  <a:prstClr val="black"/>
                </a:solidFill>
              </a:rPr>
              <a:t>Soyaux EM Perrault</a:t>
            </a:r>
          </a:p>
          <a:p>
            <a:pPr algn="ctr">
              <a:defRPr/>
            </a:pPr>
            <a:r>
              <a:rPr lang="fr-FR" sz="975" dirty="0">
                <a:solidFill>
                  <a:prstClr val="black"/>
                </a:solidFill>
              </a:rPr>
              <a:t>Soyaux EE Monnet</a:t>
            </a:r>
          </a:p>
        </p:txBody>
      </p:sp>
      <p:sp>
        <p:nvSpPr>
          <p:cNvPr id="17" name="Rectangle 16">
            <a:extLst>
              <a:ext uri="{FF2B5EF4-FFF2-40B4-BE49-F238E27FC236}">
                <a16:creationId xmlns:a16="http://schemas.microsoft.com/office/drawing/2014/main" id="{943D326C-D537-4B32-B438-B61796524D89}"/>
              </a:ext>
            </a:extLst>
          </p:cNvPr>
          <p:cNvSpPr/>
          <p:nvPr/>
        </p:nvSpPr>
        <p:spPr>
          <a:xfrm>
            <a:off x="6993201" y="3187785"/>
            <a:ext cx="1890000" cy="2342856"/>
          </a:xfrm>
          <a:prstGeom prst="rect">
            <a:avLst/>
          </a:prstGeom>
          <a:noFill/>
          <a:ln w="9525">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975" b="1" u="sng" dirty="0">
                <a:solidFill>
                  <a:srgbClr val="FF0000"/>
                </a:solidFill>
              </a:rPr>
              <a:t>12 heures </a:t>
            </a:r>
          </a:p>
          <a:p>
            <a:pPr algn="ctr">
              <a:defRPr/>
            </a:pPr>
            <a:endParaRPr lang="fr-FR" sz="900" dirty="0">
              <a:solidFill>
                <a:prstClr val="black"/>
              </a:solidFill>
            </a:endParaRPr>
          </a:p>
          <a:p>
            <a:pPr algn="ctr">
              <a:defRPr/>
            </a:pPr>
            <a:r>
              <a:rPr lang="fr-FR" sz="900" dirty="0">
                <a:solidFill>
                  <a:prstClr val="black"/>
                </a:solidFill>
              </a:rPr>
              <a:t>Angoulême EE Buisson / EM Fontaine</a:t>
            </a:r>
          </a:p>
          <a:p>
            <a:pPr algn="ctr">
              <a:defRPr/>
            </a:pPr>
            <a:r>
              <a:rPr lang="fr-FR" sz="900" dirty="0">
                <a:solidFill>
                  <a:prstClr val="black"/>
                </a:solidFill>
              </a:rPr>
              <a:t>Angoulême EE Sand / EM Macé</a:t>
            </a:r>
          </a:p>
          <a:p>
            <a:pPr algn="ctr">
              <a:defRPr/>
            </a:pPr>
            <a:r>
              <a:rPr lang="fr-FR" sz="900" dirty="0">
                <a:solidFill>
                  <a:prstClr val="black"/>
                </a:solidFill>
              </a:rPr>
              <a:t>Angoulême EE Roux / EM Kergomard</a:t>
            </a:r>
          </a:p>
          <a:p>
            <a:pPr algn="ctr">
              <a:defRPr/>
            </a:pPr>
            <a:endParaRPr lang="fr-FR" sz="900" dirty="0">
              <a:solidFill>
                <a:prstClr val="black"/>
              </a:solidFill>
            </a:endParaRPr>
          </a:p>
          <a:p>
            <a:pPr algn="ctr">
              <a:defRPr/>
            </a:pPr>
            <a:r>
              <a:rPr lang="fr-FR" sz="900" dirty="0">
                <a:solidFill>
                  <a:prstClr val="black"/>
                </a:solidFill>
              </a:rPr>
              <a:t>Garat EE / Garat EM</a:t>
            </a:r>
          </a:p>
          <a:p>
            <a:pPr algn="ctr">
              <a:defRPr/>
            </a:pPr>
            <a:r>
              <a:rPr lang="fr-FR" sz="900" dirty="0">
                <a:solidFill>
                  <a:prstClr val="black"/>
                </a:solidFill>
              </a:rPr>
              <a:t>Bouëx / Dirac</a:t>
            </a:r>
          </a:p>
          <a:p>
            <a:pPr algn="ctr">
              <a:defRPr/>
            </a:pPr>
            <a:endParaRPr lang="fr-FR" sz="900" dirty="0">
              <a:solidFill>
                <a:prstClr val="black"/>
              </a:solidFill>
            </a:endParaRPr>
          </a:p>
          <a:p>
            <a:pPr algn="ctr">
              <a:defRPr/>
            </a:pPr>
            <a:r>
              <a:rPr lang="fr-FR" sz="900" dirty="0">
                <a:solidFill>
                  <a:prstClr val="black"/>
                </a:solidFill>
              </a:rPr>
              <a:t>Mornac EE / Mornac EM</a:t>
            </a:r>
          </a:p>
          <a:p>
            <a:pPr algn="ctr">
              <a:defRPr/>
            </a:pPr>
            <a:r>
              <a:rPr lang="fr-FR" sz="900" dirty="0">
                <a:solidFill>
                  <a:prstClr val="black"/>
                </a:solidFill>
              </a:rPr>
              <a:t>Touvre EP Sources</a:t>
            </a:r>
          </a:p>
          <a:p>
            <a:pPr algn="ctr">
              <a:defRPr/>
            </a:pPr>
            <a:endParaRPr lang="fr-FR" sz="900" dirty="0">
              <a:solidFill>
                <a:prstClr val="black"/>
              </a:solidFill>
            </a:endParaRPr>
          </a:p>
          <a:p>
            <a:pPr algn="ctr">
              <a:defRPr/>
            </a:pPr>
            <a:r>
              <a:rPr lang="fr-FR" sz="900" dirty="0">
                <a:solidFill>
                  <a:prstClr val="black"/>
                </a:solidFill>
              </a:rPr>
              <a:t>Soyaux EE Moulin / EE Bourg / EM St Exupéry</a:t>
            </a:r>
          </a:p>
        </p:txBody>
      </p:sp>
      <p:sp>
        <p:nvSpPr>
          <p:cNvPr id="18" name="Flèche vers le bas 15">
            <a:extLst>
              <a:ext uri="{FF2B5EF4-FFF2-40B4-BE49-F238E27FC236}">
                <a16:creationId xmlns:a16="http://schemas.microsoft.com/office/drawing/2014/main" id="{3B623D2E-055C-4D93-B65C-E89FCD42650C}"/>
              </a:ext>
            </a:extLst>
          </p:cNvPr>
          <p:cNvSpPr/>
          <p:nvPr/>
        </p:nvSpPr>
        <p:spPr>
          <a:xfrm>
            <a:off x="3466677" y="2793509"/>
            <a:ext cx="269558" cy="324000"/>
          </a:xfrm>
          <a:prstGeom prst="downArrow">
            <a:avLst/>
          </a:prstGeom>
          <a:solidFill>
            <a:schemeClr val="accent1">
              <a:lumMod val="60000"/>
              <a:lumOff val="4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19" name="Flèche vers le bas 16">
            <a:extLst>
              <a:ext uri="{FF2B5EF4-FFF2-40B4-BE49-F238E27FC236}">
                <a16:creationId xmlns:a16="http://schemas.microsoft.com/office/drawing/2014/main" id="{E0AF7F82-D6A7-44C0-A718-DCCE69FD5048}"/>
              </a:ext>
            </a:extLst>
          </p:cNvPr>
          <p:cNvSpPr/>
          <p:nvPr/>
        </p:nvSpPr>
        <p:spPr>
          <a:xfrm>
            <a:off x="1201842" y="2798221"/>
            <a:ext cx="269558" cy="324000"/>
          </a:xfrm>
          <a:prstGeom prst="downArrow">
            <a:avLst/>
          </a:prstGeom>
          <a:solidFill>
            <a:schemeClr val="accent2">
              <a:lumMod val="60000"/>
              <a:lumOff val="40000"/>
            </a:schemeClr>
          </a:solidFill>
          <a:ln w="12700" cap="flat" cmpd="sng" algn="ctr">
            <a:solidFill>
              <a:schemeClr val="accent2"/>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20" name="Flèche vers le bas 17">
            <a:extLst>
              <a:ext uri="{FF2B5EF4-FFF2-40B4-BE49-F238E27FC236}">
                <a16:creationId xmlns:a16="http://schemas.microsoft.com/office/drawing/2014/main" id="{2F813B37-B447-46F1-BB31-C580DFB3C8A7}"/>
              </a:ext>
            </a:extLst>
          </p:cNvPr>
          <p:cNvSpPr/>
          <p:nvPr/>
        </p:nvSpPr>
        <p:spPr>
          <a:xfrm>
            <a:off x="5618038" y="2764430"/>
            <a:ext cx="269558" cy="324000"/>
          </a:xfrm>
          <a:prstGeom prst="downArrow">
            <a:avLst/>
          </a:prstGeom>
          <a:solidFill>
            <a:schemeClr val="accent6">
              <a:lumMod val="60000"/>
              <a:lumOff val="40000"/>
            </a:schemeClr>
          </a:solidFill>
          <a:ln w="12700" cap="flat" cmpd="sng" algn="ctr">
            <a:solidFill>
              <a:schemeClr val="accent6"/>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21" name="Flèche vers le bas 34">
            <a:extLst>
              <a:ext uri="{FF2B5EF4-FFF2-40B4-BE49-F238E27FC236}">
                <a16:creationId xmlns:a16="http://schemas.microsoft.com/office/drawing/2014/main" id="{812D1C21-23F4-4EC1-A9C5-07FDB83109D2}"/>
              </a:ext>
            </a:extLst>
          </p:cNvPr>
          <p:cNvSpPr/>
          <p:nvPr/>
        </p:nvSpPr>
        <p:spPr>
          <a:xfrm>
            <a:off x="7769399" y="2764430"/>
            <a:ext cx="269558" cy="324000"/>
          </a:xfrm>
          <a:prstGeom prst="downArrow">
            <a:avLst/>
          </a:prstGeom>
          <a:solidFill>
            <a:schemeClr val="accent4">
              <a:lumMod val="40000"/>
              <a:lumOff val="60000"/>
            </a:schemeClr>
          </a:solidFill>
          <a:ln w="12700" cap="flat" cmpd="sng" algn="ctr">
            <a:solidFill>
              <a:schemeClr val="accent4"/>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Tree>
    <p:extLst>
      <p:ext uri="{BB962C8B-B14F-4D97-AF65-F5344CB8AC3E}">
        <p14:creationId xmlns:p14="http://schemas.microsoft.com/office/powerpoint/2010/main" val="195136100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57</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sp>
        <p:nvSpPr>
          <p:cNvPr id="6" name="AutoShape 2">
            <a:extLst>
              <a:ext uri="{FF2B5EF4-FFF2-40B4-BE49-F238E27FC236}">
                <a16:creationId xmlns:a16="http://schemas.microsoft.com/office/drawing/2014/main" id="{A94B94FD-FE85-4E4C-BC7A-F23D4E695AE0}"/>
              </a:ext>
            </a:extLst>
          </p:cNvPr>
          <p:cNvSpPr txBox="1">
            <a:spLocks noChangeArrowheads="1"/>
          </p:cNvSpPr>
          <p:nvPr/>
        </p:nvSpPr>
        <p:spPr bwMode="auto">
          <a:xfrm>
            <a:off x="897300" y="1255899"/>
            <a:ext cx="7886700" cy="837000"/>
          </a:xfrm>
          <a:prstGeom prst="roundRect">
            <a:avLst>
              <a:gd name="adj" fmla="val 16667"/>
            </a:avLst>
          </a:prstGeom>
          <a:solidFill>
            <a:schemeClr val="bg2"/>
          </a:solidFill>
          <a:ln w="28575" cap="flat" cmpd="sng" algn="ctr">
            <a:solidFill>
              <a:schemeClr val="bg2">
                <a:lumMod val="50000"/>
              </a:schemeClr>
            </a:solidFill>
            <a:prstDash val="solid"/>
            <a:miter lim="800000"/>
            <a:headEnd/>
            <a:tailEnd/>
          </a:ln>
          <a:effectLst/>
        </p:spPr>
        <p:txBody>
          <a:bodyPr rot="0" vert="horz" wrap="square" lIns="27432" tIns="27432" rIns="27432" bIns="27432" rtlCol="0" anchor="ctr" anchorCtr="0" upright="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fr-FR" sz="1500" b="1">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Plan de formation 2025-2026</a:t>
            </a:r>
          </a:p>
          <a:p>
            <a:pPr marL="0" indent="0" algn="ctr">
              <a:lnSpc>
                <a:spcPct val="100000"/>
              </a:lnSpc>
              <a:spcBef>
                <a:spcPts val="0"/>
              </a:spcBef>
              <a:buNone/>
            </a:pPr>
            <a:r>
              <a:rPr lang="fr-FR" sz="1500" b="1" u="sng">
                <a:solidFill>
                  <a:srgbClr val="FF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Sauf les écoles engagées dans un Plan Mathématiques, un Plan Français,</a:t>
            </a:r>
          </a:p>
          <a:p>
            <a:pPr marL="0" indent="0" algn="ctr">
              <a:lnSpc>
                <a:spcPct val="100000"/>
              </a:lnSpc>
              <a:spcBef>
                <a:spcPts val="0"/>
              </a:spcBef>
              <a:buNone/>
            </a:pPr>
            <a:r>
              <a:rPr lang="fr-FR" sz="1500" b="1" u="sng">
                <a:solidFill>
                  <a:srgbClr val="FF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une Évaluation école ou une Résidence</a:t>
            </a:r>
            <a:endParaRPr lang="fr-FR" sz="15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AEB9A2DE-2BE8-4B23-B855-006779582456}"/>
              </a:ext>
            </a:extLst>
          </p:cNvPr>
          <p:cNvSpPr txBox="1"/>
          <p:nvPr/>
        </p:nvSpPr>
        <p:spPr>
          <a:xfrm>
            <a:off x="1254986" y="2376842"/>
            <a:ext cx="2430000" cy="561856"/>
          </a:xfrm>
          <a:prstGeom prst="roundRect">
            <a:avLst/>
          </a:prstGeom>
          <a:solidFill>
            <a:srgbClr val="D7AFFF"/>
          </a:solidFill>
          <a:ln w="28575">
            <a:solidFill>
              <a:srgbClr val="660066"/>
            </a:solidFill>
          </a:ln>
        </p:spPr>
        <p:txBody>
          <a:bodyPr wrap="square" rtlCol="0" anchor="ctr">
            <a:spAutoFit/>
          </a:bodyPr>
          <a:lstStyle/>
          <a:p>
            <a:pPr lvl="0" algn="ctr">
              <a:defRPr/>
            </a:pPr>
            <a:r>
              <a:rPr lang="fr-FR" sz="1350" b="1" dirty="0">
                <a:ln w="0"/>
                <a:effectLst>
                  <a:outerShdw blurRad="38100" dist="19050" dir="2700000" algn="tl" rotWithShape="0">
                    <a:schemeClr val="dk1">
                      <a:alpha val="40000"/>
                    </a:schemeClr>
                  </a:outerShdw>
                </a:effectLst>
              </a:rPr>
              <a:t>Plan mixte  /</a:t>
            </a:r>
          </a:p>
          <a:p>
            <a:pPr lvl="0" algn="ctr">
              <a:defRPr/>
            </a:pPr>
            <a:r>
              <a:rPr lang="fr-FR" sz="1350" b="1" dirty="0" err="1">
                <a:ln w="0"/>
                <a:effectLst>
                  <a:outerShdw blurRad="38100" dist="19050" dir="2700000" algn="tl" rotWithShape="0">
                    <a:schemeClr val="dk1">
                      <a:alpha val="40000"/>
                    </a:schemeClr>
                  </a:outerShdw>
                </a:effectLst>
              </a:rPr>
              <a:t>pHARe</a:t>
            </a:r>
            <a:endParaRPr lang="fr-FR" sz="1350" b="1" dirty="0">
              <a:ln w="0"/>
              <a:effectLst>
                <a:outerShdw blurRad="38100" dist="19050" dir="2700000" algn="tl" rotWithShape="0">
                  <a:schemeClr val="dk1">
                    <a:alpha val="40000"/>
                  </a:schemeClr>
                </a:outerShdw>
              </a:effectLst>
            </a:endParaRPr>
          </a:p>
        </p:txBody>
      </p:sp>
      <p:sp>
        <p:nvSpPr>
          <p:cNvPr id="10" name="ZoneTexte 9">
            <a:extLst>
              <a:ext uri="{FF2B5EF4-FFF2-40B4-BE49-F238E27FC236}">
                <a16:creationId xmlns:a16="http://schemas.microsoft.com/office/drawing/2014/main" id="{2761A88C-59DC-48DE-9B23-BD030ECBC7D5}"/>
              </a:ext>
            </a:extLst>
          </p:cNvPr>
          <p:cNvSpPr txBox="1"/>
          <p:nvPr/>
        </p:nvSpPr>
        <p:spPr>
          <a:xfrm>
            <a:off x="5287961" y="2366382"/>
            <a:ext cx="2430000" cy="561856"/>
          </a:xfrm>
          <a:prstGeom prst="roundRect">
            <a:avLst/>
          </a:prstGeom>
          <a:solidFill>
            <a:schemeClr val="accent1">
              <a:lumMod val="40000"/>
              <a:lumOff val="60000"/>
            </a:schemeClr>
          </a:solidFill>
          <a:ln w="28575">
            <a:solidFill>
              <a:schemeClr val="accent1">
                <a:lumMod val="75000"/>
              </a:schemeClr>
            </a:solidFill>
          </a:ln>
        </p:spPr>
        <p:txBody>
          <a:bodyPr wrap="square" rtlCol="0" anchor="ctr">
            <a:spAutoFit/>
          </a:bodyPr>
          <a:lstStyle/>
          <a:p>
            <a:pPr algn="ctr" defTabSz="685800">
              <a:defRPr/>
            </a:pPr>
            <a:r>
              <a:rPr lang="fr-FR" sz="1350" b="1" dirty="0">
                <a:ln w="0"/>
                <a:effectLst>
                  <a:outerShdw blurRad="38100" dist="19050" dir="2700000" algn="tl" rotWithShape="0">
                    <a:schemeClr val="dk1">
                      <a:alpha val="40000"/>
                    </a:schemeClr>
                  </a:outerShdw>
                </a:effectLst>
                <a:latin typeface="Calibri" panose="020F0502020204030204"/>
              </a:rPr>
              <a:t>EAC /</a:t>
            </a:r>
          </a:p>
          <a:p>
            <a:pPr algn="ctr" defTabSz="685800">
              <a:defRPr/>
            </a:pPr>
            <a:r>
              <a:rPr lang="fr-FR" sz="1350" b="1" dirty="0">
                <a:ln w="0"/>
                <a:effectLst>
                  <a:outerShdw blurRad="38100" dist="19050" dir="2700000" algn="tl" rotWithShape="0">
                    <a:schemeClr val="dk1">
                      <a:alpha val="40000"/>
                    </a:schemeClr>
                  </a:outerShdw>
                </a:effectLst>
                <a:latin typeface="Calibri" panose="020F0502020204030204"/>
              </a:rPr>
              <a:t>Oralité ECLORE</a:t>
            </a:r>
          </a:p>
        </p:txBody>
      </p:sp>
      <p:sp>
        <p:nvSpPr>
          <p:cNvPr id="11" name="Flèche vers le bas 37">
            <a:extLst>
              <a:ext uri="{FF2B5EF4-FFF2-40B4-BE49-F238E27FC236}">
                <a16:creationId xmlns:a16="http://schemas.microsoft.com/office/drawing/2014/main" id="{0E39C28A-FE22-4457-8F6C-09F8A08CA9EE}"/>
              </a:ext>
            </a:extLst>
          </p:cNvPr>
          <p:cNvSpPr/>
          <p:nvPr/>
        </p:nvSpPr>
        <p:spPr>
          <a:xfrm>
            <a:off x="2335207" y="3175637"/>
            <a:ext cx="269558" cy="324000"/>
          </a:xfrm>
          <a:prstGeom prst="downArrow">
            <a:avLst/>
          </a:prstGeom>
          <a:solidFill>
            <a:srgbClr val="D7AFFF"/>
          </a:solidFill>
          <a:ln w="12700" cap="flat" cmpd="sng" algn="ctr">
            <a:solidFill>
              <a:srgbClr val="660066"/>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12" name="Flèche vers le bas 25">
            <a:extLst>
              <a:ext uri="{FF2B5EF4-FFF2-40B4-BE49-F238E27FC236}">
                <a16:creationId xmlns:a16="http://schemas.microsoft.com/office/drawing/2014/main" id="{D073CDCA-16C8-446E-87C3-72A281DAAD12}"/>
              </a:ext>
            </a:extLst>
          </p:cNvPr>
          <p:cNvSpPr/>
          <p:nvPr/>
        </p:nvSpPr>
        <p:spPr>
          <a:xfrm>
            <a:off x="6404458" y="3163129"/>
            <a:ext cx="269558" cy="324000"/>
          </a:xfrm>
          <a:prstGeom prst="downArrow">
            <a:avLst/>
          </a:prstGeom>
          <a:solidFill>
            <a:schemeClr val="accent1">
              <a:lumMod val="40000"/>
              <a:lumOff val="60000"/>
            </a:schemeClr>
          </a:solidFill>
          <a:ln w="12700" cap="flat" cmpd="sng" algn="ctr">
            <a:solidFill>
              <a:schemeClr val="accent1">
                <a:lumMod val="75000"/>
              </a:scheme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13" name="ZoneTexte 12">
            <a:extLst>
              <a:ext uri="{FF2B5EF4-FFF2-40B4-BE49-F238E27FC236}">
                <a16:creationId xmlns:a16="http://schemas.microsoft.com/office/drawing/2014/main" id="{AEBBC877-4837-4F0F-808A-91B016DC9155}"/>
              </a:ext>
            </a:extLst>
          </p:cNvPr>
          <p:cNvSpPr txBox="1"/>
          <p:nvPr/>
        </p:nvSpPr>
        <p:spPr>
          <a:xfrm>
            <a:off x="1254986" y="3678219"/>
            <a:ext cx="2430000" cy="1592744"/>
          </a:xfrm>
          <a:prstGeom prst="rect">
            <a:avLst/>
          </a:prstGeom>
          <a:noFill/>
          <a:ln>
            <a:solidFill>
              <a:srgbClr val="660066"/>
            </a:solidFill>
          </a:ln>
        </p:spPr>
        <p:txBody>
          <a:bodyPr wrap="square" rtlCol="0" anchor="ctr">
            <a:spAutoFit/>
          </a:bodyPr>
          <a:lstStyle/>
          <a:p>
            <a:pPr lvl="0" algn="ctr" fontAlgn="base"/>
            <a:endParaRPr lang="fr-FR" sz="975" b="1" u="sng" dirty="0">
              <a:solidFill>
                <a:srgbClr val="FF0000"/>
              </a:solidFill>
            </a:endParaRPr>
          </a:p>
          <a:p>
            <a:pPr lvl="0" algn="ctr" fontAlgn="base"/>
            <a:r>
              <a:rPr lang="fr-FR" sz="975" b="1" u="sng" dirty="0">
                <a:solidFill>
                  <a:srgbClr val="FF0000"/>
                </a:solidFill>
              </a:rPr>
              <a:t>6 heures plan mixte</a:t>
            </a:r>
          </a:p>
          <a:p>
            <a:pPr lvl="0" algn="ctr" fontAlgn="base"/>
            <a:r>
              <a:rPr lang="fr-FR" sz="975" b="1" u="sng" dirty="0">
                <a:solidFill>
                  <a:srgbClr val="FF0000"/>
                </a:solidFill>
              </a:rPr>
              <a:t>(Maths / Français)</a:t>
            </a:r>
          </a:p>
          <a:p>
            <a:pPr lvl="0" algn="ctr" fontAlgn="base"/>
            <a:r>
              <a:rPr lang="fr-FR" sz="975" b="1" u="sng" dirty="0">
                <a:solidFill>
                  <a:srgbClr val="FF0000"/>
                </a:solidFill>
              </a:rPr>
              <a:t>+ 6 heures </a:t>
            </a:r>
            <a:r>
              <a:rPr lang="fr-FR" sz="975" b="1" u="sng" dirty="0" err="1">
                <a:solidFill>
                  <a:srgbClr val="FF0000"/>
                </a:solidFill>
              </a:rPr>
              <a:t>pHARe</a:t>
            </a:r>
            <a:endParaRPr lang="fr-FR" sz="975" b="1" u="sng" dirty="0">
              <a:solidFill>
                <a:srgbClr val="FF0000"/>
              </a:solidFill>
            </a:endParaRPr>
          </a:p>
          <a:p>
            <a:pPr algn="ctr" fontAlgn="base"/>
            <a:endParaRPr lang="fr-FR" sz="975" dirty="0"/>
          </a:p>
          <a:p>
            <a:pPr algn="ctr" fontAlgn="base"/>
            <a:endParaRPr lang="fr-FR" sz="975" dirty="0"/>
          </a:p>
          <a:p>
            <a:pPr algn="ctr" fontAlgn="base"/>
            <a:r>
              <a:rPr lang="fr-FR" sz="975" dirty="0"/>
              <a:t>Soyaux EE Freinet</a:t>
            </a:r>
          </a:p>
          <a:p>
            <a:pPr algn="ctr" fontAlgn="base"/>
            <a:r>
              <a:rPr lang="fr-FR" sz="975" dirty="0"/>
              <a:t>Soyaux EE Herriot</a:t>
            </a:r>
          </a:p>
          <a:p>
            <a:pPr algn="ctr" fontAlgn="base"/>
            <a:endParaRPr lang="fr-FR" sz="975" dirty="0"/>
          </a:p>
          <a:p>
            <a:pPr algn="ctr" fontAlgn="base"/>
            <a:endParaRPr lang="fr-FR" sz="975" dirty="0"/>
          </a:p>
        </p:txBody>
      </p:sp>
      <p:sp>
        <p:nvSpPr>
          <p:cNvPr id="14" name="ZoneTexte 13">
            <a:extLst>
              <a:ext uri="{FF2B5EF4-FFF2-40B4-BE49-F238E27FC236}">
                <a16:creationId xmlns:a16="http://schemas.microsoft.com/office/drawing/2014/main" id="{D724E49E-37FF-4003-8018-4CF8773377B7}"/>
              </a:ext>
            </a:extLst>
          </p:cNvPr>
          <p:cNvSpPr txBox="1"/>
          <p:nvPr/>
        </p:nvSpPr>
        <p:spPr>
          <a:xfrm>
            <a:off x="5325300" y="3679763"/>
            <a:ext cx="2430000" cy="1591200"/>
          </a:xfrm>
          <a:prstGeom prst="rect">
            <a:avLst/>
          </a:prstGeom>
          <a:noFill/>
          <a:ln>
            <a:solidFill>
              <a:schemeClr val="accent1">
                <a:lumMod val="75000"/>
              </a:schemeClr>
            </a:solidFill>
          </a:ln>
        </p:spPr>
        <p:txBody>
          <a:bodyPr wrap="square" rtlCol="0" anchor="ctr">
            <a:spAutoFit/>
          </a:bodyPr>
          <a:lstStyle/>
          <a:p>
            <a:pPr algn="ctr" fontAlgn="base"/>
            <a:r>
              <a:rPr lang="fr-FR" sz="975" b="1" u="sng" dirty="0">
                <a:solidFill>
                  <a:srgbClr val="FF0000"/>
                </a:solidFill>
              </a:rPr>
              <a:t>6 heures EAC</a:t>
            </a:r>
          </a:p>
          <a:p>
            <a:pPr algn="ctr" fontAlgn="base"/>
            <a:r>
              <a:rPr lang="fr-FR" sz="975" b="1" u="sng" dirty="0">
                <a:solidFill>
                  <a:srgbClr val="FF0000"/>
                </a:solidFill>
              </a:rPr>
              <a:t>+ 6 heures Oralité ECLORE  </a:t>
            </a:r>
          </a:p>
          <a:p>
            <a:pPr lvl="0" algn="ctr" fontAlgn="base"/>
            <a:endParaRPr lang="fr-FR" sz="975" dirty="0"/>
          </a:p>
          <a:p>
            <a:pPr lvl="0" algn="ctr" fontAlgn="base"/>
            <a:endParaRPr lang="fr-FR" sz="975" dirty="0"/>
          </a:p>
          <a:p>
            <a:pPr lvl="0" algn="ctr" fontAlgn="base"/>
            <a:r>
              <a:rPr lang="fr-FR" sz="975" dirty="0"/>
              <a:t>Angoulême EM Condorcet</a:t>
            </a:r>
          </a:p>
          <a:p>
            <a:pPr lvl="0" algn="ctr" fontAlgn="base"/>
            <a:endParaRPr lang="fr-FR" sz="975" dirty="0"/>
          </a:p>
        </p:txBody>
      </p:sp>
      <p:sp>
        <p:nvSpPr>
          <p:cNvPr id="15" name="Double flèche horizontale 12">
            <a:extLst>
              <a:ext uri="{FF2B5EF4-FFF2-40B4-BE49-F238E27FC236}">
                <a16:creationId xmlns:a16="http://schemas.microsoft.com/office/drawing/2014/main" id="{8A7A37B3-D101-4474-AA3E-3972FC1F5C5B}"/>
              </a:ext>
            </a:extLst>
          </p:cNvPr>
          <p:cNvSpPr/>
          <p:nvPr/>
        </p:nvSpPr>
        <p:spPr>
          <a:xfrm>
            <a:off x="423807" y="5322926"/>
            <a:ext cx="8296385" cy="621000"/>
          </a:xfrm>
          <a:prstGeom prst="leftRightArrow">
            <a:avLst/>
          </a:prstGeom>
          <a:solidFill>
            <a:srgbClr val="FF5D5D"/>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tx1"/>
                </a:solidFill>
              </a:rPr>
              <a:t>Formations en équipe école (</a:t>
            </a:r>
            <a:r>
              <a:rPr lang="fr-FR" sz="1050" b="1" dirty="0" err="1">
                <a:solidFill>
                  <a:schemeClr val="tx1"/>
                </a:solidFill>
              </a:rPr>
              <a:t>directeur.trice</a:t>
            </a:r>
            <a:r>
              <a:rPr lang="fr-FR" sz="1050" b="1" dirty="0">
                <a:solidFill>
                  <a:schemeClr val="tx1"/>
                </a:solidFill>
              </a:rPr>
              <a:t> + </a:t>
            </a:r>
            <a:r>
              <a:rPr lang="fr-FR" sz="1050" b="1" dirty="0" err="1">
                <a:solidFill>
                  <a:schemeClr val="tx1"/>
                </a:solidFill>
              </a:rPr>
              <a:t>adjoint.e.s</a:t>
            </a:r>
            <a:r>
              <a:rPr lang="fr-FR" sz="1050" b="1" dirty="0">
                <a:solidFill>
                  <a:schemeClr val="tx1"/>
                </a:solidFill>
              </a:rPr>
              <a:t>)</a:t>
            </a:r>
          </a:p>
        </p:txBody>
      </p:sp>
    </p:spTree>
    <p:extLst>
      <p:ext uri="{BB962C8B-B14F-4D97-AF65-F5344CB8AC3E}">
        <p14:creationId xmlns:p14="http://schemas.microsoft.com/office/powerpoint/2010/main" val="229370691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58</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sp>
        <p:nvSpPr>
          <p:cNvPr id="6" name="AutoShape 2">
            <a:extLst>
              <a:ext uri="{FF2B5EF4-FFF2-40B4-BE49-F238E27FC236}">
                <a16:creationId xmlns:a16="http://schemas.microsoft.com/office/drawing/2014/main" id="{F46787AE-70AD-4F3C-9A7B-B507D05963F5}"/>
              </a:ext>
            </a:extLst>
          </p:cNvPr>
          <p:cNvSpPr txBox="1">
            <a:spLocks noChangeArrowheads="1"/>
          </p:cNvSpPr>
          <p:nvPr/>
        </p:nvSpPr>
        <p:spPr bwMode="auto">
          <a:xfrm>
            <a:off x="897300" y="1255899"/>
            <a:ext cx="7886700" cy="837000"/>
          </a:xfrm>
          <a:prstGeom prst="roundRect">
            <a:avLst>
              <a:gd name="adj" fmla="val 16667"/>
            </a:avLst>
          </a:prstGeom>
          <a:solidFill>
            <a:schemeClr val="bg2"/>
          </a:solidFill>
          <a:ln w="28575" cap="flat" cmpd="sng" algn="ctr">
            <a:solidFill>
              <a:schemeClr val="bg2">
                <a:lumMod val="50000"/>
              </a:schemeClr>
            </a:solidFill>
            <a:prstDash val="solid"/>
            <a:miter lim="800000"/>
            <a:headEnd/>
            <a:tailEnd/>
          </a:ln>
          <a:effectLst/>
        </p:spPr>
        <p:txBody>
          <a:bodyPr rot="0" vert="horz" wrap="square" lIns="27432" tIns="27432" rIns="27432" bIns="27432" rtlCol="0" anchor="ctr" anchorCtr="0" upright="1">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fr-FR" sz="1500" b="1">
                <a:solidFill>
                  <a:srgbClr val="00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Plan de formation 2025-2026</a:t>
            </a:r>
          </a:p>
          <a:p>
            <a:pPr marL="0" indent="0" algn="ctr">
              <a:lnSpc>
                <a:spcPct val="100000"/>
              </a:lnSpc>
              <a:spcBef>
                <a:spcPts val="0"/>
              </a:spcBef>
              <a:buNone/>
            </a:pPr>
            <a:r>
              <a:rPr lang="fr-FR" sz="1500" b="1" u="sng">
                <a:solidFill>
                  <a:srgbClr val="FF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Sauf les écoles engagées dans un Plan Mathématiques, un Plan Français,</a:t>
            </a:r>
          </a:p>
          <a:p>
            <a:pPr marL="0" indent="0" algn="ctr">
              <a:lnSpc>
                <a:spcPct val="100000"/>
              </a:lnSpc>
              <a:spcBef>
                <a:spcPts val="0"/>
              </a:spcBef>
              <a:buNone/>
            </a:pPr>
            <a:r>
              <a:rPr lang="fr-FR" sz="1500" b="1" u="sng">
                <a:solidFill>
                  <a:srgbClr val="FF0000"/>
                </a:solidFill>
                <a:effectLst>
                  <a:outerShdw blurRad="38100" dist="19050" dir="2700000" algn="tl">
                    <a:schemeClr val="dk1">
                      <a:alpha val="40000"/>
                    </a:schemeClr>
                  </a:outerShdw>
                </a:effectLst>
                <a:latin typeface="Calibri" panose="020F0502020204030204" pitchFamily="34" charset="0"/>
                <a:ea typeface="Calibri" panose="020F0502020204030204" pitchFamily="34" charset="0"/>
                <a:cs typeface="Times New Roman" panose="02020603050405020304" pitchFamily="18" charset="0"/>
              </a:rPr>
              <a:t> une Évaluation école ou une Résidence</a:t>
            </a:r>
            <a:endParaRPr lang="fr-FR" sz="15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9" name="ZoneTexte 8">
            <a:extLst>
              <a:ext uri="{FF2B5EF4-FFF2-40B4-BE49-F238E27FC236}">
                <a16:creationId xmlns:a16="http://schemas.microsoft.com/office/drawing/2014/main" id="{D5FCF498-E360-4939-8EFD-650923CB5B98}"/>
              </a:ext>
            </a:extLst>
          </p:cNvPr>
          <p:cNvSpPr txBox="1"/>
          <p:nvPr/>
        </p:nvSpPr>
        <p:spPr>
          <a:xfrm>
            <a:off x="1254986" y="2336605"/>
            <a:ext cx="2430000" cy="561856"/>
          </a:xfrm>
          <a:prstGeom prst="roundRect">
            <a:avLst/>
          </a:prstGeom>
          <a:solidFill>
            <a:schemeClr val="accent4">
              <a:lumMod val="40000"/>
              <a:lumOff val="60000"/>
            </a:schemeClr>
          </a:solidFill>
          <a:ln w="28575">
            <a:solidFill>
              <a:schemeClr val="accent4"/>
            </a:solidFill>
          </a:ln>
        </p:spPr>
        <p:txBody>
          <a:bodyPr wrap="square" rtlCol="0" anchor="ctr">
            <a:spAutoFit/>
          </a:bodyPr>
          <a:lstStyle/>
          <a:p>
            <a:pPr lvl="0" algn="ctr">
              <a:defRPr/>
            </a:pPr>
            <a:r>
              <a:rPr lang="fr-FR" sz="1350" b="1" dirty="0">
                <a:ln w="0"/>
                <a:effectLst>
                  <a:outerShdw blurRad="38100" dist="19050" dir="2700000" algn="tl" rotWithShape="0">
                    <a:schemeClr val="dk1">
                      <a:alpha val="40000"/>
                    </a:schemeClr>
                  </a:outerShdw>
                </a:effectLst>
              </a:rPr>
              <a:t>Plan mixte  /</a:t>
            </a:r>
          </a:p>
          <a:p>
            <a:pPr lvl="0" algn="ctr">
              <a:defRPr/>
            </a:pPr>
            <a:r>
              <a:rPr lang="fr-FR" sz="1350" b="1" dirty="0">
                <a:ln w="0"/>
                <a:effectLst>
                  <a:outerShdw blurRad="38100" dist="19050" dir="2700000" algn="tl" rotWithShape="0">
                    <a:schemeClr val="dk1">
                      <a:alpha val="40000"/>
                    </a:schemeClr>
                  </a:outerShdw>
                </a:effectLst>
              </a:rPr>
              <a:t>Oralité ECLORE</a:t>
            </a:r>
          </a:p>
        </p:txBody>
      </p:sp>
      <p:sp>
        <p:nvSpPr>
          <p:cNvPr id="10" name="Flèche vers le bas 37">
            <a:extLst>
              <a:ext uri="{FF2B5EF4-FFF2-40B4-BE49-F238E27FC236}">
                <a16:creationId xmlns:a16="http://schemas.microsoft.com/office/drawing/2014/main" id="{11B313CB-7806-47CF-B991-426CA0A1E924}"/>
              </a:ext>
            </a:extLst>
          </p:cNvPr>
          <p:cNvSpPr/>
          <p:nvPr/>
        </p:nvSpPr>
        <p:spPr>
          <a:xfrm>
            <a:off x="2335207" y="3057554"/>
            <a:ext cx="269558" cy="324000"/>
          </a:xfrm>
          <a:prstGeom prst="downArrow">
            <a:avLst/>
          </a:prstGeom>
          <a:solidFill>
            <a:schemeClr val="accent4">
              <a:lumMod val="40000"/>
              <a:lumOff val="60000"/>
            </a:schemeClr>
          </a:solidFill>
          <a:ln w="12700" cap="flat" cmpd="sng" algn="ctr">
            <a:solidFill>
              <a:schemeClr val="accent4"/>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dirty="0"/>
          </a:p>
        </p:txBody>
      </p:sp>
      <p:sp>
        <p:nvSpPr>
          <p:cNvPr id="11" name="ZoneTexte 10">
            <a:extLst>
              <a:ext uri="{FF2B5EF4-FFF2-40B4-BE49-F238E27FC236}">
                <a16:creationId xmlns:a16="http://schemas.microsoft.com/office/drawing/2014/main" id="{5698E9FD-5528-418F-93C0-11B34D4F7965}"/>
              </a:ext>
            </a:extLst>
          </p:cNvPr>
          <p:cNvSpPr txBox="1"/>
          <p:nvPr/>
        </p:nvSpPr>
        <p:spPr>
          <a:xfrm>
            <a:off x="1254986" y="3475755"/>
            <a:ext cx="2430000" cy="1742785"/>
          </a:xfrm>
          <a:prstGeom prst="rect">
            <a:avLst/>
          </a:prstGeom>
          <a:noFill/>
          <a:ln>
            <a:solidFill>
              <a:srgbClr val="660066"/>
            </a:solidFill>
          </a:ln>
        </p:spPr>
        <p:txBody>
          <a:bodyPr wrap="square" rtlCol="0" anchor="ctr">
            <a:spAutoFit/>
          </a:bodyPr>
          <a:lstStyle/>
          <a:p>
            <a:pPr lvl="0" algn="ctr" fontAlgn="base"/>
            <a:endParaRPr lang="fr-FR" sz="975" b="1" u="sng" dirty="0">
              <a:solidFill>
                <a:srgbClr val="FF0000"/>
              </a:solidFill>
            </a:endParaRPr>
          </a:p>
          <a:p>
            <a:pPr lvl="0" algn="ctr" fontAlgn="base"/>
            <a:r>
              <a:rPr lang="fr-FR" sz="975" b="1" u="sng" dirty="0">
                <a:solidFill>
                  <a:srgbClr val="FF0000"/>
                </a:solidFill>
              </a:rPr>
              <a:t>6 heures plan mixte</a:t>
            </a:r>
          </a:p>
          <a:p>
            <a:pPr lvl="0" algn="ctr" fontAlgn="base"/>
            <a:r>
              <a:rPr lang="fr-FR" sz="975" b="1" u="sng" dirty="0">
                <a:solidFill>
                  <a:srgbClr val="FF0000"/>
                </a:solidFill>
              </a:rPr>
              <a:t>(Maths / Français)</a:t>
            </a:r>
          </a:p>
          <a:p>
            <a:pPr lvl="0" algn="ctr" fontAlgn="base"/>
            <a:r>
              <a:rPr lang="fr-FR" sz="975" b="1" u="sng" dirty="0">
                <a:solidFill>
                  <a:srgbClr val="FF0000"/>
                </a:solidFill>
              </a:rPr>
              <a:t>+ 6 heures Oralité ECLORE</a:t>
            </a:r>
          </a:p>
          <a:p>
            <a:pPr algn="ctr" fontAlgn="base"/>
            <a:endParaRPr lang="fr-FR" sz="975" dirty="0"/>
          </a:p>
          <a:p>
            <a:pPr algn="ctr" fontAlgn="base"/>
            <a:endParaRPr lang="fr-FR" sz="975" dirty="0"/>
          </a:p>
          <a:p>
            <a:pPr algn="ctr" fontAlgn="base"/>
            <a:r>
              <a:rPr lang="fr-FR" sz="975" dirty="0"/>
              <a:t>Isle d’Espagnac EM Cormier</a:t>
            </a:r>
          </a:p>
          <a:p>
            <a:pPr algn="ctr" fontAlgn="base"/>
            <a:r>
              <a:rPr lang="fr-FR" sz="975" dirty="0"/>
              <a:t>Magnac EE Curie</a:t>
            </a:r>
          </a:p>
          <a:p>
            <a:pPr algn="ctr" fontAlgn="base"/>
            <a:r>
              <a:rPr lang="fr-FR" sz="975" dirty="0"/>
              <a:t>Angoulême EM Daudet</a:t>
            </a:r>
          </a:p>
          <a:p>
            <a:pPr algn="ctr" fontAlgn="base"/>
            <a:endParaRPr lang="fr-FR" sz="975" dirty="0"/>
          </a:p>
          <a:p>
            <a:pPr algn="ctr" fontAlgn="base"/>
            <a:endParaRPr lang="fr-FR" sz="975" dirty="0"/>
          </a:p>
        </p:txBody>
      </p:sp>
      <p:sp>
        <p:nvSpPr>
          <p:cNvPr id="12" name="Double flèche horizontale 12">
            <a:extLst>
              <a:ext uri="{FF2B5EF4-FFF2-40B4-BE49-F238E27FC236}">
                <a16:creationId xmlns:a16="http://schemas.microsoft.com/office/drawing/2014/main" id="{4548EA06-BFAF-40F7-A3ED-69E04538CDCE}"/>
              </a:ext>
            </a:extLst>
          </p:cNvPr>
          <p:cNvSpPr/>
          <p:nvPr/>
        </p:nvSpPr>
        <p:spPr>
          <a:xfrm>
            <a:off x="699102" y="5370682"/>
            <a:ext cx="3541768" cy="621000"/>
          </a:xfrm>
          <a:prstGeom prst="leftRightArrow">
            <a:avLst/>
          </a:prstGeom>
          <a:solidFill>
            <a:srgbClr val="FF5D5D"/>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tx1"/>
                </a:solidFill>
              </a:rPr>
              <a:t>Les </a:t>
            </a:r>
            <a:r>
              <a:rPr lang="fr-FR" sz="1050" b="1" dirty="0" err="1">
                <a:solidFill>
                  <a:schemeClr val="tx1"/>
                </a:solidFill>
              </a:rPr>
              <a:t>directeur.trice.s</a:t>
            </a:r>
            <a:r>
              <a:rPr lang="fr-FR" sz="1050" b="1" dirty="0">
                <a:solidFill>
                  <a:schemeClr val="tx1"/>
                </a:solidFill>
              </a:rPr>
              <a:t> seront formés à la gestion de crise en lieu et place de 6 heures plan mixte.</a:t>
            </a:r>
          </a:p>
        </p:txBody>
      </p:sp>
      <p:sp>
        <p:nvSpPr>
          <p:cNvPr id="13" name="ZoneTexte 12">
            <a:extLst>
              <a:ext uri="{FF2B5EF4-FFF2-40B4-BE49-F238E27FC236}">
                <a16:creationId xmlns:a16="http://schemas.microsoft.com/office/drawing/2014/main" id="{C4295BD2-8CEF-45C8-80D9-5DD7302D2E8E}"/>
              </a:ext>
            </a:extLst>
          </p:cNvPr>
          <p:cNvSpPr txBox="1"/>
          <p:nvPr/>
        </p:nvSpPr>
        <p:spPr>
          <a:xfrm>
            <a:off x="5287961" y="2318903"/>
            <a:ext cx="2430000" cy="561856"/>
          </a:xfrm>
          <a:prstGeom prst="roundRect">
            <a:avLst/>
          </a:prstGeom>
          <a:solidFill>
            <a:schemeClr val="accent1">
              <a:lumMod val="40000"/>
              <a:lumOff val="60000"/>
            </a:schemeClr>
          </a:solidFill>
          <a:ln w="28575">
            <a:solidFill>
              <a:schemeClr val="accent1">
                <a:lumMod val="75000"/>
              </a:schemeClr>
            </a:solidFill>
          </a:ln>
        </p:spPr>
        <p:txBody>
          <a:bodyPr wrap="square" rtlCol="0" anchor="ctr">
            <a:spAutoFit/>
          </a:bodyPr>
          <a:lstStyle/>
          <a:p>
            <a:pPr algn="ctr" defTabSz="685800">
              <a:defRPr/>
            </a:pPr>
            <a:r>
              <a:rPr lang="fr-FR" sz="1350" b="1" dirty="0">
                <a:ln w="0"/>
                <a:effectLst>
                  <a:outerShdw blurRad="38100" dist="19050" dir="2700000" algn="tl" rotWithShape="0">
                    <a:schemeClr val="dk1">
                      <a:alpha val="40000"/>
                    </a:schemeClr>
                  </a:outerShdw>
                </a:effectLst>
                <a:latin typeface="Calibri" panose="020F0502020204030204"/>
              </a:rPr>
              <a:t>EAC /</a:t>
            </a:r>
          </a:p>
          <a:p>
            <a:pPr algn="ctr" defTabSz="685800">
              <a:defRPr/>
            </a:pPr>
            <a:r>
              <a:rPr lang="fr-FR" sz="1350" b="1" dirty="0">
                <a:ln w="0"/>
                <a:effectLst>
                  <a:outerShdw blurRad="38100" dist="19050" dir="2700000" algn="tl" rotWithShape="0">
                    <a:schemeClr val="dk1">
                      <a:alpha val="40000"/>
                    </a:schemeClr>
                  </a:outerShdw>
                </a:effectLst>
                <a:latin typeface="Calibri" panose="020F0502020204030204"/>
              </a:rPr>
              <a:t>Oralité ECLORE</a:t>
            </a:r>
          </a:p>
        </p:txBody>
      </p:sp>
      <p:sp>
        <p:nvSpPr>
          <p:cNvPr id="14" name="Flèche vers le bas 25">
            <a:extLst>
              <a:ext uri="{FF2B5EF4-FFF2-40B4-BE49-F238E27FC236}">
                <a16:creationId xmlns:a16="http://schemas.microsoft.com/office/drawing/2014/main" id="{89DBC987-0A08-4554-A8BF-B55E5228AECB}"/>
              </a:ext>
            </a:extLst>
          </p:cNvPr>
          <p:cNvSpPr/>
          <p:nvPr/>
        </p:nvSpPr>
        <p:spPr>
          <a:xfrm>
            <a:off x="6368182" y="3039852"/>
            <a:ext cx="269558" cy="324000"/>
          </a:xfrm>
          <a:prstGeom prst="downArrow">
            <a:avLst/>
          </a:prstGeom>
          <a:solidFill>
            <a:schemeClr val="accent1">
              <a:lumMod val="40000"/>
              <a:lumOff val="60000"/>
            </a:schemeClr>
          </a:solidFill>
          <a:ln w="12700" cap="flat" cmpd="sng" algn="ctr">
            <a:solidFill>
              <a:schemeClr val="accent1">
                <a:lumMod val="75000"/>
              </a:schemeClr>
            </a:solidFill>
            <a:prstDash val="solid"/>
            <a:miter lim="800000"/>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endParaRPr lang="fr-FR" sz="1350"/>
          </a:p>
        </p:txBody>
      </p:sp>
      <p:sp>
        <p:nvSpPr>
          <p:cNvPr id="15" name="Double flèche horizontale 12">
            <a:extLst>
              <a:ext uri="{FF2B5EF4-FFF2-40B4-BE49-F238E27FC236}">
                <a16:creationId xmlns:a16="http://schemas.microsoft.com/office/drawing/2014/main" id="{CEC1E151-E33B-4698-9235-1C212A4304A1}"/>
              </a:ext>
            </a:extLst>
          </p:cNvPr>
          <p:cNvSpPr/>
          <p:nvPr/>
        </p:nvSpPr>
        <p:spPr>
          <a:xfrm>
            <a:off x="4732077" y="5361904"/>
            <a:ext cx="3541768" cy="621000"/>
          </a:xfrm>
          <a:prstGeom prst="leftRightArrow">
            <a:avLst/>
          </a:prstGeom>
          <a:solidFill>
            <a:srgbClr val="FF5D5D"/>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050" b="1" dirty="0">
                <a:solidFill>
                  <a:schemeClr val="tx1"/>
                </a:solidFill>
              </a:rPr>
              <a:t>Les </a:t>
            </a:r>
            <a:r>
              <a:rPr lang="fr-FR" sz="1050" b="1" dirty="0" err="1">
                <a:solidFill>
                  <a:schemeClr val="tx1"/>
                </a:solidFill>
              </a:rPr>
              <a:t>directeur.trice.s</a:t>
            </a:r>
            <a:r>
              <a:rPr lang="fr-FR" sz="1050" b="1" dirty="0">
                <a:solidFill>
                  <a:schemeClr val="tx1"/>
                </a:solidFill>
              </a:rPr>
              <a:t> seront formés à la gestion de crise en lieu et place de 6 heures Oralité ECLORE.</a:t>
            </a:r>
          </a:p>
        </p:txBody>
      </p:sp>
      <p:sp>
        <p:nvSpPr>
          <p:cNvPr id="16" name="ZoneTexte 15">
            <a:extLst>
              <a:ext uri="{FF2B5EF4-FFF2-40B4-BE49-F238E27FC236}">
                <a16:creationId xmlns:a16="http://schemas.microsoft.com/office/drawing/2014/main" id="{820D7BE9-49FD-4476-BFC1-A05DBB3F8113}"/>
              </a:ext>
            </a:extLst>
          </p:cNvPr>
          <p:cNvSpPr txBox="1"/>
          <p:nvPr/>
        </p:nvSpPr>
        <p:spPr>
          <a:xfrm>
            <a:off x="5287961" y="3491678"/>
            <a:ext cx="2430000" cy="1742400"/>
          </a:xfrm>
          <a:prstGeom prst="rect">
            <a:avLst/>
          </a:prstGeom>
          <a:noFill/>
          <a:ln>
            <a:solidFill>
              <a:schemeClr val="accent1">
                <a:lumMod val="75000"/>
              </a:schemeClr>
            </a:solidFill>
          </a:ln>
        </p:spPr>
        <p:txBody>
          <a:bodyPr wrap="square" rtlCol="0" anchor="ctr">
            <a:spAutoFit/>
          </a:bodyPr>
          <a:lstStyle/>
          <a:p>
            <a:pPr algn="ctr" fontAlgn="base"/>
            <a:r>
              <a:rPr lang="fr-FR" sz="975" b="1" u="sng" dirty="0">
                <a:solidFill>
                  <a:srgbClr val="FF0000"/>
                </a:solidFill>
              </a:rPr>
              <a:t>6 heures EAC</a:t>
            </a:r>
          </a:p>
          <a:p>
            <a:pPr algn="ctr" fontAlgn="base"/>
            <a:r>
              <a:rPr lang="fr-FR" sz="975" b="1" u="sng" dirty="0">
                <a:solidFill>
                  <a:srgbClr val="FF0000"/>
                </a:solidFill>
              </a:rPr>
              <a:t>+ 6 heures Oralité ECLORE  </a:t>
            </a:r>
          </a:p>
          <a:p>
            <a:pPr lvl="0" algn="ctr" fontAlgn="base"/>
            <a:endParaRPr lang="fr-FR" sz="975" dirty="0"/>
          </a:p>
          <a:p>
            <a:pPr lvl="0" algn="ctr" fontAlgn="base"/>
            <a:endParaRPr lang="fr-FR" sz="975" dirty="0"/>
          </a:p>
          <a:p>
            <a:pPr lvl="0" algn="ctr" fontAlgn="base"/>
            <a:r>
              <a:rPr lang="fr-FR" sz="975" dirty="0"/>
              <a:t>Angoulême EE Condorcet</a:t>
            </a:r>
          </a:p>
          <a:p>
            <a:pPr lvl="0" algn="ctr" fontAlgn="base"/>
            <a:endParaRPr lang="fr-FR" sz="975" dirty="0"/>
          </a:p>
        </p:txBody>
      </p:sp>
    </p:spTree>
    <p:extLst>
      <p:ext uri="{BB962C8B-B14F-4D97-AF65-F5344CB8AC3E}">
        <p14:creationId xmlns:p14="http://schemas.microsoft.com/office/powerpoint/2010/main" val="14861000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732002" y="6383547"/>
            <a:ext cx="2057400" cy="355182"/>
          </a:xfrm>
        </p:spPr>
        <p:txBody>
          <a:bodyPr/>
          <a:lstStyle/>
          <a:p>
            <a:pPr algn="ctr" defTabSz="914400"/>
            <a:fld id="{7CE27FD8-406D-476B-89C0-7989EEE88455}" type="slidenum">
              <a:rPr lang="fr-FR" sz="750" b="1">
                <a:solidFill>
                  <a:schemeClr val="bg1"/>
                </a:solidFill>
                <a:latin typeface="Arial"/>
              </a:rPr>
              <a:pPr algn="ctr" defTabSz="914400"/>
              <a:t>59</a:t>
            </a:fld>
            <a:endParaRPr lang="fr-FR" sz="750" b="1" dirty="0">
              <a:solidFill>
                <a:schemeClr val="bg1"/>
              </a:solidFill>
              <a:latin typeface="Arial"/>
            </a:endParaRPr>
          </a:p>
        </p:txBody>
      </p:sp>
      <p:sp>
        <p:nvSpPr>
          <p:cNvPr id="6" name="Espace réservé du pied de page 7"/>
          <p:cNvSpPr txBox="1">
            <a:spLocks/>
          </p:cNvSpPr>
          <p:nvPr/>
        </p:nvSpPr>
        <p:spPr bwMode="gray">
          <a:xfrm>
            <a:off x="602325" y="6361476"/>
            <a:ext cx="5904000"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chemeClr val="bg1"/>
                </a:solidFill>
                <a:latin typeface="Arial"/>
              </a:rPr>
              <a:t>Intitulé de la direction/service </a:t>
            </a:r>
          </a:p>
        </p:txBody>
      </p:sp>
      <p:sp>
        <p:nvSpPr>
          <p:cNvPr id="7" name="Espace réservé de la date 2"/>
          <p:cNvSpPr>
            <a:spLocks noGrp="1"/>
          </p:cNvSpPr>
          <p:nvPr>
            <p:ph type="dt" sz="half" idx="10"/>
          </p:nvPr>
        </p:nvSpPr>
        <p:spPr>
          <a:xfrm>
            <a:off x="7017588" y="6356351"/>
            <a:ext cx="2057400" cy="365125"/>
          </a:xfrm>
        </p:spPr>
        <p:txBody>
          <a:bodyPr/>
          <a:lstStyle/>
          <a:p>
            <a:pPr algn="r"/>
            <a:fld id="{8E2E035C-DB0F-46CD-AE22-4AB2901F9D7B}" type="datetime1">
              <a:rPr lang="fr-FR" sz="750" b="1">
                <a:solidFill>
                  <a:schemeClr val="bg1"/>
                </a:solidFill>
                <a:latin typeface="Arial"/>
              </a:rPr>
              <a:pPr algn="r"/>
              <a:t>09/09/2025</a:t>
            </a:fld>
            <a:endParaRPr lang="fr-FR" sz="750" b="1" dirty="0">
              <a:solidFill>
                <a:schemeClr val="bg1"/>
              </a:solidFill>
              <a:latin typeface="Arial"/>
            </a:endParaRPr>
          </a:p>
        </p:txBody>
      </p:sp>
      <p:sp>
        <p:nvSpPr>
          <p:cNvPr id="8" name="Rectangle 7">
            <a:extLst>
              <a:ext uri="{FF2B5EF4-FFF2-40B4-BE49-F238E27FC236}">
                <a16:creationId xmlns:a16="http://schemas.microsoft.com/office/drawing/2014/main" id="{5B5B2AF4-1BA1-426E-A3DA-64758096D7DD}"/>
              </a:ext>
            </a:extLst>
          </p:cNvPr>
          <p:cNvSpPr/>
          <p:nvPr/>
        </p:nvSpPr>
        <p:spPr>
          <a:xfrm>
            <a:off x="712361" y="2753083"/>
            <a:ext cx="6573328" cy="109260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fr-FR" sz="3250" b="1" i="0" u="none" strike="noStrike" kern="0" cap="none" spc="0" normalizeH="0" baseline="0" noProof="0" dirty="0">
                <a:ln>
                  <a:noFill/>
                </a:ln>
                <a:solidFill>
                  <a:schemeClr val="bg1"/>
                </a:solidFill>
                <a:effectLst/>
                <a:uLnTx/>
                <a:uFillTx/>
                <a:latin typeface="Arial"/>
                <a:ea typeface="+mj-ea"/>
                <a:cs typeface="+mj-cs"/>
              </a:rPr>
              <a:t>17- Calendrier et questions diverses</a:t>
            </a:r>
            <a:endParaRPr kumimoji="0" lang="fr-FR" sz="1800" b="0" i="0" u="none" strike="noStrike" kern="0" cap="none" spc="0" normalizeH="0" baseline="0" noProof="0" dirty="0">
              <a:ln>
                <a:noFill/>
              </a:ln>
              <a:solidFill>
                <a:schemeClr val="bg1"/>
              </a:solidFill>
              <a:effectLst/>
              <a:uLnTx/>
              <a:uFillTx/>
            </a:endParaRPr>
          </a:p>
        </p:txBody>
      </p:sp>
    </p:spTree>
    <p:extLst>
      <p:ext uri="{BB962C8B-B14F-4D97-AF65-F5344CB8AC3E}">
        <p14:creationId xmlns:p14="http://schemas.microsoft.com/office/powerpoint/2010/main" val="3804345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7CE27FD8-406D-476B-89C0-7989EEE88455}" type="slidenum">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3" name="Espace réservé de la date 2"/>
          <p:cNvSpPr>
            <a:spLocks noGrp="1"/>
          </p:cNvSpPr>
          <p:nvPr>
            <p:ph type="dt" sz="half" idx="10"/>
          </p:nvPr>
        </p:nvSpPr>
        <p:spPr>
          <a:xfrm>
            <a:off x="6726600" y="6295966"/>
            <a:ext cx="2057400"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A61455D-74E9-4B61-87CA-131A12340DFE}" type="datetime1">
              <a:rPr kumimoji="0" lang="fr-FR" sz="750" b="1" i="0" u="none" strike="noStrike" kern="1200" cap="none" spc="0" normalizeH="0" baseline="0" noProof="0">
                <a:ln>
                  <a:noFill/>
                </a:ln>
                <a:solidFill>
                  <a:srgbClr val="000000"/>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09/09/2025</a:t>
            </a:fld>
            <a:endParaRPr kumimoji="0" lang="fr-FR" sz="750" b="1" i="0" u="none" strike="noStrike" kern="1200" cap="none" spc="0" normalizeH="0" baseline="0" noProof="0" dirty="0">
              <a:ln>
                <a:noFill/>
              </a:ln>
              <a:solidFill>
                <a:srgbClr val="000000"/>
              </a:solidFill>
              <a:effectLst/>
              <a:uLnTx/>
              <a:uFillTx/>
              <a:latin typeface="Arial"/>
              <a:ea typeface="+mn-ea"/>
              <a:cs typeface="+mn-cs"/>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750" b="1" i="0" u="none" strike="noStrike" kern="1200" cap="none" spc="0" normalizeH="0" baseline="0" noProof="0" dirty="0">
                <a:ln>
                  <a:noFill/>
                </a:ln>
                <a:solidFill>
                  <a:srgbClr val="000000"/>
                </a:solidFill>
                <a:effectLst/>
                <a:uLnTx/>
                <a:uFillTx/>
                <a:latin typeface="Arial"/>
                <a:ea typeface="+mn-ea"/>
                <a:cs typeface="+mn-cs"/>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5" name="Image 4"/>
          <p:cNvPicPr>
            <a:picLocks noChangeAspect="1"/>
          </p:cNvPicPr>
          <p:nvPr/>
        </p:nvPicPr>
        <p:blipFill>
          <a:blip r:embed="rId4"/>
          <a:stretch>
            <a:fillRect/>
          </a:stretch>
        </p:blipFill>
        <p:spPr>
          <a:xfrm>
            <a:off x="253582" y="1747955"/>
            <a:ext cx="3705359" cy="3451277"/>
          </a:xfrm>
          <a:prstGeom prst="rect">
            <a:avLst/>
          </a:prstGeom>
        </p:spPr>
      </p:pic>
      <p:sp>
        <p:nvSpPr>
          <p:cNvPr id="10" name="Rectangle 9"/>
          <p:cNvSpPr/>
          <p:nvPr/>
        </p:nvSpPr>
        <p:spPr>
          <a:xfrm>
            <a:off x="483650" y="3498902"/>
            <a:ext cx="3340205" cy="1526519"/>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ZoneTexte 3">
            <a:extLst>
              <a:ext uri="{FF2B5EF4-FFF2-40B4-BE49-F238E27FC236}">
                <a16:creationId xmlns:a16="http://schemas.microsoft.com/office/drawing/2014/main" id="{A2DD493E-DE31-4A26-9675-1CC47A232598}"/>
              </a:ext>
            </a:extLst>
          </p:cNvPr>
          <p:cNvSpPr txBox="1"/>
          <p:nvPr/>
        </p:nvSpPr>
        <p:spPr>
          <a:xfrm>
            <a:off x="7217833" y="1951567"/>
            <a:ext cx="1092200" cy="369332"/>
          </a:xfrm>
          <a:prstGeom prst="rect">
            <a:avLst/>
          </a:prstGeom>
          <a:noFill/>
        </p:spPr>
        <p:txBody>
          <a:bodyPr wrap="square" rtlCol="0">
            <a:spAutoFit/>
          </a:bodyPr>
          <a:lstStyle/>
          <a:p>
            <a:endParaRPr lang="fr-FR" dirty="0"/>
          </a:p>
        </p:txBody>
      </p:sp>
      <p:pic>
        <p:nvPicPr>
          <p:cNvPr id="11" name="Image 10">
            <a:extLst>
              <a:ext uri="{FF2B5EF4-FFF2-40B4-BE49-F238E27FC236}">
                <a16:creationId xmlns:a16="http://schemas.microsoft.com/office/drawing/2014/main" id="{B61D6B3B-AF68-41E1-9F90-CBC8FF1E63BE}"/>
              </a:ext>
            </a:extLst>
          </p:cNvPr>
          <p:cNvPicPr>
            <a:picLocks noChangeAspect="1"/>
          </p:cNvPicPr>
          <p:nvPr/>
        </p:nvPicPr>
        <p:blipFill>
          <a:blip r:embed="rId5"/>
          <a:stretch>
            <a:fillRect/>
          </a:stretch>
        </p:blipFill>
        <p:spPr>
          <a:xfrm>
            <a:off x="4761174" y="963241"/>
            <a:ext cx="3930852" cy="4781796"/>
          </a:xfrm>
          <a:prstGeom prst="rect">
            <a:avLst/>
          </a:prstGeom>
        </p:spPr>
      </p:pic>
    </p:spTree>
    <p:extLst>
      <p:ext uri="{BB962C8B-B14F-4D97-AF65-F5344CB8AC3E}">
        <p14:creationId xmlns:p14="http://schemas.microsoft.com/office/powerpoint/2010/main" val="35907332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60</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5" name="Image 4">
            <a:extLst>
              <a:ext uri="{FF2B5EF4-FFF2-40B4-BE49-F238E27FC236}">
                <a16:creationId xmlns:a16="http://schemas.microsoft.com/office/drawing/2014/main" id="{328026F9-1DC5-4CEC-85AF-AF2DB31F7EDF}"/>
              </a:ext>
            </a:extLst>
          </p:cNvPr>
          <p:cNvPicPr>
            <a:picLocks noChangeAspect="1"/>
          </p:cNvPicPr>
          <p:nvPr/>
        </p:nvPicPr>
        <p:blipFill>
          <a:blip r:embed="rId4"/>
          <a:stretch>
            <a:fillRect/>
          </a:stretch>
        </p:blipFill>
        <p:spPr>
          <a:xfrm>
            <a:off x="134711" y="2026059"/>
            <a:ext cx="2800494" cy="3848298"/>
          </a:xfrm>
          <a:prstGeom prst="rect">
            <a:avLst/>
          </a:prstGeom>
        </p:spPr>
      </p:pic>
      <p:sp>
        <p:nvSpPr>
          <p:cNvPr id="17" name="ZoneTexte 16">
            <a:extLst>
              <a:ext uri="{FF2B5EF4-FFF2-40B4-BE49-F238E27FC236}">
                <a16:creationId xmlns:a16="http://schemas.microsoft.com/office/drawing/2014/main" id="{5906D93C-F8AE-4F8F-B2C4-BF41C67494AB}"/>
              </a:ext>
            </a:extLst>
          </p:cNvPr>
          <p:cNvSpPr txBox="1"/>
          <p:nvPr/>
        </p:nvSpPr>
        <p:spPr>
          <a:xfrm>
            <a:off x="3869100" y="4983480"/>
            <a:ext cx="3886200" cy="369332"/>
          </a:xfrm>
          <a:prstGeom prst="rect">
            <a:avLst/>
          </a:prstGeom>
          <a:noFill/>
        </p:spPr>
        <p:txBody>
          <a:bodyPr wrap="square" rtlCol="0">
            <a:spAutoFit/>
          </a:bodyPr>
          <a:lstStyle/>
          <a:p>
            <a:r>
              <a:rPr lang="fr-FR" dirty="0"/>
              <a:t>Attention l’après-midi du 17 est libéré.</a:t>
            </a:r>
          </a:p>
        </p:txBody>
      </p:sp>
      <p:pic>
        <p:nvPicPr>
          <p:cNvPr id="19" name="Image 18">
            <a:extLst>
              <a:ext uri="{FF2B5EF4-FFF2-40B4-BE49-F238E27FC236}">
                <a16:creationId xmlns:a16="http://schemas.microsoft.com/office/drawing/2014/main" id="{A771BF06-4E8A-4A71-81A7-E5F5E2D70B01}"/>
              </a:ext>
            </a:extLst>
          </p:cNvPr>
          <p:cNvPicPr>
            <a:picLocks noChangeAspect="1"/>
          </p:cNvPicPr>
          <p:nvPr/>
        </p:nvPicPr>
        <p:blipFill>
          <a:blip r:embed="rId5"/>
          <a:stretch>
            <a:fillRect/>
          </a:stretch>
        </p:blipFill>
        <p:spPr>
          <a:xfrm>
            <a:off x="3080107" y="2304775"/>
            <a:ext cx="5855001" cy="1911448"/>
          </a:xfrm>
          <a:prstGeom prst="rect">
            <a:avLst/>
          </a:prstGeom>
        </p:spPr>
      </p:pic>
      <p:cxnSp>
        <p:nvCxnSpPr>
          <p:cNvPr id="6" name="Connecteur droit 5">
            <a:extLst>
              <a:ext uri="{FF2B5EF4-FFF2-40B4-BE49-F238E27FC236}">
                <a16:creationId xmlns:a16="http://schemas.microsoft.com/office/drawing/2014/main" id="{75CD8DCB-4CEB-46B5-BD4E-3F0C1EFA07C0}"/>
              </a:ext>
            </a:extLst>
          </p:cNvPr>
          <p:cNvCxnSpPr>
            <a:cxnSpLocks/>
          </p:cNvCxnSpPr>
          <p:nvPr/>
        </p:nvCxnSpPr>
        <p:spPr>
          <a:xfrm>
            <a:off x="3207109" y="3243565"/>
            <a:ext cx="2800498" cy="16934"/>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25630E68-42F9-4F5C-B85F-0FB1804667DF}"/>
              </a:ext>
            </a:extLst>
          </p:cNvPr>
          <p:cNvCxnSpPr>
            <a:cxnSpLocks/>
          </p:cNvCxnSpPr>
          <p:nvPr/>
        </p:nvCxnSpPr>
        <p:spPr>
          <a:xfrm>
            <a:off x="3195287" y="2608565"/>
            <a:ext cx="581400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3323599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625E124-3B39-46DC-95AF-6474D5CC9F68}" type="datetime1">
              <a:rPr lang="fr-FR" smtClean="0"/>
              <a:t>09/09/2025</a:t>
            </a:fld>
            <a:endParaRPr lang="fr-FR" dirty="0"/>
          </a:p>
        </p:txBody>
      </p:sp>
      <p:sp>
        <p:nvSpPr>
          <p:cNvPr id="3" name="Espace réservé du numéro de diapositive 2"/>
          <p:cNvSpPr>
            <a:spLocks noGrp="1"/>
          </p:cNvSpPr>
          <p:nvPr>
            <p:ph type="sldNum" sz="quarter" idx="12"/>
          </p:nvPr>
        </p:nvSpPr>
        <p:spPr/>
        <p:txBody>
          <a:bodyPr/>
          <a:lstStyle/>
          <a:p>
            <a:fld id="{7CE27FD8-406D-476B-89C0-7989EEE88455}" type="slidenum">
              <a:rPr lang="fr-FR" smtClean="0"/>
              <a:t>61</a:t>
            </a:fld>
            <a:endParaRPr lang="fr-FR"/>
          </a:p>
        </p:txBody>
      </p:sp>
    </p:spTree>
    <p:extLst>
      <p:ext uri="{BB962C8B-B14F-4D97-AF65-F5344CB8AC3E}">
        <p14:creationId xmlns:p14="http://schemas.microsoft.com/office/powerpoint/2010/main" val="25670121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7</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10" name="Image 9">
            <a:extLst>
              <a:ext uri="{FF2B5EF4-FFF2-40B4-BE49-F238E27FC236}">
                <a16:creationId xmlns:a16="http://schemas.microsoft.com/office/drawing/2014/main" id="{FC34654E-40FE-4E2F-B322-4138891BD032}"/>
              </a:ext>
            </a:extLst>
          </p:cNvPr>
          <p:cNvPicPr>
            <a:picLocks noChangeAspect="1"/>
          </p:cNvPicPr>
          <p:nvPr/>
        </p:nvPicPr>
        <p:blipFill>
          <a:blip r:embed="rId4"/>
          <a:stretch>
            <a:fillRect/>
          </a:stretch>
        </p:blipFill>
        <p:spPr>
          <a:xfrm>
            <a:off x="215676" y="1187335"/>
            <a:ext cx="8712648" cy="4483330"/>
          </a:xfrm>
          <a:prstGeom prst="rect">
            <a:avLst/>
          </a:prstGeom>
        </p:spPr>
      </p:pic>
    </p:spTree>
    <p:extLst>
      <p:ext uri="{BB962C8B-B14F-4D97-AF65-F5344CB8AC3E}">
        <p14:creationId xmlns:p14="http://schemas.microsoft.com/office/powerpoint/2010/main" val="883070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8</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5" name="Image 4">
            <a:extLst>
              <a:ext uri="{FF2B5EF4-FFF2-40B4-BE49-F238E27FC236}">
                <a16:creationId xmlns:a16="http://schemas.microsoft.com/office/drawing/2014/main" id="{AC596A7C-D943-4D24-B193-E7488ABA258D}"/>
              </a:ext>
            </a:extLst>
          </p:cNvPr>
          <p:cNvPicPr>
            <a:picLocks noChangeAspect="1"/>
          </p:cNvPicPr>
          <p:nvPr/>
        </p:nvPicPr>
        <p:blipFill>
          <a:blip r:embed="rId4"/>
          <a:stretch>
            <a:fillRect/>
          </a:stretch>
        </p:blipFill>
        <p:spPr>
          <a:xfrm>
            <a:off x="129946" y="1682660"/>
            <a:ext cx="8884107" cy="3492679"/>
          </a:xfrm>
          <a:prstGeom prst="rect">
            <a:avLst/>
          </a:prstGeom>
        </p:spPr>
      </p:pic>
      <p:sp>
        <p:nvSpPr>
          <p:cNvPr id="6" name="Rectangle 5">
            <a:extLst>
              <a:ext uri="{FF2B5EF4-FFF2-40B4-BE49-F238E27FC236}">
                <a16:creationId xmlns:a16="http://schemas.microsoft.com/office/drawing/2014/main" id="{310109E0-9F7F-4749-82A4-8A88AD13355C}"/>
              </a:ext>
            </a:extLst>
          </p:cNvPr>
          <p:cNvSpPr/>
          <p:nvPr/>
        </p:nvSpPr>
        <p:spPr>
          <a:xfrm>
            <a:off x="5198533" y="2226733"/>
            <a:ext cx="1176867" cy="220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1560985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2"/>
          </p:nvPr>
        </p:nvSpPr>
        <p:spPr>
          <a:xfrm>
            <a:off x="3409200" y="6295966"/>
            <a:ext cx="2057400" cy="365125"/>
          </a:xfrm>
        </p:spPr>
        <p:txBody>
          <a:bodyPr/>
          <a:lstStyle/>
          <a:p>
            <a:pPr algn="ctr" defTabSz="914400"/>
            <a:fld id="{7CE27FD8-406D-476B-89C0-7989EEE88455}" type="slidenum">
              <a:rPr lang="fr-FR" sz="750" b="1">
                <a:solidFill>
                  <a:srgbClr val="000000"/>
                </a:solidFill>
                <a:latin typeface="Arial"/>
              </a:rPr>
              <a:pPr algn="ctr" defTabSz="914400"/>
              <a:t>9</a:t>
            </a:fld>
            <a:endParaRPr lang="fr-FR" sz="750" b="1" dirty="0">
              <a:solidFill>
                <a:srgbClr val="000000"/>
              </a:solidFill>
              <a:latin typeface="Arial"/>
            </a:endParaRPr>
          </a:p>
        </p:txBody>
      </p:sp>
      <p:sp>
        <p:nvSpPr>
          <p:cNvPr id="3" name="Espace réservé de la date 2"/>
          <p:cNvSpPr>
            <a:spLocks noGrp="1"/>
          </p:cNvSpPr>
          <p:nvPr>
            <p:ph type="dt" sz="half" idx="10"/>
          </p:nvPr>
        </p:nvSpPr>
        <p:spPr>
          <a:xfrm>
            <a:off x="6726600" y="6295966"/>
            <a:ext cx="2057400" cy="365125"/>
          </a:xfrm>
        </p:spPr>
        <p:txBody>
          <a:bodyPr/>
          <a:lstStyle/>
          <a:p>
            <a:pPr algn="r" defTabSz="914400"/>
            <a:fld id="{FA61455D-74E9-4B61-87CA-131A12340DFE}" type="datetime1">
              <a:rPr lang="fr-FR" sz="750" b="1">
                <a:solidFill>
                  <a:srgbClr val="000000"/>
                </a:solidFill>
                <a:latin typeface="Arial"/>
              </a:rPr>
              <a:pPr algn="r" defTabSz="914400"/>
              <a:t>09/09/2025</a:t>
            </a:fld>
            <a:endParaRPr lang="fr-FR" sz="750" b="1" dirty="0">
              <a:solidFill>
                <a:srgbClr val="000000"/>
              </a:solidFill>
              <a:latin typeface="Arial"/>
            </a:endParaRPr>
          </a:p>
        </p:txBody>
      </p:sp>
      <p:sp>
        <p:nvSpPr>
          <p:cNvPr id="8" name="Espace réservé du pied de page 8"/>
          <p:cNvSpPr txBox="1">
            <a:spLocks/>
          </p:cNvSpPr>
          <p:nvPr/>
        </p:nvSpPr>
        <p:spPr bwMode="gray">
          <a:xfrm>
            <a:off x="884172" y="6301091"/>
            <a:ext cx="5379828" cy="360000"/>
          </a:xfrm>
          <a:prstGeom prst="rect">
            <a:avLst/>
          </a:prstGeom>
        </p:spPr>
        <p:txBody>
          <a:bodyPr vert="horz" lIns="0" tIns="0" rIns="0" bIns="0" rtlCol="0" anchor="ctr" anchorCtr="0">
            <a:noAutofit/>
          </a:bodyPr>
          <a:lstStyle>
            <a:defPPr>
              <a:defRPr lang="fr-FR"/>
            </a:defPPr>
            <a:lvl1pPr marL="0" algn="l" defTabSz="914400" rtl="0" eaLnBrk="1" latinLnBrk="0" hangingPunct="1">
              <a:defRPr sz="750" b="1"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a:solidFill>
                  <a:srgbClr val="000000"/>
                </a:solidFill>
                <a:latin typeface="Arial"/>
              </a:rPr>
              <a:t>Angoulême-EST</a:t>
            </a:r>
          </a:p>
        </p:txBody>
      </p:sp>
      <p:pic>
        <p:nvPicPr>
          <p:cNvPr id="7" name="Imag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3583" y="6356503"/>
            <a:ext cx="457201" cy="387097"/>
          </a:xfrm>
          <a:prstGeom prst="rect">
            <a:avLst/>
          </a:prstGeom>
        </p:spPr>
      </p:pic>
      <p:pic>
        <p:nvPicPr>
          <p:cNvPr id="9" name="Image 8">
            <a:extLst>
              <a:ext uri="{FF2B5EF4-FFF2-40B4-BE49-F238E27FC236}">
                <a16:creationId xmlns:a16="http://schemas.microsoft.com/office/drawing/2014/main" id="{0937A5A4-CB1E-4CE5-8B24-4309882A4DD3}"/>
              </a:ext>
            </a:extLst>
          </p:cNvPr>
          <p:cNvPicPr>
            <a:picLocks noChangeAspect="1"/>
          </p:cNvPicPr>
          <p:nvPr/>
        </p:nvPicPr>
        <p:blipFill>
          <a:blip r:embed="rId4"/>
          <a:stretch>
            <a:fillRect/>
          </a:stretch>
        </p:blipFill>
        <p:spPr>
          <a:xfrm>
            <a:off x="482183" y="1581040"/>
            <a:ext cx="8083965" cy="4254719"/>
          </a:xfrm>
          <a:prstGeom prst="rect">
            <a:avLst/>
          </a:prstGeom>
        </p:spPr>
      </p:pic>
      <p:sp>
        <p:nvSpPr>
          <p:cNvPr id="10" name="Rectangle 9">
            <a:extLst>
              <a:ext uri="{FF2B5EF4-FFF2-40B4-BE49-F238E27FC236}">
                <a16:creationId xmlns:a16="http://schemas.microsoft.com/office/drawing/2014/main" id="{986219CE-C7EE-4F03-BCA7-26B9D52B2836}"/>
              </a:ext>
            </a:extLst>
          </p:cNvPr>
          <p:cNvSpPr/>
          <p:nvPr/>
        </p:nvSpPr>
        <p:spPr>
          <a:xfrm>
            <a:off x="1439333" y="2370667"/>
            <a:ext cx="1176867" cy="22013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70975425"/>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580</TotalTime>
  <Words>2052</Words>
  <Application>Microsoft Office PowerPoint</Application>
  <PresentationFormat>Affichage à l'écran (4:3)</PresentationFormat>
  <Paragraphs>473</Paragraphs>
  <Slides>61</Slides>
  <Notes>0</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61</vt:i4>
      </vt:variant>
    </vt:vector>
  </HeadingPairs>
  <TitlesOfParts>
    <vt:vector size="66" baseType="lpstr">
      <vt:lpstr>Arial</vt:lpstr>
      <vt:lpstr>Calibri</vt:lpstr>
      <vt:lpstr>Calibri Light</vt:lpstr>
      <vt:lpstr>Wingdings</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Rectorat de Poitiers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yde-souza</dc:creator>
  <cp:lastModifiedBy>gpaulhac@ad.in.ac-poitiers.fr</cp:lastModifiedBy>
  <cp:revision>77</cp:revision>
  <dcterms:created xsi:type="dcterms:W3CDTF">2020-09-02T14:36:03Z</dcterms:created>
  <dcterms:modified xsi:type="dcterms:W3CDTF">2025-09-09T11:36:10Z</dcterms:modified>
</cp:coreProperties>
</file>