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1057" r:id="rId2"/>
    <p:sldId id="1093" r:id="rId3"/>
    <p:sldId id="1095" r:id="rId4"/>
    <p:sldId id="1098" r:id="rId5"/>
    <p:sldId id="261" r:id="rId6"/>
    <p:sldId id="1096" r:id="rId7"/>
    <p:sldId id="263" r:id="rId8"/>
    <p:sldId id="1094" r:id="rId9"/>
    <p:sldId id="1099"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atrice JOURDE 161" initials="BJ1" lastIdx="8" clrIdx="0">
    <p:extLst>
      <p:ext uri="{19B8F6BF-5375-455C-9EA6-DF929625EA0E}">
        <p15:presenceInfo xmlns:p15="http://schemas.microsoft.com/office/powerpoint/2012/main" userId="S::beatrice.jourde@caf16.caf.fr::8cabd43e-6a8c-423e-9ba7-cde40540c0fe" providerId="AD"/>
      </p:ext>
    </p:extLst>
  </p:cmAuthor>
  <p:cmAuthor id="2" name="Victoria WELTER 161" initials="VW1" lastIdx="1" clrIdx="1">
    <p:extLst>
      <p:ext uri="{19B8F6BF-5375-455C-9EA6-DF929625EA0E}">
        <p15:presenceInfo xmlns:p15="http://schemas.microsoft.com/office/powerpoint/2012/main" userId="S::victoria.welter@caf16.caf.fr::cc87373f-09b3-444d-9823-6a882388ff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8BB4B5-B3D3-4845-A807-B818CC6F00BD}" type="datetimeFigureOut">
              <a:rPr lang="fr-FR" smtClean="0"/>
              <a:t>06/09/2021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D56A3-19AB-45F7-B618-1E636A707605}" type="slidenum">
              <a:rPr lang="fr-FR" smtClean="0"/>
              <a:t>‹N°›</a:t>
            </a:fld>
            <a:endParaRPr lang="fr-FR"/>
          </a:p>
        </p:txBody>
      </p:sp>
    </p:spTree>
    <p:extLst>
      <p:ext uri="{BB962C8B-B14F-4D97-AF65-F5344CB8AC3E}">
        <p14:creationId xmlns:p14="http://schemas.microsoft.com/office/powerpoint/2010/main" val="940058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914309" rtl="0" eaLnBrk="1" fontAlgn="auto" latinLnBrk="0" hangingPunct="1">
              <a:lnSpc>
                <a:spcPct val="100000"/>
              </a:lnSpc>
              <a:spcBef>
                <a:spcPts val="0"/>
              </a:spcBef>
              <a:spcAft>
                <a:spcPts val="0"/>
              </a:spcAft>
              <a:buClrTx/>
              <a:buSzTx/>
              <a:buFontTx/>
              <a:buNone/>
              <a:tabLst/>
              <a:defRPr/>
            </a:pPr>
            <a:fld id="{C14CEB38-DA38-4F43-AFB8-94FE45CA5866}" type="slidenum">
              <a:rPr kumimoji="0" lang="de-DE"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309" rtl="0" eaLnBrk="1" fontAlgn="auto" latinLnBrk="0" hangingPunct="1">
                <a:lnSpc>
                  <a:spcPct val="100000"/>
                </a:lnSpc>
                <a:spcBef>
                  <a:spcPts val="0"/>
                </a:spcBef>
                <a:spcAft>
                  <a:spcPts val="0"/>
                </a:spcAft>
                <a:buClrTx/>
                <a:buSzTx/>
                <a:buFontTx/>
                <a:buNone/>
                <a:tabLst/>
                <a:defRPr/>
              </a:pPr>
              <a:t>1</a:t>
            </a:fld>
            <a:endParaRPr kumimoji="0" lang="de-DE"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2298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914309" rtl="0" eaLnBrk="1" fontAlgn="auto" latinLnBrk="0" hangingPunct="1">
              <a:lnSpc>
                <a:spcPct val="100000"/>
              </a:lnSpc>
              <a:spcBef>
                <a:spcPts val="0"/>
              </a:spcBef>
              <a:spcAft>
                <a:spcPts val="0"/>
              </a:spcAft>
              <a:buClrTx/>
              <a:buSzTx/>
              <a:buFontTx/>
              <a:buNone/>
              <a:tabLst/>
              <a:defRPr/>
            </a:pPr>
            <a:fld id="{C14CEB38-DA38-4F43-AFB8-94FE45CA5866}" type="slidenum">
              <a:rPr kumimoji="0" lang="de-DE"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309" rtl="0" eaLnBrk="1" fontAlgn="auto" latinLnBrk="0" hangingPunct="1">
                <a:lnSpc>
                  <a:spcPct val="100000"/>
                </a:lnSpc>
                <a:spcBef>
                  <a:spcPts val="0"/>
                </a:spcBef>
                <a:spcAft>
                  <a:spcPts val="0"/>
                </a:spcAft>
                <a:buClrTx/>
                <a:buSzTx/>
                <a:buFontTx/>
                <a:buNone/>
                <a:tabLst/>
                <a:defRPr/>
              </a:pPr>
              <a:t>2</a:t>
            </a:fld>
            <a:endParaRPr kumimoji="0" lang="de-DE"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59618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noRot="1" noChangeAspect="1"/>
          </p:cNvSpPr>
          <p:nvPr>
            <p:ph type="sldImg"/>
          </p:nvPr>
        </p:nvSpPr>
        <p:spPr>
          <a:xfrm>
            <a:off x="90488" y="744538"/>
            <a:ext cx="6616700" cy="3722687"/>
          </a:xfrm>
          <a:prstGeom prst="rect">
            <a:avLst/>
          </a:prstGeom>
        </p:spPr>
      </p:sp>
      <p:sp>
        <p:nvSpPr>
          <p:cNvPr id="205" name="PlaceHolder 2"/>
          <p:cNvSpPr>
            <a:spLocks noGrp="1"/>
          </p:cNvSpPr>
          <p:nvPr>
            <p:ph type="body"/>
          </p:nvPr>
        </p:nvSpPr>
        <p:spPr>
          <a:xfrm>
            <a:off x="679680" y="4715280"/>
            <a:ext cx="5437800" cy="4466520"/>
          </a:xfrm>
          <a:prstGeom prst="rect">
            <a:avLst/>
          </a:prstGeom>
        </p:spPr>
        <p:txBody>
          <a:bodyPr>
            <a:noAutofit/>
          </a:bodyPr>
          <a:lstStyle/>
          <a:p>
            <a:pPr marL="216000" indent="-216000">
              <a:lnSpc>
                <a:spcPct val="100000"/>
              </a:lnSpc>
            </a:pPr>
            <a:r>
              <a:rPr lang="fr-FR" sz="1200" b="0" strike="noStrike" spc="-1" dirty="0">
                <a:solidFill>
                  <a:srgbClr val="000000"/>
                </a:solidFill>
                <a:latin typeface="+mn-lt"/>
                <a:ea typeface="+mn-ea"/>
              </a:rPr>
              <a:t>Le double objectif poursuivi par les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 (des actions en direction des enfants mais également de leurs parents pour consolider leurs rapports à l’école) constitue </a:t>
            </a:r>
            <a:r>
              <a:rPr lang="fr-FR" sz="1200" b="1" strike="noStrike" spc="-1" dirty="0">
                <a:solidFill>
                  <a:srgbClr val="000000"/>
                </a:solidFill>
                <a:latin typeface="+mn-lt"/>
                <a:ea typeface="+mn-ea"/>
              </a:rPr>
              <a:t>l’originalité de ce dispositif</a:t>
            </a:r>
            <a:r>
              <a:rPr lang="fr-FR" sz="1200" b="0" strike="noStrike" spc="-1" dirty="0">
                <a:solidFill>
                  <a:srgbClr val="000000"/>
                </a:solidFill>
                <a:latin typeface="+mn-lt"/>
                <a:ea typeface="+mn-ea"/>
              </a:rPr>
              <a:t>. C’est au titre de cette dimension de soutien à la parentalité que la branche Famille finance les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a:t>
            </a:r>
            <a:endParaRPr lang="fr-FR" sz="1200" b="0" strike="noStrike" spc="-1" dirty="0">
              <a:latin typeface="Arial"/>
            </a:endParaRPr>
          </a:p>
        </p:txBody>
      </p:sp>
      <p:sp>
        <p:nvSpPr>
          <p:cNvPr id="206"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A56F32F1-D9CE-4FA5-A242-EB2CCEA81C42}" type="slidenum">
              <a:rPr lang="fr-FR" sz="1200" b="0" strike="noStrike" spc="-1">
                <a:solidFill>
                  <a:srgbClr val="000000"/>
                </a:solidFill>
                <a:latin typeface="+mn-lt"/>
                <a:ea typeface="+mn-ea"/>
              </a:rPr>
              <a:t>3</a:t>
            </a:fld>
            <a:endParaRPr lang="fr-FR" sz="1200" b="0" strike="noStrike" spc="-1">
              <a:latin typeface="Times New Roman"/>
            </a:endParaRPr>
          </a:p>
        </p:txBody>
      </p:sp>
    </p:spTree>
    <p:extLst>
      <p:ext uri="{BB962C8B-B14F-4D97-AF65-F5344CB8AC3E}">
        <p14:creationId xmlns:p14="http://schemas.microsoft.com/office/powerpoint/2010/main" val="3994427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noRot="1" noChangeAspect="1"/>
          </p:cNvSpPr>
          <p:nvPr>
            <p:ph type="sldImg"/>
          </p:nvPr>
        </p:nvSpPr>
        <p:spPr>
          <a:xfrm>
            <a:off x="90488" y="744538"/>
            <a:ext cx="6616700" cy="3722687"/>
          </a:xfrm>
          <a:prstGeom prst="rect">
            <a:avLst/>
          </a:prstGeom>
        </p:spPr>
      </p:sp>
      <p:sp>
        <p:nvSpPr>
          <p:cNvPr id="205" name="PlaceHolder 2"/>
          <p:cNvSpPr>
            <a:spLocks noGrp="1"/>
          </p:cNvSpPr>
          <p:nvPr>
            <p:ph type="body"/>
          </p:nvPr>
        </p:nvSpPr>
        <p:spPr>
          <a:xfrm>
            <a:off x="679680" y="4715280"/>
            <a:ext cx="5437800" cy="4466520"/>
          </a:xfrm>
          <a:prstGeom prst="rect">
            <a:avLst/>
          </a:prstGeom>
        </p:spPr>
        <p:txBody>
          <a:bodyPr>
            <a:noAutofit/>
          </a:bodyPr>
          <a:lstStyle/>
          <a:p>
            <a:pPr marL="216000" indent="-216000">
              <a:lnSpc>
                <a:spcPct val="100000"/>
              </a:lnSpc>
            </a:pPr>
            <a:r>
              <a:rPr lang="fr-FR" sz="1200" b="0" strike="noStrike" spc="-1" dirty="0">
                <a:solidFill>
                  <a:srgbClr val="000000"/>
                </a:solidFill>
                <a:latin typeface="+mn-lt"/>
                <a:ea typeface="+mn-ea"/>
              </a:rPr>
              <a:t>Le double objectif poursuivi par les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 (des actions en direction des enfants mais également de leurs parents pour consolider leurs rapports à l’école) constitue </a:t>
            </a:r>
            <a:r>
              <a:rPr lang="fr-FR" sz="1200" b="1" strike="noStrike" spc="-1" dirty="0">
                <a:solidFill>
                  <a:srgbClr val="000000"/>
                </a:solidFill>
                <a:latin typeface="+mn-lt"/>
                <a:ea typeface="+mn-ea"/>
              </a:rPr>
              <a:t>l’originalité de ce dispositif</a:t>
            </a:r>
            <a:r>
              <a:rPr lang="fr-FR" sz="1200" b="0" strike="noStrike" spc="-1" dirty="0">
                <a:solidFill>
                  <a:srgbClr val="000000"/>
                </a:solidFill>
                <a:latin typeface="+mn-lt"/>
                <a:ea typeface="+mn-ea"/>
              </a:rPr>
              <a:t>. C’est au titre de cette dimension de soutien à la parentalité que la branche Famille finance les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a:t>
            </a:r>
            <a:endParaRPr lang="fr-FR" sz="1200" b="0" strike="noStrike" spc="-1" dirty="0">
              <a:latin typeface="Arial"/>
            </a:endParaRPr>
          </a:p>
        </p:txBody>
      </p:sp>
      <p:sp>
        <p:nvSpPr>
          <p:cNvPr id="206"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A56F32F1-D9CE-4FA5-A242-EB2CCEA81C42}" type="slidenum">
              <a:rPr lang="fr-FR" sz="1200" b="0" strike="noStrike" spc="-1">
                <a:solidFill>
                  <a:srgbClr val="000000"/>
                </a:solidFill>
                <a:latin typeface="+mn-lt"/>
                <a:ea typeface="+mn-ea"/>
              </a:rPr>
              <a:t>4</a:t>
            </a:fld>
            <a:endParaRPr lang="fr-FR" sz="1200" b="0" strike="noStrike" spc="-1">
              <a:latin typeface="Times New Roman"/>
            </a:endParaRPr>
          </a:p>
        </p:txBody>
      </p:sp>
    </p:spTree>
    <p:extLst>
      <p:ext uri="{BB962C8B-B14F-4D97-AF65-F5344CB8AC3E}">
        <p14:creationId xmlns:p14="http://schemas.microsoft.com/office/powerpoint/2010/main" val="3969885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noRot="1" noChangeAspect="1"/>
          </p:cNvSpPr>
          <p:nvPr>
            <p:ph type="sldImg"/>
          </p:nvPr>
        </p:nvSpPr>
        <p:spPr>
          <a:xfrm>
            <a:off x="90488" y="744538"/>
            <a:ext cx="6616700" cy="3722687"/>
          </a:xfrm>
          <a:prstGeom prst="rect">
            <a:avLst/>
          </a:prstGeom>
        </p:spPr>
      </p:sp>
      <p:sp>
        <p:nvSpPr>
          <p:cNvPr id="205" name="PlaceHolder 2"/>
          <p:cNvSpPr>
            <a:spLocks noGrp="1"/>
          </p:cNvSpPr>
          <p:nvPr>
            <p:ph type="body"/>
          </p:nvPr>
        </p:nvSpPr>
        <p:spPr>
          <a:xfrm>
            <a:off x="679680" y="4715280"/>
            <a:ext cx="5437800" cy="4466520"/>
          </a:xfrm>
          <a:prstGeom prst="rect">
            <a:avLst/>
          </a:prstGeom>
        </p:spPr>
        <p:txBody>
          <a:bodyPr>
            <a:noAutofit/>
          </a:bodyPr>
          <a:lstStyle/>
          <a:p>
            <a:pPr marL="216000" indent="-216000">
              <a:lnSpc>
                <a:spcPct val="100000"/>
              </a:lnSpc>
            </a:pPr>
            <a:r>
              <a:rPr lang="fr-FR" sz="1200" b="0" strike="noStrike" spc="-1" dirty="0">
                <a:solidFill>
                  <a:srgbClr val="000000"/>
                </a:solidFill>
                <a:latin typeface="+mn-lt"/>
                <a:ea typeface="+mn-ea"/>
              </a:rPr>
              <a:t>Le double objectif poursuivi par les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 (des actions en direction des enfants mais également de leurs parents pour consolider leurs rapports à l’école) constitue </a:t>
            </a:r>
            <a:r>
              <a:rPr lang="fr-FR" sz="1200" b="1" strike="noStrike" spc="-1" dirty="0">
                <a:solidFill>
                  <a:srgbClr val="000000"/>
                </a:solidFill>
                <a:latin typeface="+mn-lt"/>
                <a:ea typeface="+mn-ea"/>
              </a:rPr>
              <a:t>l’originalité de ce dispositif</a:t>
            </a:r>
            <a:r>
              <a:rPr lang="fr-FR" sz="1200" b="0" strike="noStrike" spc="-1" dirty="0">
                <a:solidFill>
                  <a:srgbClr val="000000"/>
                </a:solidFill>
                <a:latin typeface="+mn-lt"/>
                <a:ea typeface="+mn-ea"/>
              </a:rPr>
              <a:t>. C’est au titre de cette dimension de soutien à la parentalité que la branche Famille finance les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a:t>
            </a:r>
            <a:endParaRPr lang="fr-FR" sz="1200" b="0" strike="noStrike" spc="-1" dirty="0">
              <a:latin typeface="Arial"/>
            </a:endParaRPr>
          </a:p>
        </p:txBody>
      </p:sp>
      <p:sp>
        <p:nvSpPr>
          <p:cNvPr id="206"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A56F32F1-D9CE-4FA5-A242-EB2CCEA81C42}" type="slidenum">
              <a:rPr lang="fr-FR" sz="1200" b="0" strike="noStrike" spc="-1">
                <a:solidFill>
                  <a:srgbClr val="000000"/>
                </a:solidFill>
                <a:latin typeface="+mn-lt"/>
                <a:ea typeface="+mn-ea"/>
              </a:rPr>
              <a:t>5</a:t>
            </a:fld>
            <a:endParaRPr lang="fr-FR"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noRot="1" noChangeAspect="1"/>
          </p:cNvSpPr>
          <p:nvPr>
            <p:ph type="sldImg"/>
          </p:nvPr>
        </p:nvSpPr>
        <p:spPr>
          <a:xfrm>
            <a:off x="90488" y="744538"/>
            <a:ext cx="6616700" cy="3722687"/>
          </a:xfrm>
          <a:prstGeom prst="rect">
            <a:avLst/>
          </a:prstGeom>
        </p:spPr>
      </p:sp>
      <p:sp>
        <p:nvSpPr>
          <p:cNvPr id="205" name="PlaceHolder 2"/>
          <p:cNvSpPr>
            <a:spLocks noGrp="1"/>
          </p:cNvSpPr>
          <p:nvPr>
            <p:ph type="body"/>
          </p:nvPr>
        </p:nvSpPr>
        <p:spPr>
          <a:xfrm>
            <a:off x="679680" y="4715280"/>
            <a:ext cx="5437800" cy="4466520"/>
          </a:xfrm>
          <a:prstGeom prst="rect">
            <a:avLst/>
          </a:prstGeom>
        </p:spPr>
        <p:txBody>
          <a:bodyPr>
            <a:noAutofit/>
          </a:bodyPr>
          <a:lstStyle/>
          <a:p>
            <a:pPr marL="216000" indent="-216000">
              <a:lnSpc>
                <a:spcPct val="100000"/>
              </a:lnSpc>
            </a:pPr>
            <a:r>
              <a:rPr lang="fr-FR" sz="1200" b="0" strike="noStrike" spc="-1" dirty="0">
                <a:solidFill>
                  <a:srgbClr val="000000"/>
                </a:solidFill>
                <a:latin typeface="+mn-lt"/>
                <a:ea typeface="+mn-ea"/>
              </a:rPr>
              <a:t>Le double objectif poursuivi par les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 (des actions en direction des enfants mais également de leurs parents pour consolider leurs rapports à l’école) constitue </a:t>
            </a:r>
            <a:r>
              <a:rPr lang="fr-FR" sz="1200" b="1" strike="noStrike" spc="-1" dirty="0">
                <a:solidFill>
                  <a:srgbClr val="000000"/>
                </a:solidFill>
                <a:latin typeface="+mn-lt"/>
                <a:ea typeface="+mn-ea"/>
              </a:rPr>
              <a:t>l’originalité de ce dispositif</a:t>
            </a:r>
            <a:r>
              <a:rPr lang="fr-FR" sz="1200" b="0" strike="noStrike" spc="-1" dirty="0">
                <a:solidFill>
                  <a:srgbClr val="000000"/>
                </a:solidFill>
                <a:latin typeface="+mn-lt"/>
                <a:ea typeface="+mn-ea"/>
              </a:rPr>
              <a:t>. C’est au titre de cette dimension de soutien à la parentalité que la branche Famille finance les </a:t>
            </a:r>
            <a:r>
              <a:rPr lang="fr-FR" sz="1200" b="0" strike="noStrike" spc="-1" dirty="0" err="1">
                <a:solidFill>
                  <a:srgbClr val="000000"/>
                </a:solidFill>
                <a:latin typeface="+mn-lt"/>
                <a:ea typeface="+mn-ea"/>
              </a:rPr>
              <a:t>Clas</a:t>
            </a:r>
            <a:r>
              <a:rPr lang="fr-FR" sz="1200" b="0" strike="noStrike" spc="-1" dirty="0">
                <a:solidFill>
                  <a:srgbClr val="000000"/>
                </a:solidFill>
                <a:latin typeface="+mn-lt"/>
                <a:ea typeface="+mn-ea"/>
              </a:rPr>
              <a:t>.</a:t>
            </a:r>
            <a:endParaRPr lang="fr-FR" sz="1200" b="0" strike="noStrike" spc="-1" dirty="0">
              <a:latin typeface="Arial"/>
            </a:endParaRPr>
          </a:p>
        </p:txBody>
      </p:sp>
      <p:sp>
        <p:nvSpPr>
          <p:cNvPr id="206"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A56F32F1-D9CE-4FA5-A242-EB2CCEA81C42}" type="slidenum">
              <a:rPr lang="fr-FR" sz="1200" b="0" strike="noStrike" spc="-1">
                <a:solidFill>
                  <a:srgbClr val="000000"/>
                </a:solidFill>
                <a:latin typeface="+mn-lt"/>
                <a:ea typeface="+mn-ea"/>
              </a:rPr>
              <a:t>6</a:t>
            </a:fld>
            <a:endParaRPr lang="fr-FR" sz="1200" b="0" strike="noStrike" spc="-1">
              <a:latin typeface="Times New Roman"/>
            </a:endParaRPr>
          </a:p>
        </p:txBody>
      </p:sp>
    </p:spTree>
    <p:extLst>
      <p:ext uri="{BB962C8B-B14F-4D97-AF65-F5344CB8AC3E}">
        <p14:creationId xmlns:p14="http://schemas.microsoft.com/office/powerpoint/2010/main" val="2906164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noRot="1" noChangeAspect="1"/>
          </p:cNvSpPr>
          <p:nvPr>
            <p:ph type="sldImg"/>
          </p:nvPr>
        </p:nvSpPr>
        <p:spPr>
          <a:xfrm>
            <a:off x="90488" y="744538"/>
            <a:ext cx="6616700" cy="3722687"/>
          </a:xfrm>
          <a:prstGeom prst="rect">
            <a:avLst/>
          </a:prstGeom>
        </p:spPr>
      </p:sp>
      <p:sp>
        <p:nvSpPr>
          <p:cNvPr id="211" name="PlaceHolder 2"/>
          <p:cNvSpPr>
            <a:spLocks noGrp="1"/>
          </p:cNvSpPr>
          <p:nvPr>
            <p:ph type="body"/>
          </p:nvPr>
        </p:nvSpPr>
        <p:spPr>
          <a:xfrm>
            <a:off x="679680" y="4715280"/>
            <a:ext cx="5437800" cy="4466520"/>
          </a:xfrm>
          <a:prstGeom prst="rect">
            <a:avLst/>
          </a:prstGeom>
        </p:spPr>
        <p:txBody>
          <a:bodyPr>
            <a:noAutofit/>
          </a:bodyPr>
          <a:lstStyle/>
          <a:p>
            <a:endParaRPr lang="fr-FR" sz="2000" b="0" strike="noStrike" spc="-1">
              <a:latin typeface="Arial"/>
            </a:endParaRPr>
          </a:p>
        </p:txBody>
      </p:sp>
      <p:sp>
        <p:nvSpPr>
          <p:cNvPr id="212"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E5CD636B-2E0C-476E-9E9A-57BB5EA0C517}" type="slidenum">
              <a:rPr lang="fr-FR" sz="1200" b="0" strike="noStrike" spc="-1">
                <a:solidFill>
                  <a:srgbClr val="000000"/>
                </a:solidFill>
                <a:latin typeface="+mn-lt"/>
                <a:ea typeface="+mn-ea"/>
              </a:rPr>
              <a:t>7</a:t>
            </a:fld>
            <a:endParaRPr lang="fr-FR"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528" y="392185"/>
            <a:ext cx="8566548" cy="3208266"/>
          </a:xfrm>
        </p:spPr>
        <p:txBody>
          <a:bodyPr/>
          <a:lstStyle/>
          <a:p>
            <a:r>
              <a:rPr lang="fr-FR"/>
              <a:t>Modifiez le style du titre</a:t>
            </a:r>
          </a:p>
        </p:txBody>
      </p:sp>
      <p:sp>
        <p:nvSpPr>
          <p:cNvPr id="3" name="Sous-titre 2"/>
          <p:cNvSpPr>
            <a:spLocks noGrp="1"/>
          </p:cNvSpPr>
          <p:nvPr>
            <p:ph type="subTitle" idx="1"/>
          </p:nvPr>
        </p:nvSpPr>
        <p:spPr>
          <a:xfrm>
            <a:off x="914528" y="3886200"/>
            <a:ext cx="8566548" cy="1752600"/>
          </a:xfrm>
        </p:spPr>
        <p:txBody>
          <a:bodyPr/>
          <a:lstStyle>
            <a:lvl1pPr marL="0" indent="0" algn="l">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0" name="Gleichschenkliges Dreieck 46"/>
          <p:cNvSpPr/>
          <p:nvPr userDrawn="1"/>
        </p:nvSpPr>
        <p:spPr>
          <a:xfrm rot="1800000">
            <a:off x="10957823" y="737877"/>
            <a:ext cx="781876" cy="673943"/>
          </a:xfrm>
          <a:prstGeom prst="triangle">
            <a:avLst/>
          </a:prstGeom>
          <a:solidFill>
            <a:srgbClr val="3498DB">
              <a:lumMod val="5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1" name="Gleichschenkliges Dreieck 47"/>
          <p:cNvSpPr/>
          <p:nvPr userDrawn="1"/>
        </p:nvSpPr>
        <p:spPr>
          <a:xfrm rot="19800000">
            <a:off x="11296311" y="737877"/>
            <a:ext cx="781876" cy="673943"/>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2" name="Gleichschenkliges Dreieck 48"/>
          <p:cNvSpPr/>
          <p:nvPr userDrawn="1"/>
        </p:nvSpPr>
        <p:spPr>
          <a:xfrm rot="16200000">
            <a:off x="11466415" y="443148"/>
            <a:ext cx="781774" cy="674031"/>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3" name="Gleichschenkliges Dreieck 49"/>
          <p:cNvSpPr/>
          <p:nvPr userDrawn="1"/>
        </p:nvSpPr>
        <p:spPr>
          <a:xfrm rot="12600000">
            <a:off x="11296311" y="151005"/>
            <a:ext cx="781876" cy="673943"/>
          </a:xfrm>
          <a:prstGeom prst="triangle">
            <a:avLst/>
          </a:prstGeom>
          <a:solidFill>
            <a:srgbClr val="3498DB">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4" name="Gleichschenkliges Dreieck 50"/>
          <p:cNvSpPr/>
          <p:nvPr userDrawn="1"/>
        </p:nvSpPr>
        <p:spPr>
          <a:xfrm rot="5400000">
            <a:off x="10787818" y="443148"/>
            <a:ext cx="781774" cy="674031"/>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5" name="Gleichschenkliges Dreieck 51"/>
          <p:cNvSpPr/>
          <p:nvPr userDrawn="1"/>
        </p:nvSpPr>
        <p:spPr>
          <a:xfrm rot="9000000">
            <a:off x="10957823" y="151000"/>
            <a:ext cx="781876" cy="673943"/>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6" name="Gleichschenkliges Dreieck 74"/>
          <p:cNvSpPr/>
          <p:nvPr userDrawn="1"/>
        </p:nvSpPr>
        <p:spPr>
          <a:xfrm rot="1800000">
            <a:off x="9605195" y="737877"/>
            <a:ext cx="781876" cy="673943"/>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7" name="Gleichschenkliges Dreieck 75"/>
          <p:cNvSpPr/>
          <p:nvPr userDrawn="1"/>
        </p:nvSpPr>
        <p:spPr>
          <a:xfrm rot="19800000">
            <a:off x="9943683" y="737877"/>
            <a:ext cx="781876" cy="673943"/>
          </a:xfrm>
          <a:prstGeom prst="triangle">
            <a:avLst/>
          </a:prstGeom>
          <a:solidFill>
            <a:srgbClr val="3498DB">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8" name="Gleichschenkliges Dreieck 76"/>
          <p:cNvSpPr/>
          <p:nvPr userDrawn="1"/>
        </p:nvSpPr>
        <p:spPr>
          <a:xfrm rot="16200000">
            <a:off x="10113787" y="443148"/>
            <a:ext cx="781774" cy="674031"/>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9" name="Gleichschenkliges Dreieck 77"/>
          <p:cNvSpPr/>
          <p:nvPr userDrawn="1"/>
        </p:nvSpPr>
        <p:spPr>
          <a:xfrm rot="12600000">
            <a:off x="9943683" y="151005"/>
            <a:ext cx="781876" cy="673943"/>
          </a:xfrm>
          <a:prstGeom prst="triangle">
            <a:avLst/>
          </a:prstGeom>
          <a:solidFill>
            <a:srgbClr val="3498DB">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0" name="Gleichschenkliges Dreieck 78"/>
          <p:cNvSpPr/>
          <p:nvPr userDrawn="1"/>
        </p:nvSpPr>
        <p:spPr>
          <a:xfrm rot="5400000">
            <a:off x="9432172" y="443149"/>
            <a:ext cx="781774" cy="674031"/>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2" name="Gleichschenkliges Dreieck 82"/>
          <p:cNvSpPr/>
          <p:nvPr userDrawn="1"/>
        </p:nvSpPr>
        <p:spPr>
          <a:xfrm rot="19800000">
            <a:off x="10619260" y="1908792"/>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3" name="Gleichschenkliges Dreieck 83"/>
          <p:cNvSpPr/>
          <p:nvPr userDrawn="1"/>
        </p:nvSpPr>
        <p:spPr>
          <a:xfrm rot="16200000">
            <a:off x="10803882" y="1614050"/>
            <a:ext cx="781774" cy="674031"/>
          </a:xfrm>
          <a:prstGeom prst="triangle">
            <a:avLst/>
          </a:prstGeom>
          <a:solidFill>
            <a:srgbClr val="2C3E50">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4" name="Gleichschenkliges Dreieck 84"/>
          <p:cNvSpPr/>
          <p:nvPr userDrawn="1"/>
        </p:nvSpPr>
        <p:spPr>
          <a:xfrm rot="12600000">
            <a:off x="10619260" y="1321932"/>
            <a:ext cx="781876" cy="673943"/>
          </a:xfrm>
          <a:prstGeom prst="triangle">
            <a:avLst/>
          </a:prstGeom>
          <a:solidFill>
            <a:srgbClr val="2C3E5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5" name="Gleichschenkliges Dreieck 85"/>
          <p:cNvSpPr/>
          <p:nvPr userDrawn="1"/>
        </p:nvSpPr>
        <p:spPr>
          <a:xfrm rot="5400000">
            <a:off x="10110769" y="1614050"/>
            <a:ext cx="781774" cy="674031"/>
          </a:xfrm>
          <a:prstGeom prst="triangle">
            <a:avLst/>
          </a:prstGeom>
          <a:solidFill>
            <a:srgbClr val="2C3E5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6" name="Gleichschenkliges Dreieck 86"/>
          <p:cNvSpPr/>
          <p:nvPr userDrawn="1"/>
        </p:nvSpPr>
        <p:spPr>
          <a:xfrm rot="9000000">
            <a:off x="10280775" y="1321928"/>
            <a:ext cx="781876" cy="673943"/>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7" name="Gleichschenkliges Dreieck 90"/>
          <p:cNvSpPr/>
          <p:nvPr userDrawn="1"/>
        </p:nvSpPr>
        <p:spPr>
          <a:xfrm rot="16200000">
            <a:off x="9436738" y="1614050"/>
            <a:ext cx="781774" cy="674031"/>
          </a:xfrm>
          <a:prstGeom prst="triangle">
            <a:avLst/>
          </a:prstGeom>
          <a:solidFill>
            <a:srgbClr val="2C3E50">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8" name="Gleichschenkliges Dreieck 118"/>
          <p:cNvSpPr/>
          <p:nvPr userDrawn="1"/>
        </p:nvSpPr>
        <p:spPr>
          <a:xfrm rot="1800000">
            <a:off x="11634475" y="-432056"/>
            <a:ext cx="781876" cy="673943"/>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9" name="Gleichschenkliges Dreieck 124"/>
          <p:cNvSpPr/>
          <p:nvPr userDrawn="1"/>
        </p:nvSpPr>
        <p:spPr>
          <a:xfrm rot="1800000">
            <a:off x="11634920" y="1908792"/>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0" name="Gleichschenkliges Dreieck 126"/>
          <p:cNvSpPr/>
          <p:nvPr userDrawn="1"/>
        </p:nvSpPr>
        <p:spPr>
          <a:xfrm rot="5400000">
            <a:off x="11464917" y="1614050"/>
            <a:ext cx="781774" cy="674031"/>
          </a:xfrm>
          <a:prstGeom prst="triangle">
            <a:avLst/>
          </a:prstGeom>
          <a:solidFill>
            <a:srgbClr val="2C3E5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1" name="Gleichschenkliges Dreieck 127"/>
          <p:cNvSpPr/>
          <p:nvPr userDrawn="1"/>
        </p:nvSpPr>
        <p:spPr>
          <a:xfrm rot="9000000">
            <a:off x="11634920" y="1321928"/>
            <a:ext cx="781876" cy="673943"/>
          </a:xfrm>
          <a:prstGeom prst="triangle">
            <a:avLst/>
          </a:prstGeom>
          <a:solidFill>
            <a:srgbClr val="2C3E50">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2" name="Gleichschenkliges Dreieck 128"/>
          <p:cNvSpPr/>
          <p:nvPr userDrawn="1"/>
        </p:nvSpPr>
        <p:spPr>
          <a:xfrm rot="1800000">
            <a:off x="10957823" y="2296471"/>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3" name="Gleichschenkliges Dreieck 129"/>
          <p:cNvSpPr/>
          <p:nvPr userDrawn="1"/>
        </p:nvSpPr>
        <p:spPr>
          <a:xfrm rot="19800000">
            <a:off x="11296311" y="2296471"/>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4" name="Gleichschenkliges Dreieck 132"/>
          <p:cNvSpPr/>
          <p:nvPr userDrawn="1"/>
        </p:nvSpPr>
        <p:spPr>
          <a:xfrm rot="12600000">
            <a:off x="10619260" y="2880526"/>
            <a:ext cx="781876" cy="673943"/>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5" name="Gleichschenkliges Dreieck 134"/>
          <p:cNvSpPr/>
          <p:nvPr userDrawn="1"/>
        </p:nvSpPr>
        <p:spPr>
          <a:xfrm rot="1800000">
            <a:off x="11634920" y="3464719"/>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6" name="Gleichschenkliges Dreieck 135"/>
          <p:cNvSpPr/>
          <p:nvPr userDrawn="1"/>
        </p:nvSpPr>
        <p:spPr>
          <a:xfrm rot="5400000">
            <a:off x="11464917" y="3172651"/>
            <a:ext cx="781774" cy="674031"/>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7" name="Gleichschenkliges Dreieck 136"/>
          <p:cNvSpPr/>
          <p:nvPr userDrawn="1"/>
        </p:nvSpPr>
        <p:spPr>
          <a:xfrm rot="9000000">
            <a:off x="11634920" y="2880522"/>
            <a:ext cx="781876" cy="673943"/>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8" name="Gleichschenkliges Dreieck 56"/>
          <p:cNvSpPr/>
          <p:nvPr userDrawn="1"/>
        </p:nvSpPr>
        <p:spPr>
          <a:xfrm rot="1800000">
            <a:off x="10283392" y="-432056"/>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9" name="Gleichschenkliges Dreieck 57"/>
          <p:cNvSpPr/>
          <p:nvPr userDrawn="1"/>
        </p:nvSpPr>
        <p:spPr>
          <a:xfrm rot="19800000">
            <a:off x="10621881" y="-432056"/>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pic>
        <p:nvPicPr>
          <p:cNvPr id="72" name="Image 71" descr="logo_cnaf"/>
          <p:cNvPicPr>
            <a:picLocks noGrp="1" noChangeAspect="1"/>
          </p:cNvPicPr>
          <p:nvPr userDrawn="1"/>
        </p:nvPicPr>
        <p:blipFill>
          <a:blip r:embed="rId2" cstate="print">
            <a:lum/>
            <a:extLst>
              <a:ext uri="{28A0092B-C50C-407E-A947-70E740481C1C}">
                <a14:useLocalDpi xmlns:a14="http://schemas.microsoft.com/office/drawing/2010/main" val="0"/>
              </a:ext>
            </a:extLst>
          </a:blip>
          <a:stretch>
            <a:fillRect/>
          </a:stretch>
        </p:blipFill>
        <p:spPr>
          <a:xfrm>
            <a:off x="10448282" y="4714784"/>
            <a:ext cx="1466252" cy="2039737"/>
          </a:xfrm>
          <a:prstGeom prst="rect">
            <a:avLst/>
          </a:prstGeom>
          <a:noFill/>
          <a:ln>
            <a:noFill/>
          </a:ln>
        </p:spPr>
      </p:pic>
      <p:sp>
        <p:nvSpPr>
          <p:cNvPr id="34" name="Espace réservé du numéro de diapositive 5"/>
          <p:cNvSpPr>
            <a:spLocks noGrp="1"/>
          </p:cNvSpPr>
          <p:nvPr>
            <p:ph type="sldNum" sz="quarter" idx="4"/>
          </p:nvPr>
        </p:nvSpPr>
        <p:spPr>
          <a:xfrm>
            <a:off x="10471747" y="6559559"/>
            <a:ext cx="1081548"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AC31CB0A-AF66-4A20-86F5-3E92DBFDB500}" type="slidenum">
              <a:rPr lang="fr-FR" smtClean="0"/>
              <a:pPr/>
              <a:t>‹N°›</a:t>
            </a:fld>
            <a:endParaRPr lang="fr-FR"/>
          </a:p>
        </p:txBody>
      </p:sp>
    </p:spTree>
    <p:extLst>
      <p:ext uri="{BB962C8B-B14F-4D97-AF65-F5344CB8AC3E}">
        <p14:creationId xmlns:p14="http://schemas.microsoft.com/office/powerpoint/2010/main" val="512462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4010955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40353" y="274651"/>
            <a:ext cx="2741969"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79" y="274651"/>
            <a:ext cx="8078252"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286296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1"/>
          </p:nvPr>
        </p:nvSpPr>
        <p:spPr>
          <a:xfrm>
            <a:off x="2237388" y="6492888"/>
            <a:ext cx="9769386" cy="365125"/>
          </a:xfrm>
        </p:spPr>
        <p:txBody>
          <a:bodyPr/>
          <a:lstStyle/>
          <a:p>
            <a:endParaRPr lang="fr-FR"/>
          </a:p>
        </p:txBody>
      </p:sp>
      <p:sp>
        <p:nvSpPr>
          <p:cNvPr id="6" name="Espace réservé du numéro de diapositive 5"/>
          <p:cNvSpPr>
            <a:spLocks noGrp="1"/>
          </p:cNvSpPr>
          <p:nvPr>
            <p:ph type="sldNum" sz="quarter" idx="12"/>
          </p:nvPr>
        </p:nvSpPr>
        <p:spPr>
          <a:xfrm>
            <a:off x="252992" y="6595938"/>
            <a:ext cx="1081548" cy="365125"/>
          </a:xfrm>
        </p:spPr>
        <p:txBody>
          <a:bodyPr/>
          <a:lstStyle>
            <a:lvl1pPr>
              <a:defRPr b="1">
                <a:solidFill>
                  <a:schemeClr val="tx1"/>
                </a:solidFill>
              </a:defRPr>
            </a:lvl1pPr>
          </a:lstStyle>
          <a:p>
            <a:fld id="{6937DA4D-F48C-49DE-9205-C7E681545F3B}" type="slidenum">
              <a:rPr lang="fr-FR" smtClean="0"/>
              <a:pPr/>
              <a:t>‹N°›</a:t>
            </a:fld>
            <a:endParaRPr lang="fr-FR"/>
          </a:p>
        </p:txBody>
      </p:sp>
    </p:spTree>
    <p:extLst>
      <p:ext uri="{BB962C8B-B14F-4D97-AF65-F5344CB8AC3E}">
        <p14:creationId xmlns:p14="http://schemas.microsoft.com/office/powerpoint/2010/main" val="1381001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739" y="4406913"/>
            <a:ext cx="10362961"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739" y="2906713"/>
            <a:ext cx="1036296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136913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82" y="1600206"/>
            <a:ext cx="5409317"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1416" y="1600206"/>
            <a:ext cx="541090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2231035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79" y="1535113"/>
            <a:ext cx="53870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79" y="2174875"/>
            <a:ext cx="53870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653" y="1535113"/>
            <a:ext cx="53886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653" y="2174875"/>
            <a:ext cx="53886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89659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4234616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241924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80" y="273050"/>
            <a:ext cx="4010547"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304" y="273063"/>
            <a:ext cx="6048254"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80" y="1435103"/>
            <a:ext cx="40105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2899455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498" y="4800600"/>
            <a:ext cx="7316152"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498" y="612775"/>
            <a:ext cx="73161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498" y="5367338"/>
            <a:ext cx="731615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31CB0A-AF66-4A20-86F5-3E92DBFDB500}" type="slidenum">
              <a:rPr lang="fr-FR" smtClean="0"/>
              <a:t>‹N°›</a:t>
            </a:fld>
            <a:endParaRPr lang="fr-FR"/>
          </a:p>
        </p:txBody>
      </p:sp>
    </p:spTree>
    <p:extLst>
      <p:ext uri="{BB962C8B-B14F-4D97-AF65-F5344CB8AC3E}">
        <p14:creationId xmlns:p14="http://schemas.microsoft.com/office/powerpoint/2010/main" val="2390839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0" name="Gleichschenkliges Dreieck 57"/>
          <p:cNvSpPr/>
          <p:nvPr/>
        </p:nvSpPr>
        <p:spPr>
          <a:xfrm rot="1800000" flipH="1">
            <a:off x="739747" y="6421353"/>
            <a:ext cx="781876" cy="673943"/>
          </a:xfrm>
          <a:prstGeom prst="triangle">
            <a:avLst/>
          </a:prstGeom>
          <a:solidFill>
            <a:srgbClr val="FF9900"/>
          </a:solidFill>
          <a:ln w="3175" cap="flat" cmpd="sng" algn="ctr">
            <a:noFill/>
            <a:prstDash val="solid"/>
          </a:ln>
          <a:effectLst/>
        </p:spPr>
        <p:txBody>
          <a:bodyPr rtlCol="0" anchor="ctr"/>
          <a:lstStyle/>
          <a:p>
            <a:pPr marR="0" lvl="0" indent="0" algn="ctr" defTabSz="914400" fontAlgn="auto">
              <a:lnSpc>
                <a:spcPct val="100000"/>
              </a:lnSpc>
              <a:spcBef>
                <a:spcPts val="0"/>
              </a:spcBef>
              <a:spcAft>
                <a:spcPts val="0"/>
              </a:spcAft>
              <a:buClrTx/>
              <a:buSzTx/>
              <a:buFontTx/>
              <a:buNone/>
              <a:tabLst/>
            </a:pPr>
            <a:endParaRPr kumimoji="0" lang="en-US" sz="1800" b="0" i="0" u="none" strike="noStrike" kern="0" cap="none" spc="0" normalizeH="0" baseline="0" noProof="0">
              <a:ln>
                <a:noFill/>
              </a:ln>
              <a:solidFill>
                <a:prstClr val="white"/>
              </a:solidFill>
              <a:effectLst/>
              <a:uLnTx/>
              <a:uFillTx/>
              <a:latin typeface="Calibri"/>
            </a:endParaRPr>
          </a:p>
        </p:txBody>
      </p:sp>
      <p:sp>
        <p:nvSpPr>
          <p:cNvPr id="2" name="Espace réservé du titre 1"/>
          <p:cNvSpPr>
            <a:spLocks noGrp="1"/>
          </p:cNvSpPr>
          <p:nvPr>
            <p:ph type="title"/>
          </p:nvPr>
        </p:nvSpPr>
        <p:spPr>
          <a:xfrm>
            <a:off x="609682" y="274638"/>
            <a:ext cx="10059674"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09688" y="1600206"/>
            <a:ext cx="10972641"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2" name="Gleichschenkliges Dreieck 170"/>
          <p:cNvSpPr/>
          <p:nvPr/>
        </p:nvSpPr>
        <p:spPr>
          <a:xfrm rot="12600000">
            <a:off x="-223218" y="6618330"/>
            <a:ext cx="781876" cy="673943"/>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3" name="Gleichschenkliges Dreieck 35"/>
          <p:cNvSpPr/>
          <p:nvPr/>
        </p:nvSpPr>
        <p:spPr>
          <a:xfrm rot="19800000">
            <a:off x="11291334" y="737876"/>
            <a:ext cx="781876" cy="673943"/>
          </a:xfrm>
          <a:prstGeom prst="triangle">
            <a:avLst/>
          </a:prstGeom>
          <a:solidFill>
            <a:srgbClr val="3498DB">
              <a:lumMod val="75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4" name="Gleichschenkliges Dreieck 36"/>
          <p:cNvSpPr/>
          <p:nvPr/>
        </p:nvSpPr>
        <p:spPr>
          <a:xfrm rot="16200000">
            <a:off x="11461440" y="443147"/>
            <a:ext cx="781774" cy="674031"/>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5" name="Gleichschenkliges Dreieck 37"/>
          <p:cNvSpPr/>
          <p:nvPr/>
        </p:nvSpPr>
        <p:spPr>
          <a:xfrm rot="12600000">
            <a:off x="11291334" y="151005"/>
            <a:ext cx="781876" cy="673943"/>
          </a:xfrm>
          <a:prstGeom prst="triangle">
            <a:avLst/>
          </a:prstGeom>
          <a:solidFill>
            <a:srgbClr val="3498DB">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6" name="Gleichschenkliges Dreieck 38"/>
          <p:cNvSpPr/>
          <p:nvPr/>
        </p:nvSpPr>
        <p:spPr>
          <a:xfrm rot="5400000">
            <a:off x="10782842" y="443147"/>
            <a:ext cx="781774" cy="674031"/>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7" name="Gleichschenkliges Dreieck 39"/>
          <p:cNvSpPr/>
          <p:nvPr/>
        </p:nvSpPr>
        <p:spPr>
          <a:xfrm rot="9000000">
            <a:off x="10952846" y="151000"/>
            <a:ext cx="781876" cy="673943"/>
          </a:xfrm>
          <a:prstGeom prst="triangle">
            <a:avLst/>
          </a:prstGeom>
          <a:solidFill>
            <a:srgbClr val="3498DB">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0" name="Gleichschenkliges Dreieck 60"/>
          <p:cNvSpPr/>
          <p:nvPr/>
        </p:nvSpPr>
        <p:spPr>
          <a:xfrm rot="1800000">
            <a:off x="11629498" y="-432057"/>
            <a:ext cx="781876" cy="673943"/>
          </a:xfrm>
          <a:prstGeom prst="triangle">
            <a:avLst/>
          </a:prstGeom>
          <a:solidFill>
            <a:srgbClr val="3498DB"/>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1" name="Gleichschenkliges Dreieck 56"/>
          <p:cNvSpPr/>
          <p:nvPr/>
        </p:nvSpPr>
        <p:spPr>
          <a:xfrm rot="1800000">
            <a:off x="10278418" y="-432057"/>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2" name="Gleichschenkliges Dreieck 57"/>
          <p:cNvSpPr/>
          <p:nvPr/>
        </p:nvSpPr>
        <p:spPr>
          <a:xfrm rot="19800000">
            <a:off x="10616906" y="-432057"/>
            <a:ext cx="781876" cy="673943"/>
          </a:xfrm>
          <a:prstGeom prst="triangle">
            <a:avLst/>
          </a:prstGeom>
          <a:solidFill>
            <a:srgbClr val="FFC000">
              <a:lumMod val="40000"/>
              <a:lumOff val="6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3" name="Gleichschenkliges Dreieck 58"/>
          <p:cNvSpPr/>
          <p:nvPr/>
        </p:nvSpPr>
        <p:spPr>
          <a:xfrm rot="1800000">
            <a:off x="8925790" y="-432057"/>
            <a:ext cx="781876" cy="673943"/>
          </a:xfrm>
          <a:prstGeom prst="triangle">
            <a:avLst/>
          </a:prstGeom>
          <a:solidFill>
            <a:srgbClr val="FF9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4" name="Gleichschenkliges Dreieck 59"/>
          <p:cNvSpPr/>
          <p:nvPr/>
        </p:nvSpPr>
        <p:spPr>
          <a:xfrm rot="19800000">
            <a:off x="9264278" y="-432057"/>
            <a:ext cx="781876" cy="673943"/>
          </a:xfrm>
          <a:prstGeom prst="triangle">
            <a:avLst/>
          </a:prstGeom>
          <a:solidFill>
            <a:srgbClr val="FFC000">
              <a:lumMod val="60000"/>
              <a:lumOff val="4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 name="Espace réservé du pied de page 4"/>
          <p:cNvSpPr>
            <a:spLocks noGrp="1"/>
          </p:cNvSpPr>
          <p:nvPr>
            <p:ph type="ftr" sz="quarter" idx="3"/>
          </p:nvPr>
        </p:nvSpPr>
        <p:spPr>
          <a:xfrm>
            <a:off x="580649" y="6559559"/>
            <a:ext cx="9769386"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fr-FR"/>
          </a:p>
        </p:txBody>
      </p:sp>
      <p:sp>
        <p:nvSpPr>
          <p:cNvPr id="6" name="Espace réservé du numéro de diapositive 5"/>
          <p:cNvSpPr>
            <a:spLocks noGrp="1"/>
          </p:cNvSpPr>
          <p:nvPr>
            <p:ph type="sldNum" sz="quarter" idx="4"/>
          </p:nvPr>
        </p:nvSpPr>
        <p:spPr>
          <a:xfrm>
            <a:off x="10471747" y="6559559"/>
            <a:ext cx="1081548"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92A84CF8-76C0-4E21-8E1C-495D57D3057E}" type="slidenum">
              <a:rPr lang="fr-FR" smtClean="0"/>
              <a:t>‹N°›</a:t>
            </a:fld>
            <a:endParaRPr lang="fr-FR"/>
          </a:p>
        </p:txBody>
      </p:sp>
    </p:spTree>
    <p:extLst>
      <p:ext uri="{BB962C8B-B14F-4D97-AF65-F5344CB8AC3E}">
        <p14:creationId xmlns:p14="http://schemas.microsoft.com/office/powerpoint/2010/main" val="3363936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3200" b="1" kern="1200">
          <a:solidFill>
            <a:schemeClr val="tx1"/>
          </a:solidFill>
          <a:latin typeface="+mn-lt"/>
          <a:ea typeface="+mj-ea"/>
          <a:cs typeface="+mj-cs"/>
        </a:defRPr>
      </a:lvl1pPr>
    </p:titleStyle>
    <p:bodyStyle>
      <a:lvl1pPr marL="342900" indent="-342900" algn="l" defTabSz="914400" rtl="0" eaLnBrk="1" latinLnBrk="0" hangingPunct="1">
        <a:spcBef>
          <a:spcPct val="20000"/>
        </a:spcBef>
        <a:buClr>
          <a:srgbClr val="002060"/>
        </a:buClr>
        <a:buSzPct val="75000"/>
        <a:buFont typeface="Wingdings 3" panose="05040102010807070707" pitchFamily="18" charset="2"/>
        <a:buChar char="u"/>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Courier New" panose="02070309020205020404"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97862" y="2478342"/>
            <a:ext cx="9482712" cy="2927684"/>
          </a:xfrm>
        </p:spPr>
        <p:txBody>
          <a:bodyPr>
            <a:normAutofit/>
          </a:bodyPr>
          <a:lstStyle/>
          <a:p>
            <a:pPr marL="0" indent="0" algn="ctr">
              <a:buNone/>
            </a:pPr>
            <a:r>
              <a:rPr lang="fr-FR" sz="4800" b="1" dirty="0">
                <a:solidFill>
                  <a:srgbClr val="548DD4">
                    <a:lumMod val="75000"/>
                  </a:srgbClr>
                </a:solidFill>
                <a:ea typeface="+mj-ea"/>
                <a:cs typeface="+mj-cs"/>
              </a:rPr>
              <a:t>  </a:t>
            </a:r>
            <a:r>
              <a:rPr lang="fr-FR" sz="4800" b="1" dirty="0">
                <a:solidFill>
                  <a:schemeClr val="accent5">
                    <a:lumMod val="50000"/>
                  </a:schemeClr>
                </a:solidFill>
                <a:ea typeface="+mj-ea"/>
                <a:cs typeface="+mj-cs"/>
              </a:rPr>
              <a:t>Présentation des Contrats Locaux d’Accompagnement à la Scolarité</a:t>
            </a:r>
            <a:endParaRPr lang="fr-FR" sz="3200" b="1" dirty="0">
              <a:solidFill>
                <a:srgbClr val="548DD4">
                  <a:lumMod val="75000"/>
                </a:srgbClr>
              </a:solidFill>
              <a:ea typeface="+mj-ea"/>
              <a:cs typeface="+mj-cs"/>
            </a:endParaRPr>
          </a:p>
          <a:p>
            <a:pPr marL="0" indent="0" algn="ctr">
              <a:buNone/>
            </a:pPr>
            <a:r>
              <a:rPr lang="fr-FR" sz="3200" b="1" dirty="0">
                <a:solidFill>
                  <a:schemeClr val="accent5">
                    <a:lumMod val="50000"/>
                  </a:schemeClr>
                </a:solidFill>
                <a:ea typeface="+mj-ea"/>
                <a:cs typeface="+mj-cs"/>
              </a:rPr>
              <a:t>(CLAS)</a:t>
            </a:r>
          </a:p>
          <a:p>
            <a:pPr marL="0" indent="0" algn="ctr">
              <a:buNone/>
            </a:pPr>
            <a:endParaRPr lang="fr-FR" b="1" i="1" dirty="0">
              <a:solidFill>
                <a:schemeClr val="accent5">
                  <a:lumMod val="50000"/>
                </a:schemeClr>
              </a:solidFill>
            </a:endParaRPr>
          </a:p>
          <a:p>
            <a:pPr marL="0" indent="0" algn="ctr">
              <a:buNone/>
            </a:pPr>
            <a:r>
              <a:rPr lang="fr-FR" b="1" i="1" dirty="0">
                <a:solidFill>
                  <a:schemeClr val="accent5">
                    <a:lumMod val="50000"/>
                  </a:schemeClr>
                </a:solidFill>
              </a:rPr>
              <a:t>Réunion des Directeurs Circonscription Angoulême Est // Septembre 2021-</a:t>
            </a:r>
          </a:p>
          <a:p>
            <a:pPr algn="ctr">
              <a:buFontTx/>
              <a:buChar char="-"/>
            </a:pPr>
            <a:endParaRPr lang="fr-FR" b="1" i="1" dirty="0">
              <a:solidFill>
                <a:schemeClr val="accent5">
                  <a:lumMod val="50000"/>
                </a:schemeClr>
              </a:solidFill>
            </a:endParaRPr>
          </a:p>
          <a:p>
            <a:pPr algn="ctr">
              <a:buFontTx/>
              <a:buChar char="-"/>
            </a:pPr>
            <a:endParaRPr lang="fr-FR" b="1" i="1" dirty="0">
              <a:solidFill>
                <a:schemeClr val="accent5">
                  <a:lumMod val="50000"/>
                </a:schemeClr>
              </a:solidFill>
            </a:endParaRPr>
          </a:p>
        </p:txBody>
      </p:sp>
      <p:sp>
        <p:nvSpPr>
          <p:cNvPr id="4" name="Espace réservé du numéro de diapositive 3"/>
          <p:cNvSpPr>
            <a:spLocks noGrp="1"/>
          </p:cNvSpPr>
          <p:nvPr>
            <p:ph type="sldNum" sz="quarter" idx="12"/>
          </p:nvPr>
        </p:nvSpPr>
        <p:spPr/>
        <p:txBody>
          <a:bodyPr/>
          <a:lstStyle/>
          <a:p>
            <a:pPr marL="0" marR="0" lvl="0" indent="0" algn="r" defTabSz="914309" rtl="0" eaLnBrk="1" fontAlgn="auto" latinLnBrk="0" hangingPunct="1">
              <a:lnSpc>
                <a:spcPct val="100000"/>
              </a:lnSpc>
              <a:spcBef>
                <a:spcPts val="0"/>
              </a:spcBef>
              <a:spcAft>
                <a:spcPts val="0"/>
              </a:spcAft>
              <a:buClrTx/>
              <a:buSzTx/>
              <a:buFontTx/>
              <a:buNone/>
              <a:tabLst/>
              <a:defRPr/>
            </a:pPr>
            <a:fld id="{6937DA4D-F48C-49DE-9205-C7E681545F3B}" type="slidenum">
              <a:rPr kumimoji="0" lang="fr-FR" sz="1200" b="1" i="0" u="none" strike="noStrike" kern="1200" cap="none" spc="0" normalizeH="0" baseline="0" noProof="0">
                <a:ln>
                  <a:noFill/>
                </a:ln>
                <a:solidFill>
                  <a:prstClr val="black"/>
                </a:solidFill>
                <a:effectLst/>
                <a:uLnTx/>
                <a:uFillTx/>
                <a:latin typeface="Calibri"/>
                <a:ea typeface="+mn-ea"/>
                <a:cs typeface="+mn-cs"/>
              </a:rPr>
              <a:pPr marL="0" marR="0" lvl="0" indent="0" algn="r" defTabSz="914309" rtl="0" eaLnBrk="1" fontAlgn="auto" latinLnBrk="0" hangingPunct="1">
                <a:lnSpc>
                  <a:spcPct val="100000"/>
                </a:lnSpc>
                <a:spcBef>
                  <a:spcPts val="0"/>
                </a:spcBef>
                <a:spcAft>
                  <a:spcPts val="0"/>
                </a:spcAft>
                <a:buClrTx/>
                <a:buSzTx/>
                <a:buFontTx/>
                <a:buNone/>
                <a:tabLst/>
                <a:defRPr/>
              </a:pPr>
              <a:t>1</a:t>
            </a:fld>
            <a:endParaRPr kumimoji="0" lang="fr-FR" sz="1200" b="1" i="0" u="none" strike="noStrike" kern="1200" cap="none" spc="0" normalizeH="0" baseline="0" noProof="0">
              <a:ln>
                <a:noFill/>
              </a:ln>
              <a:solidFill>
                <a:prstClr val="black"/>
              </a:solidFill>
              <a:effectLst/>
              <a:uLnTx/>
              <a:uFillTx/>
              <a:latin typeface="Calibri"/>
              <a:ea typeface="+mn-ea"/>
              <a:cs typeface="+mn-cs"/>
            </a:endParaRPr>
          </a:p>
        </p:txBody>
      </p:sp>
      <p:pic>
        <p:nvPicPr>
          <p:cNvPr id="1026" name="Picture 2" descr="G:\acsoc\logos\logo Caf1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815" y="432227"/>
            <a:ext cx="1318094" cy="1913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869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vert="horz" lIns="91440" tIns="45720" rIns="91440" bIns="45720" rtlCol="0" anchor="t">
            <a:normAutofit/>
          </a:bodyPr>
          <a:lstStyle/>
          <a:p>
            <a:pPr marL="0" lvl="0" indent="0">
              <a:buNone/>
            </a:pPr>
            <a:r>
              <a:rPr lang="fr-FR" b="1" dirty="0">
                <a:solidFill>
                  <a:srgbClr val="0070C0"/>
                </a:solidFill>
              </a:rPr>
              <a:t>&gt; En quelques chiffres</a:t>
            </a:r>
          </a:p>
          <a:p>
            <a:pPr marL="0" lvl="0" indent="0">
              <a:buNone/>
            </a:pPr>
            <a:r>
              <a:rPr lang="fr-FR" dirty="0">
                <a:solidFill>
                  <a:schemeClr val="accent5">
                    <a:lumMod val="50000"/>
                  </a:schemeClr>
                </a:solidFill>
              </a:rPr>
              <a:t>	</a:t>
            </a:r>
            <a:r>
              <a:rPr lang="fr-FR" dirty="0"/>
              <a:t>65 000 allocataires en Charente (42% de la population du Département couverte) auxquels 	nous:</a:t>
            </a:r>
          </a:p>
          <a:p>
            <a:pPr marL="1255713" lvl="0" indent="0">
              <a:buNone/>
            </a:pPr>
            <a:r>
              <a:rPr lang="fr-FR" dirty="0"/>
              <a:t>	- versons des prestations légales (400 millions)</a:t>
            </a:r>
          </a:p>
          <a:p>
            <a:pPr marL="1255713" lvl="0" indent="0">
              <a:buNone/>
            </a:pPr>
            <a:r>
              <a:rPr lang="fr-FR" dirty="0"/>
              <a:t>	- offrons des services  (22 millions du budget d’Action sociale) en fonction des choix 	  déterminés par nos administrateurs </a:t>
            </a:r>
            <a:endParaRPr lang="fr-FR" sz="1800" dirty="0"/>
          </a:p>
          <a:p>
            <a:pPr marL="0" lvl="0" indent="0">
              <a:buNone/>
            </a:pPr>
            <a:endParaRPr lang="fr-FR" sz="1800" dirty="0">
              <a:solidFill>
                <a:schemeClr val="accent5">
                  <a:lumMod val="50000"/>
                </a:schemeClr>
              </a:solidFill>
            </a:endParaRPr>
          </a:p>
          <a:p>
            <a:pPr marL="0" indent="0">
              <a:buNone/>
            </a:pPr>
            <a:r>
              <a:rPr lang="fr-FR" b="1" dirty="0">
                <a:solidFill>
                  <a:srgbClr val="0070C0"/>
                </a:solidFill>
              </a:rPr>
              <a:t>&gt; Nos missions en Action Sociale</a:t>
            </a:r>
          </a:p>
          <a:p>
            <a:pPr marL="803275" lvl="0" indent="92075">
              <a:buFont typeface="Arial" panose="020B0604020202020204" pitchFamily="34" charset="0"/>
              <a:buChar char="•"/>
            </a:pPr>
            <a:r>
              <a:rPr lang="fr-FR" sz="2000" dirty="0">
                <a:solidFill>
                  <a:schemeClr val="accent5">
                    <a:lumMod val="50000"/>
                  </a:schemeClr>
                </a:solidFill>
              </a:rPr>
              <a:t>	</a:t>
            </a:r>
            <a:r>
              <a:rPr lang="fr-FR" dirty="0"/>
              <a:t>D</a:t>
            </a:r>
            <a:r>
              <a:rPr lang="fr-FR" sz="2000" dirty="0"/>
              <a:t>évelopper et soutenir l’offre d’accueil du jeune enfant </a:t>
            </a:r>
          </a:p>
          <a:p>
            <a:pPr marL="803275" lvl="0" indent="92075">
              <a:buFont typeface="Arial" panose="020B0604020202020204" pitchFamily="34" charset="0"/>
              <a:buChar char="•"/>
            </a:pPr>
            <a:r>
              <a:rPr lang="fr-FR" dirty="0"/>
              <a:t>	Favoriser l’accès aux loisirs des enfants et développer l’autonomie des jeunes</a:t>
            </a:r>
          </a:p>
          <a:p>
            <a:pPr marL="803275" lvl="0" indent="92075">
              <a:buFont typeface="Arial" panose="020B0604020202020204" pitchFamily="34" charset="0"/>
              <a:buChar char="•"/>
            </a:pPr>
            <a:r>
              <a:rPr lang="fr-FR" sz="2000" dirty="0"/>
              <a:t>	Valoriser le rôle des parents et contribuer à prévenir les difficultés</a:t>
            </a:r>
          </a:p>
          <a:p>
            <a:pPr marL="803275" lvl="0" indent="92075">
              <a:buFont typeface="Arial" panose="020B0604020202020204" pitchFamily="34" charset="0"/>
              <a:buChar char="•"/>
            </a:pPr>
            <a:r>
              <a:rPr lang="fr-FR" dirty="0"/>
              <a:t>	Renforcer le lien social (Centres sociaux, travail social)</a:t>
            </a:r>
          </a:p>
          <a:p>
            <a:pPr marL="803275" lvl="0" indent="92075">
              <a:buFont typeface="Arial" panose="020B0604020202020204" pitchFamily="34" charset="0"/>
              <a:buChar char="•"/>
            </a:pPr>
            <a:endParaRPr lang="fr-FR" sz="2000" dirty="0">
              <a:solidFill>
                <a:schemeClr val="accent5">
                  <a:lumMod val="50000"/>
                </a:schemeClr>
              </a:solidFill>
            </a:endParaRPr>
          </a:p>
          <a:p>
            <a:pPr marL="0" lvl="0" indent="0">
              <a:buNone/>
            </a:pPr>
            <a:endParaRPr lang="fr-FR" sz="7200" b="1" dirty="0">
              <a:solidFill>
                <a:schemeClr val="accent5">
                  <a:lumMod val="50000"/>
                </a:schemeClr>
              </a:solidFill>
            </a:endParaRPr>
          </a:p>
          <a:p>
            <a:pPr marL="0" lvl="0" indent="0">
              <a:buNone/>
            </a:pPr>
            <a:endParaRPr lang="fr-FR" sz="7200" b="1" dirty="0">
              <a:solidFill>
                <a:schemeClr val="accent5">
                  <a:lumMod val="50000"/>
                </a:schemeClr>
              </a:solidFill>
            </a:endParaRPr>
          </a:p>
          <a:p>
            <a:pPr marL="0" lvl="0" indent="0">
              <a:buNone/>
            </a:pPr>
            <a:endParaRPr lang="fr-FR" sz="7200" b="1" dirty="0">
              <a:solidFill>
                <a:schemeClr val="accent5">
                  <a:lumMod val="50000"/>
                </a:schemeClr>
              </a:solidFill>
            </a:endParaRPr>
          </a:p>
          <a:p>
            <a:pPr marL="0" lvl="0" indent="0">
              <a:buNone/>
            </a:pPr>
            <a:endParaRPr lang="fr-FR" sz="7200" b="1" dirty="0">
              <a:solidFill>
                <a:schemeClr val="accent5">
                  <a:lumMod val="50000"/>
                </a:schemeClr>
              </a:solidFill>
            </a:endParaRPr>
          </a:p>
          <a:p>
            <a:pPr marL="0" lvl="0" indent="0">
              <a:buNone/>
            </a:pPr>
            <a:endParaRPr lang="fr-FR" sz="7200" b="1" dirty="0">
              <a:solidFill>
                <a:schemeClr val="accent5">
                  <a:lumMod val="50000"/>
                </a:schemeClr>
              </a:solidFill>
            </a:endParaRPr>
          </a:p>
          <a:p>
            <a:pPr lvl="0"/>
            <a:endParaRPr lang="fr-FR" sz="2300" dirty="0"/>
          </a:p>
          <a:p>
            <a:pPr marL="0" indent="0">
              <a:buNone/>
            </a:pPr>
            <a:endParaRPr lang="fr-FR" sz="2400" b="1" dirty="0">
              <a:solidFill>
                <a:schemeClr val="accent5">
                  <a:lumMod val="50000"/>
                </a:schemeClr>
              </a:solidFill>
            </a:endParaRPr>
          </a:p>
          <a:p>
            <a:pPr marL="0" indent="0" algn="ctr">
              <a:buNone/>
            </a:pPr>
            <a:endParaRPr lang="fr-FR" sz="2400" b="1" dirty="0">
              <a:solidFill>
                <a:schemeClr val="accent5">
                  <a:lumMod val="50000"/>
                </a:schemeClr>
              </a:solidFill>
            </a:endParaRPr>
          </a:p>
          <a:p>
            <a:pPr marL="0" indent="0">
              <a:buNone/>
            </a:pPr>
            <a:endParaRPr lang="fr-FR" sz="2400" b="1" dirty="0">
              <a:solidFill>
                <a:schemeClr val="accent5">
                  <a:lumMod val="50000"/>
                </a:schemeClr>
              </a:solidFill>
            </a:endParaRPr>
          </a:p>
          <a:p>
            <a:endParaRPr lang="fr-FR" b="1" dirty="0">
              <a:solidFill>
                <a:schemeClr val="tx2">
                  <a:lumMod val="75000"/>
                </a:schemeClr>
              </a:solidFill>
            </a:endParaRPr>
          </a:p>
        </p:txBody>
      </p:sp>
      <p:sp>
        <p:nvSpPr>
          <p:cNvPr id="4" name="Espace réservé du numéro de diapositive 3"/>
          <p:cNvSpPr>
            <a:spLocks noGrp="1"/>
          </p:cNvSpPr>
          <p:nvPr>
            <p:ph type="sldNum" sz="quarter" idx="12"/>
          </p:nvPr>
        </p:nvSpPr>
        <p:spPr/>
        <p:txBody>
          <a:bodyPr/>
          <a:lstStyle/>
          <a:p>
            <a:pPr marL="0" marR="0" lvl="0" indent="0" algn="r" defTabSz="914309" rtl="0" eaLnBrk="1" fontAlgn="auto" latinLnBrk="0" hangingPunct="1">
              <a:lnSpc>
                <a:spcPct val="100000"/>
              </a:lnSpc>
              <a:spcBef>
                <a:spcPts val="0"/>
              </a:spcBef>
              <a:spcAft>
                <a:spcPts val="0"/>
              </a:spcAft>
              <a:buClrTx/>
              <a:buSzTx/>
              <a:buFontTx/>
              <a:buNone/>
              <a:tabLst/>
              <a:defRPr/>
            </a:pPr>
            <a:fld id="{6937DA4D-F48C-49DE-9205-C7E681545F3B}" type="slidenum">
              <a:rPr kumimoji="0" lang="fr-FR"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309"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
        <p:nvSpPr>
          <p:cNvPr id="10" name="Titre 1">
            <a:extLst>
              <a:ext uri="{FF2B5EF4-FFF2-40B4-BE49-F238E27FC236}">
                <a16:creationId xmlns:a16="http://schemas.microsoft.com/office/drawing/2014/main" id="{AA2BC663-803A-4EEE-A42D-BEA7236C531E}"/>
              </a:ext>
            </a:extLst>
          </p:cNvPr>
          <p:cNvSpPr txBox="1">
            <a:spLocks/>
          </p:cNvSpPr>
          <p:nvPr/>
        </p:nvSpPr>
        <p:spPr>
          <a:xfrm>
            <a:off x="0" y="289929"/>
            <a:ext cx="8775032" cy="633707"/>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vert="horz" lIns="91440" tIns="45720" rIns="91440" bIns="45720" rtlCol="0" anchor="ctr">
            <a:noAutofit/>
          </a:bodyPr>
          <a:lstStyle>
            <a:lvl1pPr algn="l" defTabSz="914400" rtl="0" eaLnBrk="1" latinLnBrk="0" hangingPunct="1">
              <a:spcBef>
                <a:spcPct val="0"/>
              </a:spcBef>
              <a:buNone/>
              <a:defRPr sz="3200" b="1" kern="1200">
                <a:solidFill>
                  <a:schemeClr val="tx1"/>
                </a:solidFill>
                <a:latin typeface="+mn-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solidFill>
                  <a:prstClr val="white"/>
                </a:solidFill>
                <a:effectLst/>
                <a:uLnTx/>
                <a:uFillTx/>
                <a:latin typeface="Calibri"/>
                <a:ea typeface="+mj-ea"/>
                <a:cs typeface="+mj-cs"/>
              </a:rPr>
              <a:t>La CAF de la Charente</a:t>
            </a:r>
          </a:p>
        </p:txBody>
      </p:sp>
    </p:spTree>
    <p:extLst>
      <p:ext uri="{BB962C8B-B14F-4D97-AF65-F5344CB8AC3E}">
        <p14:creationId xmlns:p14="http://schemas.microsoft.com/office/powerpoint/2010/main" val="1607225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2"/>
          <p:cNvSpPr txBox="1"/>
          <p:nvPr/>
        </p:nvSpPr>
        <p:spPr>
          <a:xfrm>
            <a:off x="471610" y="1370301"/>
            <a:ext cx="10436536" cy="5410200"/>
          </a:xfrm>
          <a:prstGeom prst="rect">
            <a:avLst/>
          </a:prstGeom>
          <a:noFill/>
          <a:ln>
            <a:noFill/>
          </a:ln>
        </p:spPr>
        <p:txBody>
          <a:bodyPr lIns="90000" tIns="45000" rIns="90000" bIns="45000">
            <a:normAutofit fontScale="92500" lnSpcReduction="10000"/>
          </a:bodyPr>
          <a:lstStyle/>
          <a:p>
            <a:pPr lvl="0">
              <a:defRPr/>
            </a:pPr>
            <a:endParaRPr lang="fr-FR" dirty="0">
              <a:solidFill>
                <a:srgbClr val="000000"/>
              </a:solidFill>
              <a:latin typeface="Calibri"/>
            </a:endParaRPr>
          </a:p>
          <a:p>
            <a:pPr lvl="0">
              <a:defRPr/>
            </a:pPr>
            <a:r>
              <a:rPr lang="fr-FR" dirty="0">
                <a:latin typeface="Calibri"/>
              </a:rPr>
              <a:t>&gt;&gt; Dans le cadre de sa mission de soutien aux parents, la CAF propose </a:t>
            </a:r>
            <a:r>
              <a:rPr lang="fr-FR" b="1" dirty="0">
                <a:latin typeface="Calibri"/>
              </a:rPr>
              <a:t>différents outils  </a:t>
            </a:r>
            <a:r>
              <a:rPr lang="fr-FR" dirty="0">
                <a:latin typeface="Calibri"/>
              </a:rPr>
              <a:t>vers les familles allocataires afin qu’elles puissent faire face à leurs difficultés:</a:t>
            </a:r>
          </a:p>
          <a:p>
            <a:pPr marL="285750" indent="-285750">
              <a:buFont typeface="Courier New" panose="02070309020205020404" pitchFamily="49" charset="0"/>
              <a:buChar char="o"/>
              <a:defRPr/>
            </a:pPr>
            <a:endParaRPr lang="fr-FR" dirty="0">
              <a:latin typeface="Calibri"/>
            </a:endParaRPr>
          </a:p>
          <a:p>
            <a:pPr marL="285750" indent="-285750">
              <a:buFont typeface="Courier New" panose="02070309020205020404" pitchFamily="49" charset="0"/>
              <a:buChar char="o"/>
              <a:defRPr/>
            </a:pPr>
            <a:r>
              <a:rPr lang="fr-FR" b="1" dirty="0" err="1">
                <a:solidFill>
                  <a:srgbClr val="0070C0"/>
                </a:solidFill>
                <a:latin typeface="Calibri"/>
              </a:rPr>
              <a:t>Famili’bulle</a:t>
            </a:r>
            <a:r>
              <a:rPr lang="fr-FR" b="1" dirty="0">
                <a:solidFill>
                  <a:srgbClr val="0070C0"/>
                </a:solidFill>
                <a:latin typeface="Calibri"/>
              </a:rPr>
              <a:t> (la maison des parents Départementale )</a:t>
            </a:r>
            <a:r>
              <a:rPr lang="fr-FR" dirty="0">
                <a:solidFill>
                  <a:srgbClr val="0070C0"/>
                </a:solidFill>
                <a:latin typeface="Calibri"/>
              </a:rPr>
              <a:t> – place du Champs de Mars : </a:t>
            </a:r>
          </a:p>
          <a:p>
            <a:pPr lvl="0">
              <a:defRPr/>
            </a:pPr>
            <a:r>
              <a:rPr lang="fr-FR" dirty="0">
                <a:latin typeface="Calibri"/>
              </a:rPr>
              <a:t>		- lieu ressource pour les parents </a:t>
            </a:r>
            <a:r>
              <a:rPr lang="fr-FR" u="sng" dirty="0">
                <a:latin typeface="Calibri"/>
              </a:rPr>
              <a:t>ET</a:t>
            </a:r>
            <a:r>
              <a:rPr lang="fr-FR" dirty="0">
                <a:latin typeface="Calibri"/>
              </a:rPr>
              <a:t>  pour les professionnels intervenant dans le soutien aux 			parents</a:t>
            </a:r>
          </a:p>
          <a:p>
            <a:pPr lvl="0">
              <a:defRPr/>
            </a:pPr>
            <a:r>
              <a:rPr lang="fr-FR" dirty="0">
                <a:latin typeface="Calibri"/>
              </a:rPr>
              <a:t>		- </a:t>
            </a:r>
            <a:r>
              <a:rPr lang="fr-FR" dirty="0" err="1">
                <a:latin typeface="Calibri"/>
              </a:rPr>
              <a:t>Co-animé</a:t>
            </a:r>
            <a:r>
              <a:rPr lang="fr-FR" dirty="0">
                <a:latin typeface="Calibri"/>
              </a:rPr>
              <a:t> avec la Ville d’Angoulême sur un volet (réunion d’information pour les 			nouvelles familles angoumoisines/ projet d’un temps pour l’inscription des nouvelles 			familles à l’école)</a:t>
            </a:r>
          </a:p>
          <a:p>
            <a:pPr marL="285750" lvl="0" indent="-285750">
              <a:buFont typeface="Courier New" panose="02070309020205020404" pitchFamily="49" charset="0"/>
              <a:buChar char="o"/>
              <a:defRPr/>
            </a:pPr>
            <a:endParaRPr lang="fr-FR" dirty="0">
              <a:latin typeface="Calibri"/>
            </a:endParaRPr>
          </a:p>
          <a:p>
            <a:pPr marL="285750" lvl="0" indent="-285750">
              <a:buFont typeface="Courier New" panose="02070309020205020404" pitchFamily="49" charset="0"/>
              <a:buChar char="o"/>
              <a:defRPr/>
            </a:pPr>
            <a:r>
              <a:rPr lang="fr-FR" dirty="0">
                <a:solidFill>
                  <a:srgbClr val="0070C0"/>
                </a:solidFill>
                <a:latin typeface="Calibri"/>
              </a:rPr>
              <a:t>Pour les familles </a:t>
            </a:r>
            <a:r>
              <a:rPr lang="fr-FR" b="1" dirty="0">
                <a:solidFill>
                  <a:srgbClr val="0070C0"/>
                </a:solidFill>
                <a:latin typeface="Calibri"/>
              </a:rPr>
              <a:t>confrontées à la séparation:</a:t>
            </a:r>
          </a:p>
          <a:p>
            <a:pPr marL="742950" lvl="1" indent="-285750">
              <a:buFont typeface="Wingdings" panose="05000000000000000000" pitchFamily="2" charset="2"/>
              <a:buChar char="ü"/>
              <a:defRPr/>
            </a:pPr>
            <a:r>
              <a:rPr lang="fr-FR" dirty="0">
                <a:latin typeface="Calibri"/>
              </a:rPr>
              <a:t>Médiation Familiale</a:t>
            </a:r>
          </a:p>
          <a:p>
            <a:pPr marL="742950" lvl="1" indent="-285750">
              <a:buFont typeface="Wingdings" panose="05000000000000000000" pitchFamily="2" charset="2"/>
              <a:buChar char="ü"/>
              <a:defRPr/>
            </a:pPr>
            <a:r>
              <a:rPr lang="fr-FR" dirty="0">
                <a:latin typeface="Calibri"/>
              </a:rPr>
              <a:t>Espaces Rencontre // Le dispositif « Passage de Bras » à </a:t>
            </a:r>
            <a:r>
              <a:rPr lang="fr-FR" dirty="0" err="1">
                <a:latin typeface="Calibri"/>
              </a:rPr>
              <a:t>Famili’bulle</a:t>
            </a:r>
            <a:endParaRPr lang="fr-FR" dirty="0">
              <a:latin typeface="Calibri"/>
            </a:endParaRPr>
          </a:p>
          <a:p>
            <a:pPr marL="742950" lvl="1" indent="-285750">
              <a:buFont typeface="Wingdings" panose="05000000000000000000" pitchFamily="2" charset="2"/>
              <a:buChar char="ü"/>
              <a:defRPr/>
            </a:pPr>
            <a:r>
              <a:rPr lang="fr-FR" dirty="0">
                <a:latin typeface="Calibri"/>
              </a:rPr>
              <a:t>Espace d’information parents après la séparation </a:t>
            </a:r>
          </a:p>
          <a:p>
            <a:pPr marL="742950" lvl="1" indent="-285750">
              <a:buFont typeface="Wingdings" panose="05000000000000000000" pitchFamily="2" charset="2"/>
              <a:buChar char="ü"/>
              <a:defRPr/>
            </a:pPr>
            <a:r>
              <a:rPr lang="fr-FR" dirty="0">
                <a:latin typeface="Calibri"/>
              </a:rPr>
              <a:t>Groupe de parole d’enfants confrontés à la séparation de leurs parents </a:t>
            </a:r>
          </a:p>
          <a:p>
            <a:pPr marL="742950" lvl="1" indent="-285750">
              <a:buFont typeface="Courier New" panose="02070309020205020404" pitchFamily="49" charset="0"/>
              <a:buChar char="o"/>
              <a:defRPr/>
            </a:pPr>
            <a:endParaRPr lang="fr-FR" dirty="0">
              <a:latin typeface="Calibri"/>
            </a:endParaRPr>
          </a:p>
          <a:p>
            <a:pPr marL="268288" lvl="1" indent="-268288">
              <a:buFont typeface="Courier New" panose="02070309020205020404" pitchFamily="49" charset="0"/>
              <a:buChar char="o"/>
              <a:defRPr/>
            </a:pPr>
            <a:r>
              <a:rPr lang="fr-FR" dirty="0">
                <a:solidFill>
                  <a:srgbClr val="0070C0"/>
                </a:solidFill>
                <a:latin typeface="Calibri"/>
              </a:rPr>
              <a:t>Des Lieux d’Accueil Enfants Parents (LAEP)  pour aider notamment à la séparation parents- enfants </a:t>
            </a:r>
          </a:p>
          <a:p>
            <a:pPr marL="0" lvl="1">
              <a:defRPr/>
            </a:pPr>
            <a:endParaRPr lang="fr-FR" dirty="0">
              <a:solidFill>
                <a:srgbClr val="0070C0"/>
              </a:solidFill>
              <a:latin typeface="Calibri"/>
            </a:endParaRPr>
          </a:p>
          <a:p>
            <a:pPr marL="268288" lvl="1" indent="-268288">
              <a:buFont typeface="Courier New" panose="02070309020205020404" pitchFamily="49" charset="0"/>
              <a:buChar char="o"/>
              <a:defRPr/>
            </a:pPr>
            <a:r>
              <a:rPr lang="fr-FR" dirty="0">
                <a:latin typeface="Calibri"/>
              </a:rPr>
              <a:t>Les  Réseaux d’Écoute, d’Appui et d’Accompagnement des Parents (REAAP)  qui prennent appui sur un réseau de parents, de bénévoles et de professionnels qui permettent la mise en place d’actions visant à conforter, à travers le dialogue et l’échange, les compétences des parents et la mise en valeur de leurs capacités.</a:t>
            </a:r>
          </a:p>
          <a:p>
            <a:pPr fontAlgn="t"/>
            <a:endParaRPr lang="fr-FR" sz="2400" dirty="0">
              <a:solidFill>
                <a:srgbClr val="0070C0"/>
              </a:solidFill>
            </a:endParaRPr>
          </a:p>
          <a:p>
            <a:pPr marL="274320" indent="-273960">
              <a:spcBef>
                <a:spcPts val="601"/>
              </a:spcBef>
              <a:buClr>
                <a:srgbClr val="629DD1"/>
              </a:buClr>
              <a:buSzPct val="70000"/>
              <a:buFont typeface="Wingdings" charset="2"/>
              <a:buChar char=""/>
            </a:pPr>
            <a:endParaRPr lang="fr-FR" spc="-1" dirty="0">
              <a:solidFill>
                <a:srgbClr val="000000"/>
              </a:solidFill>
              <a:latin typeface="Century Schoolbook"/>
            </a:endParaRPr>
          </a:p>
        </p:txBody>
      </p:sp>
      <p:sp>
        <p:nvSpPr>
          <p:cNvPr id="133" name="TextShape 3"/>
          <p:cNvSpPr txBox="1"/>
          <p:nvPr/>
        </p:nvSpPr>
        <p:spPr>
          <a:xfrm>
            <a:off x="9653160" y="5715000"/>
            <a:ext cx="609120" cy="520920"/>
          </a:xfrm>
          <a:prstGeom prst="rect">
            <a:avLst/>
          </a:prstGeom>
          <a:noFill/>
          <a:ln>
            <a:noFill/>
          </a:ln>
        </p:spPr>
        <p:txBody>
          <a:bodyPr lIns="90000" tIns="45000" rIns="90000" bIns="45000" anchor="ctr">
            <a:noAutofit/>
          </a:bodyPr>
          <a:lstStyle/>
          <a:p>
            <a:pPr algn="ctr">
              <a:lnSpc>
                <a:spcPct val="100000"/>
              </a:lnSpc>
            </a:pPr>
            <a:fld id="{1913D5E3-8C78-419D-A242-D1469B9C5653}" type="slidenum">
              <a:rPr lang="fr-FR" sz="1400" b="1" spc="-1">
                <a:solidFill>
                  <a:srgbClr val="FFFFFF"/>
                </a:solidFill>
                <a:latin typeface="Century Schoolbook"/>
              </a:rPr>
              <a:t>3</a:t>
            </a:fld>
            <a:endParaRPr lang="fr-FR" sz="1400" spc="-1" dirty="0">
              <a:latin typeface="Times New Roman"/>
            </a:endParaRPr>
          </a:p>
        </p:txBody>
      </p:sp>
      <p:sp>
        <p:nvSpPr>
          <p:cNvPr id="7" name="Titre 1">
            <a:extLst>
              <a:ext uri="{FF2B5EF4-FFF2-40B4-BE49-F238E27FC236}">
                <a16:creationId xmlns:a16="http://schemas.microsoft.com/office/drawing/2014/main" id="{9F01355B-B291-413F-B3CD-4674B25FAE91}"/>
              </a:ext>
            </a:extLst>
          </p:cNvPr>
          <p:cNvSpPr txBox="1">
            <a:spLocks/>
          </p:cNvSpPr>
          <p:nvPr/>
        </p:nvSpPr>
        <p:spPr>
          <a:xfrm>
            <a:off x="0" y="420109"/>
            <a:ext cx="10059674" cy="588963"/>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noAutofit/>
          </a:bodyPr>
          <a:lstStyle>
            <a:lvl1pPr algn="l" defTabSz="914400" rtl="0" eaLnBrk="1" latinLnBrk="0" hangingPunct="1">
              <a:spcBef>
                <a:spcPct val="0"/>
              </a:spcBef>
              <a:buNone/>
              <a:defRPr sz="3200" b="1" kern="1200">
                <a:solidFill>
                  <a:schemeClr val="tx1"/>
                </a:solidFill>
                <a:latin typeface="+mn-lt"/>
                <a:ea typeface="+mj-ea"/>
                <a:cs typeface="+mj-cs"/>
              </a:defRPr>
            </a:lvl1pPr>
          </a:lstStyle>
          <a:p>
            <a:r>
              <a:rPr lang="fr-FR" sz="2800" dirty="0">
                <a:solidFill>
                  <a:schemeClr val="bg1"/>
                </a:solidFill>
              </a:rPr>
              <a:t>Le soutien aux parents </a:t>
            </a:r>
          </a:p>
        </p:txBody>
      </p:sp>
    </p:spTree>
    <p:extLst>
      <p:ext uri="{BB962C8B-B14F-4D97-AF65-F5344CB8AC3E}">
        <p14:creationId xmlns:p14="http://schemas.microsoft.com/office/powerpoint/2010/main" val="3238282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2"/>
          <p:cNvSpPr txBox="1"/>
          <p:nvPr/>
        </p:nvSpPr>
        <p:spPr>
          <a:xfrm>
            <a:off x="471610" y="1370301"/>
            <a:ext cx="10436536" cy="5410200"/>
          </a:xfrm>
          <a:prstGeom prst="rect">
            <a:avLst/>
          </a:prstGeom>
          <a:noFill/>
          <a:ln>
            <a:noFill/>
          </a:ln>
        </p:spPr>
        <p:txBody>
          <a:bodyPr lIns="90000" tIns="45000" rIns="90000" bIns="45000">
            <a:normAutofit lnSpcReduction="10000"/>
          </a:bodyPr>
          <a:lstStyle/>
          <a:p>
            <a:pPr lvl="0">
              <a:defRPr/>
            </a:pPr>
            <a:endParaRPr lang="fr-FR" dirty="0">
              <a:solidFill>
                <a:srgbClr val="000000"/>
              </a:solidFill>
              <a:latin typeface="Calibri"/>
            </a:endParaRPr>
          </a:p>
          <a:p>
            <a:pPr lvl="0">
              <a:defRPr/>
            </a:pPr>
            <a:r>
              <a:rPr lang="fr-FR" b="1" dirty="0">
                <a:solidFill>
                  <a:srgbClr val="000000"/>
                </a:solidFill>
                <a:latin typeface="Calibri"/>
              </a:rPr>
              <a:t>&gt;&gt; Une action partenariale, implantée nationalement et co-pilotée avec les services de l’Education Nationale dans le cadre du Schéma Départemental des Services aux Familles. </a:t>
            </a:r>
          </a:p>
          <a:p>
            <a:pPr lvl="0">
              <a:defRPr/>
            </a:pPr>
            <a:endParaRPr lang="fr-FR" dirty="0">
              <a:solidFill>
                <a:srgbClr val="000000"/>
              </a:solidFill>
              <a:latin typeface="Calibri"/>
            </a:endParaRPr>
          </a:p>
          <a:p>
            <a:pPr lvl="0">
              <a:defRPr/>
            </a:pPr>
            <a:r>
              <a:rPr lang="fr-FR" dirty="0">
                <a:solidFill>
                  <a:srgbClr val="000000"/>
                </a:solidFill>
                <a:latin typeface="Calibri"/>
              </a:rPr>
              <a:t>&gt;&gt; Une action qui s’appuie sur une </a:t>
            </a:r>
            <a:r>
              <a:rPr lang="fr-FR" b="1" u="sng" dirty="0">
                <a:solidFill>
                  <a:srgbClr val="000000"/>
                </a:solidFill>
                <a:latin typeface="Calibri"/>
              </a:rPr>
              <a:t>Charte de l’Accompagnement à la Scolarité </a:t>
            </a:r>
            <a:r>
              <a:rPr lang="fr-FR" dirty="0">
                <a:solidFill>
                  <a:srgbClr val="000000"/>
                </a:solidFill>
                <a:latin typeface="Calibri"/>
              </a:rPr>
              <a:t>qui:</a:t>
            </a:r>
          </a:p>
          <a:p>
            <a:pPr marL="285750" indent="-285750">
              <a:buFont typeface="Wingdings" panose="05000000000000000000" pitchFamily="2" charset="2"/>
              <a:buChar char="ü"/>
              <a:defRPr/>
            </a:pPr>
            <a:endParaRPr lang="fr-FR" dirty="0">
              <a:solidFill>
                <a:srgbClr val="000000"/>
              </a:solidFill>
              <a:latin typeface="Calibri"/>
            </a:endParaRPr>
          </a:p>
          <a:p>
            <a:pPr marL="895350">
              <a:buFont typeface="Wingdings" panose="05000000000000000000" pitchFamily="2" charset="2"/>
              <a:buChar char="ü"/>
              <a:defRPr/>
            </a:pPr>
            <a:r>
              <a:rPr lang="fr-FR" dirty="0">
                <a:solidFill>
                  <a:srgbClr val="000000"/>
                </a:solidFill>
                <a:latin typeface="Calibri"/>
              </a:rPr>
              <a:t>Propose </a:t>
            </a:r>
            <a:r>
              <a:rPr lang="fr-FR" b="1" dirty="0">
                <a:solidFill>
                  <a:srgbClr val="000000"/>
                </a:solidFill>
                <a:latin typeface="Calibri"/>
              </a:rPr>
              <a:t>aux enfants et aux jeunes l'appui et les ressources complémentaires </a:t>
            </a:r>
            <a:r>
              <a:rPr lang="fr-FR" dirty="0">
                <a:solidFill>
                  <a:srgbClr val="000000"/>
                </a:solidFill>
                <a:latin typeface="Calibri"/>
              </a:rPr>
              <a:t>dont ils ont besoin pour s'épanouir et réussir à l'école et qu'ils ne trouvent pas toujours dans leur environnement familial et social</a:t>
            </a:r>
          </a:p>
          <a:p>
            <a:pPr marL="895350">
              <a:defRPr/>
            </a:pPr>
            <a:endParaRPr lang="fr-FR" sz="2400" dirty="0"/>
          </a:p>
          <a:p>
            <a:pPr marL="895350" fontAlgn="t">
              <a:buFont typeface="Wingdings" panose="05000000000000000000" pitchFamily="2" charset="2"/>
              <a:buChar char="ü"/>
            </a:pPr>
            <a:r>
              <a:rPr lang="fr-FR" dirty="0">
                <a:solidFill>
                  <a:srgbClr val="0070C0"/>
                </a:solidFill>
                <a:latin typeface="Calibri"/>
              </a:rPr>
              <a:t> </a:t>
            </a:r>
            <a:r>
              <a:rPr lang="fr-FR" b="1" dirty="0">
                <a:solidFill>
                  <a:srgbClr val="0070C0"/>
                </a:solidFill>
                <a:latin typeface="Calibri"/>
              </a:rPr>
              <a:t>Valorise le rôle des parents dans l’éducation de leurs enfants</a:t>
            </a:r>
            <a:r>
              <a:rPr lang="fr-FR" dirty="0">
                <a:solidFill>
                  <a:srgbClr val="0070C0"/>
                </a:solidFill>
                <a:latin typeface="Calibri"/>
              </a:rPr>
              <a:t>, via notamment la facilitation et la médiation des relations avec l’école</a:t>
            </a:r>
          </a:p>
          <a:p>
            <a:pPr marL="895350" fontAlgn="t"/>
            <a:endParaRPr lang="fr-FR" sz="2400" dirty="0"/>
          </a:p>
          <a:p>
            <a:pPr marL="895350">
              <a:buFont typeface="Wingdings" panose="05000000000000000000" pitchFamily="2" charset="2"/>
              <a:buChar char="ü"/>
            </a:pPr>
            <a:r>
              <a:rPr lang="fr-FR" dirty="0">
                <a:solidFill>
                  <a:srgbClr val="000000"/>
                </a:solidFill>
                <a:latin typeface="Calibri"/>
              </a:rPr>
              <a:t>N’a pas pour seule mission de favoriser la réussite scolaire, mais de </a:t>
            </a:r>
            <a:r>
              <a:rPr lang="fr-FR" b="1" dirty="0">
                <a:solidFill>
                  <a:srgbClr val="000000"/>
                </a:solidFill>
                <a:latin typeface="Calibri"/>
              </a:rPr>
              <a:t>créer les conditions favorables au développement de l’enfant et à son épanouissement dans son cadre scolaire mais aussi familial</a:t>
            </a:r>
            <a:r>
              <a:rPr lang="fr-FR" dirty="0">
                <a:solidFill>
                  <a:srgbClr val="000000"/>
                </a:solidFill>
                <a:latin typeface="Calibri"/>
              </a:rPr>
              <a:t>, en positivant et confortant les liens parent-enfant</a:t>
            </a:r>
            <a:r>
              <a:rPr lang="fr-FR" dirty="0">
                <a:solidFill>
                  <a:srgbClr val="0070C0"/>
                </a:solidFill>
                <a:latin typeface="Calibri"/>
              </a:rPr>
              <a:t> </a:t>
            </a:r>
          </a:p>
          <a:p>
            <a:pPr marL="895350"/>
            <a:endParaRPr lang="fr-FR" sz="2400" dirty="0"/>
          </a:p>
          <a:p>
            <a:pPr marL="895350" fontAlgn="t">
              <a:buFont typeface="Wingdings" panose="05000000000000000000" pitchFamily="2" charset="2"/>
              <a:buChar char="ü"/>
            </a:pPr>
            <a:r>
              <a:rPr lang="fr-FR" b="1" dirty="0">
                <a:solidFill>
                  <a:srgbClr val="0070C0"/>
                </a:solidFill>
                <a:latin typeface="Calibri"/>
              </a:rPr>
              <a:t>Ne s’adresse pas à tous les enfants</a:t>
            </a:r>
            <a:r>
              <a:rPr lang="fr-FR" dirty="0">
                <a:solidFill>
                  <a:srgbClr val="0070C0"/>
                </a:solidFill>
                <a:latin typeface="Calibri"/>
              </a:rPr>
              <a:t>, </a:t>
            </a:r>
            <a:r>
              <a:rPr lang="fr-FR" b="1" dirty="0">
                <a:solidFill>
                  <a:srgbClr val="0070C0"/>
                </a:solidFill>
                <a:latin typeface="Calibri"/>
              </a:rPr>
              <a:t>mais</a:t>
            </a:r>
            <a:r>
              <a:rPr lang="fr-FR" dirty="0">
                <a:solidFill>
                  <a:srgbClr val="0070C0"/>
                </a:solidFill>
                <a:latin typeface="Calibri"/>
              </a:rPr>
              <a:t> </a:t>
            </a:r>
            <a:r>
              <a:rPr lang="fr-FR" b="1" dirty="0">
                <a:solidFill>
                  <a:srgbClr val="0070C0"/>
                </a:solidFill>
                <a:latin typeface="Calibri"/>
              </a:rPr>
              <a:t>seulement à ceux pour lesquels un besoin a été repéré en concertation avec les enseignants</a:t>
            </a:r>
            <a:endParaRPr lang="fr-FR" b="1" strike="sngStrike" dirty="0">
              <a:solidFill>
                <a:srgbClr val="0070C0"/>
              </a:solidFill>
              <a:latin typeface="Calibri"/>
            </a:endParaRPr>
          </a:p>
          <a:p>
            <a:pPr fontAlgn="t"/>
            <a:endParaRPr lang="fr-FR" sz="2400" dirty="0"/>
          </a:p>
          <a:p>
            <a:pPr marL="274320" indent="-273960">
              <a:spcBef>
                <a:spcPts val="601"/>
              </a:spcBef>
              <a:buClr>
                <a:srgbClr val="629DD1"/>
              </a:buClr>
              <a:buSzPct val="70000"/>
              <a:buFont typeface="Wingdings" charset="2"/>
              <a:buChar char=""/>
            </a:pPr>
            <a:endParaRPr lang="fr-FR" spc="-1" dirty="0">
              <a:solidFill>
                <a:srgbClr val="000000"/>
              </a:solidFill>
              <a:latin typeface="Century Schoolbook"/>
            </a:endParaRPr>
          </a:p>
        </p:txBody>
      </p:sp>
      <p:sp>
        <p:nvSpPr>
          <p:cNvPr id="133" name="TextShape 3"/>
          <p:cNvSpPr txBox="1"/>
          <p:nvPr/>
        </p:nvSpPr>
        <p:spPr>
          <a:xfrm>
            <a:off x="9653160" y="5715000"/>
            <a:ext cx="609120" cy="520920"/>
          </a:xfrm>
          <a:prstGeom prst="rect">
            <a:avLst/>
          </a:prstGeom>
          <a:noFill/>
          <a:ln>
            <a:noFill/>
          </a:ln>
        </p:spPr>
        <p:txBody>
          <a:bodyPr lIns="90000" tIns="45000" rIns="90000" bIns="45000" anchor="ctr">
            <a:noAutofit/>
          </a:bodyPr>
          <a:lstStyle/>
          <a:p>
            <a:pPr algn="ctr">
              <a:lnSpc>
                <a:spcPct val="100000"/>
              </a:lnSpc>
            </a:pPr>
            <a:fld id="{1913D5E3-8C78-419D-A242-D1469B9C5653}" type="slidenum">
              <a:rPr lang="fr-FR" sz="1400" b="1" spc="-1">
                <a:solidFill>
                  <a:srgbClr val="FFFFFF"/>
                </a:solidFill>
                <a:latin typeface="Century Schoolbook"/>
              </a:rPr>
              <a:t>4</a:t>
            </a:fld>
            <a:endParaRPr lang="fr-FR" sz="1400" spc="-1" dirty="0">
              <a:latin typeface="Times New Roman"/>
            </a:endParaRPr>
          </a:p>
        </p:txBody>
      </p:sp>
      <p:sp>
        <p:nvSpPr>
          <p:cNvPr id="7" name="Titre 1">
            <a:extLst>
              <a:ext uri="{FF2B5EF4-FFF2-40B4-BE49-F238E27FC236}">
                <a16:creationId xmlns:a16="http://schemas.microsoft.com/office/drawing/2014/main" id="{9F01355B-B291-413F-B3CD-4674B25FAE91}"/>
              </a:ext>
            </a:extLst>
          </p:cNvPr>
          <p:cNvSpPr txBox="1">
            <a:spLocks/>
          </p:cNvSpPr>
          <p:nvPr/>
        </p:nvSpPr>
        <p:spPr>
          <a:xfrm>
            <a:off x="0" y="420109"/>
            <a:ext cx="10059674" cy="588963"/>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noAutofit/>
          </a:bodyPr>
          <a:lstStyle>
            <a:lvl1pPr algn="l" defTabSz="914400" rtl="0" eaLnBrk="1" latinLnBrk="0" hangingPunct="1">
              <a:spcBef>
                <a:spcPct val="0"/>
              </a:spcBef>
              <a:buNone/>
              <a:defRPr sz="3200" b="1" kern="1200">
                <a:solidFill>
                  <a:schemeClr val="tx1"/>
                </a:solidFill>
                <a:latin typeface="+mn-lt"/>
                <a:ea typeface="+mj-ea"/>
                <a:cs typeface="+mj-cs"/>
              </a:defRPr>
            </a:lvl1pPr>
          </a:lstStyle>
          <a:p>
            <a:r>
              <a:rPr lang="fr-FR" sz="2800" dirty="0">
                <a:solidFill>
                  <a:schemeClr val="bg1"/>
                </a:solidFill>
              </a:rPr>
              <a:t>Le CLAS: les principes</a:t>
            </a:r>
          </a:p>
        </p:txBody>
      </p:sp>
    </p:spTree>
    <p:extLst>
      <p:ext uri="{BB962C8B-B14F-4D97-AF65-F5344CB8AC3E}">
        <p14:creationId xmlns:p14="http://schemas.microsoft.com/office/powerpoint/2010/main" val="1049092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2"/>
          <p:cNvSpPr txBox="1"/>
          <p:nvPr/>
        </p:nvSpPr>
        <p:spPr>
          <a:xfrm>
            <a:off x="249936" y="1447800"/>
            <a:ext cx="11480245" cy="5410200"/>
          </a:xfrm>
          <a:prstGeom prst="rect">
            <a:avLst/>
          </a:prstGeom>
          <a:noFill/>
          <a:ln>
            <a:noFill/>
          </a:ln>
        </p:spPr>
        <p:txBody>
          <a:bodyPr lIns="90000" tIns="45000" rIns="90000" bIns="45000">
            <a:normAutofit fontScale="92500" lnSpcReduction="10000"/>
          </a:bodyPr>
          <a:lstStyle/>
          <a:p>
            <a:pPr lvl="0">
              <a:defRPr/>
            </a:pPr>
            <a:endParaRPr lang="fr-FR" dirty="0">
              <a:solidFill>
                <a:srgbClr val="000000"/>
              </a:solidFill>
              <a:latin typeface="Calibri"/>
            </a:endParaRPr>
          </a:p>
          <a:p>
            <a:pPr marL="283464" indent="-283464"/>
            <a:r>
              <a:rPr lang="fr-FR" sz="2000" dirty="0">
                <a:solidFill>
                  <a:srgbClr val="000000"/>
                </a:solidFill>
                <a:latin typeface="Calibri"/>
              </a:rPr>
              <a:t>&gt; Les </a:t>
            </a:r>
            <a:r>
              <a:rPr lang="fr-FR" sz="2000" b="1" dirty="0">
                <a:solidFill>
                  <a:srgbClr val="000000"/>
                </a:solidFill>
                <a:latin typeface="Calibri"/>
              </a:rPr>
              <a:t>actions</a:t>
            </a:r>
            <a:r>
              <a:rPr lang="fr-FR" sz="2000" dirty="0">
                <a:solidFill>
                  <a:srgbClr val="000000"/>
                </a:solidFill>
                <a:latin typeface="Calibri"/>
              </a:rPr>
              <a:t> conduites ont lieu </a:t>
            </a:r>
            <a:r>
              <a:rPr lang="fr-FR" sz="2000" b="1" dirty="0">
                <a:solidFill>
                  <a:srgbClr val="000000"/>
                </a:solidFill>
                <a:latin typeface="Calibri"/>
              </a:rPr>
              <a:t>en dehors des temps de l’école </a:t>
            </a:r>
            <a:r>
              <a:rPr lang="fr-FR" sz="2000" dirty="0">
                <a:solidFill>
                  <a:srgbClr val="000000"/>
                </a:solidFill>
                <a:latin typeface="Calibri"/>
              </a:rPr>
              <a:t>et sont </a:t>
            </a:r>
            <a:r>
              <a:rPr lang="fr-FR" sz="2000" b="1" dirty="0">
                <a:solidFill>
                  <a:srgbClr val="000000"/>
                </a:solidFill>
                <a:latin typeface="Calibri"/>
              </a:rPr>
              <a:t>centrées sur:</a:t>
            </a:r>
          </a:p>
          <a:p>
            <a:pPr marL="283464" indent="-283464"/>
            <a:endParaRPr lang="fr-FR" sz="2000" b="1" dirty="0">
              <a:solidFill>
                <a:srgbClr val="000000"/>
              </a:solidFill>
              <a:latin typeface="Calibri"/>
            </a:endParaRPr>
          </a:p>
          <a:p>
            <a:pPr marL="571500" indent="-285750">
              <a:buFont typeface="Wingdings" panose="05000000000000000000" pitchFamily="2" charset="2"/>
              <a:buChar char="§"/>
              <a:tabLst>
                <a:tab pos="628650" algn="l"/>
                <a:tab pos="2244725" algn="l"/>
              </a:tabLst>
            </a:pPr>
            <a:r>
              <a:rPr lang="fr-FR" sz="2000" b="1" dirty="0">
                <a:solidFill>
                  <a:srgbClr val="000000"/>
                </a:solidFill>
                <a:latin typeface="Calibri"/>
              </a:rPr>
              <a:t>l'aide méthodologique au travail scolaire </a:t>
            </a:r>
          </a:p>
          <a:p>
            <a:pPr marL="571500" indent="-285750">
              <a:buFont typeface="Wingdings" panose="05000000000000000000" pitchFamily="2" charset="2"/>
              <a:buChar char="§"/>
              <a:tabLst>
                <a:tab pos="628650" algn="l"/>
                <a:tab pos="2244725" algn="l"/>
              </a:tabLst>
            </a:pPr>
            <a:r>
              <a:rPr lang="fr-FR" sz="2000" b="1" dirty="0">
                <a:solidFill>
                  <a:srgbClr val="000000"/>
                </a:solidFill>
                <a:latin typeface="Calibri"/>
              </a:rPr>
              <a:t>les apports culturels </a:t>
            </a:r>
            <a:r>
              <a:rPr lang="fr-FR" sz="2000" dirty="0">
                <a:solidFill>
                  <a:srgbClr val="000000"/>
                </a:solidFill>
                <a:latin typeface="Calibri"/>
              </a:rPr>
              <a:t>nécessaires à la réussite des enfants </a:t>
            </a:r>
          </a:p>
          <a:p>
            <a:pPr marL="571500" indent="-285750">
              <a:buFont typeface="Wingdings" panose="05000000000000000000" pitchFamily="2" charset="2"/>
              <a:buChar char="§"/>
              <a:tabLst>
                <a:tab pos="628650" algn="l"/>
                <a:tab pos="2244725" algn="l"/>
              </a:tabLst>
            </a:pPr>
            <a:r>
              <a:rPr lang="fr-FR" sz="2000" dirty="0">
                <a:solidFill>
                  <a:srgbClr val="000000"/>
                </a:solidFill>
                <a:latin typeface="Calibri"/>
              </a:rPr>
              <a:t>l'épanouissement personnel de l'enfant </a:t>
            </a:r>
          </a:p>
          <a:p>
            <a:pPr marL="571500" indent="-285750">
              <a:buFont typeface="Wingdings" panose="05000000000000000000" pitchFamily="2" charset="2"/>
              <a:buChar char="§"/>
              <a:tabLst>
                <a:tab pos="628650" algn="l"/>
                <a:tab pos="2244725" algn="l"/>
              </a:tabLst>
            </a:pPr>
            <a:r>
              <a:rPr lang="fr-FR" sz="2000" dirty="0">
                <a:solidFill>
                  <a:srgbClr val="000000"/>
                </a:solidFill>
                <a:latin typeface="Calibri"/>
              </a:rPr>
              <a:t>son bien-être à l’école mais également au sein de sa famille</a:t>
            </a:r>
            <a:endParaRPr lang="fr-FR" sz="2800" dirty="0"/>
          </a:p>
          <a:p>
            <a:pPr marL="173736" indent="-173736" fontAlgn="t"/>
            <a:endParaRPr lang="fr-FR" sz="2000" b="1" dirty="0">
              <a:solidFill>
                <a:srgbClr val="0070C0"/>
              </a:solidFill>
              <a:latin typeface="Calibri"/>
            </a:endParaRPr>
          </a:p>
          <a:p>
            <a:pPr marL="173736" indent="-173736" fontAlgn="t"/>
            <a:endParaRPr lang="fr-FR" sz="2000" b="1" dirty="0">
              <a:solidFill>
                <a:srgbClr val="0070C0"/>
              </a:solidFill>
              <a:latin typeface="Calibri"/>
            </a:endParaRPr>
          </a:p>
          <a:p>
            <a:pPr marL="173736" indent="-173736" fontAlgn="t"/>
            <a:endParaRPr lang="fr-FR" sz="2000" b="1" dirty="0">
              <a:solidFill>
                <a:srgbClr val="0070C0"/>
              </a:solidFill>
              <a:latin typeface="Calibri"/>
            </a:endParaRPr>
          </a:p>
          <a:p>
            <a:pPr fontAlgn="t"/>
            <a:r>
              <a:rPr lang="fr-FR" sz="2000" b="1" dirty="0">
                <a:solidFill>
                  <a:srgbClr val="0070C0"/>
                </a:solidFill>
                <a:latin typeface="Calibri"/>
              </a:rPr>
              <a:t>&gt; Les parents sont associés aux actions</a:t>
            </a:r>
            <a:r>
              <a:rPr lang="fr-FR" sz="2000" dirty="0">
                <a:solidFill>
                  <a:srgbClr val="0070C0"/>
                </a:solidFill>
                <a:latin typeface="Calibri"/>
              </a:rPr>
              <a:t>, dans un souci de renforcer et d’améliorer notamment leurs relations avec l’école : Le CLAS  est un  espace d’information, de dialogue et de médiation avec les parents. </a:t>
            </a:r>
          </a:p>
          <a:p>
            <a:pPr fontAlgn="t"/>
            <a:endParaRPr lang="fr-FR" sz="2000" dirty="0">
              <a:solidFill>
                <a:srgbClr val="0070C0"/>
              </a:solidFill>
              <a:latin typeface="Calibri"/>
            </a:endParaRPr>
          </a:p>
          <a:p>
            <a:pPr fontAlgn="t"/>
            <a:endParaRPr lang="fr-FR" sz="2000" b="1" dirty="0">
              <a:solidFill>
                <a:srgbClr val="0070C0"/>
              </a:solidFill>
              <a:latin typeface="Calibri"/>
            </a:endParaRPr>
          </a:p>
          <a:p>
            <a:pPr fontAlgn="t"/>
            <a:endParaRPr lang="fr-FR" sz="2000" b="1" dirty="0">
              <a:solidFill>
                <a:srgbClr val="0070C0"/>
              </a:solidFill>
              <a:latin typeface="Calibri"/>
            </a:endParaRPr>
          </a:p>
          <a:p>
            <a:pPr algn="just" fontAlgn="t"/>
            <a:r>
              <a:rPr lang="fr-FR" sz="2000" b="1" dirty="0">
                <a:latin typeface="Calibri"/>
              </a:rPr>
              <a:t> &gt; </a:t>
            </a:r>
            <a:r>
              <a:rPr lang="fr-FR" sz="1800" dirty="0">
                <a:effectLst/>
                <a:latin typeface="Segoe UI" panose="020B0502040204020203" pitchFamily="34" charset="0"/>
              </a:rPr>
              <a:t>Le double objectif poursuivi par les CLAS</a:t>
            </a:r>
            <a:r>
              <a:rPr lang="fr-FR" dirty="0">
                <a:latin typeface="Segoe UI" panose="020B0502040204020203" pitchFamily="34" charset="0"/>
              </a:rPr>
              <a:t>, </a:t>
            </a:r>
            <a:r>
              <a:rPr lang="fr-FR" sz="1800" b="1" dirty="0">
                <a:effectLst/>
                <a:latin typeface="Segoe UI" panose="020B0502040204020203" pitchFamily="34" charset="0"/>
              </a:rPr>
              <a:t>des actions en direction des enfants mais également de leurs parents pour consolider leurs rapports à l’école</a:t>
            </a:r>
            <a:r>
              <a:rPr lang="fr-FR" sz="1800" dirty="0">
                <a:effectLst/>
                <a:latin typeface="Segoe UI" panose="020B0502040204020203" pitchFamily="34" charset="0"/>
              </a:rPr>
              <a:t>, constitue l’originalité de ce dispositif. </a:t>
            </a:r>
          </a:p>
          <a:p>
            <a:pPr algn="just" fontAlgn="t"/>
            <a:r>
              <a:rPr lang="fr-FR" sz="1800" dirty="0">
                <a:effectLst/>
                <a:latin typeface="Segoe UI" panose="020B0502040204020203" pitchFamily="34" charset="0"/>
              </a:rPr>
              <a:t>C’est au titre de cette dimension de soutien à la parentalité que la branche Famille finance les CLAS.</a:t>
            </a:r>
            <a:endParaRPr lang="fr-FR" sz="1800" dirty="0">
              <a:effectLst/>
              <a:latin typeface="Arial" panose="020B0604020202020204" pitchFamily="34" charset="0"/>
            </a:endParaRPr>
          </a:p>
          <a:p>
            <a:pPr algn="just" fontAlgn="t"/>
            <a:endParaRPr lang="fr-FR" sz="2400" dirty="0"/>
          </a:p>
          <a:p>
            <a:r>
              <a:rPr lang="fr-FR" dirty="0">
                <a:solidFill>
                  <a:srgbClr val="000000"/>
                </a:solidFill>
                <a:latin typeface="Calibri"/>
              </a:rPr>
              <a:t>                                                          </a:t>
            </a:r>
            <a:endParaRPr lang="fr-FR" spc="-1" dirty="0">
              <a:solidFill>
                <a:srgbClr val="000000"/>
              </a:solidFill>
              <a:latin typeface="Century Schoolbook"/>
            </a:endParaRPr>
          </a:p>
        </p:txBody>
      </p:sp>
      <p:sp>
        <p:nvSpPr>
          <p:cNvPr id="133" name="TextShape 3"/>
          <p:cNvSpPr txBox="1"/>
          <p:nvPr/>
        </p:nvSpPr>
        <p:spPr>
          <a:xfrm>
            <a:off x="9653160" y="5715000"/>
            <a:ext cx="609120" cy="520920"/>
          </a:xfrm>
          <a:prstGeom prst="rect">
            <a:avLst/>
          </a:prstGeom>
          <a:noFill/>
          <a:ln>
            <a:noFill/>
          </a:ln>
        </p:spPr>
        <p:txBody>
          <a:bodyPr lIns="90000" tIns="45000" rIns="90000" bIns="45000" anchor="ctr">
            <a:noAutofit/>
          </a:bodyPr>
          <a:lstStyle/>
          <a:p>
            <a:pPr algn="ctr">
              <a:lnSpc>
                <a:spcPct val="100000"/>
              </a:lnSpc>
            </a:pPr>
            <a:fld id="{1913D5E3-8C78-419D-A242-D1469B9C5653}" type="slidenum">
              <a:rPr lang="fr-FR" sz="1400" b="1" spc="-1">
                <a:solidFill>
                  <a:srgbClr val="FFFFFF"/>
                </a:solidFill>
                <a:latin typeface="Century Schoolbook"/>
              </a:rPr>
              <a:t>5</a:t>
            </a:fld>
            <a:endParaRPr lang="fr-FR" sz="1400" spc="-1" dirty="0">
              <a:latin typeface="Times New Roman"/>
            </a:endParaRPr>
          </a:p>
        </p:txBody>
      </p:sp>
      <p:sp>
        <p:nvSpPr>
          <p:cNvPr id="7" name="Titre 1">
            <a:extLst>
              <a:ext uri="{FF2B5EF4-FFF2-40B4-BE49-F238E27FC236}">
                <a16:creationId xmlns:a16="http://schemas.microsoft.com/office/drawing/2014/main" id="{9F01355B-B291-413F-B3CD-4674B25FAE91}"/>
              </a:ext>
            </a:extLst>
          </p:cNvPr>
          <p:cNvSpPr txBox="1">
            <a:spLocks/>
          </p:cNvSpPr>
          <p:nvPr/>
        </p:nvSpPr>
        <p:spPr>
          <a:xfrm>
            <a:off x="91770" y="502372"/>
            <a:ext cx="10059674" cy="588963"/>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noAutofit/>
          </a:bodyPr>
          <a:lstStyle>
            <a:lvl1pPr algn="l" defTabSz="914400" rtl="0" eaLnBrk="1" latinLnBrk="0" hangingPunct="1">
              <a:spcBef>
                <a:spcPct val="0"/>
              </a:spcBef>
              <a:buNone/>
              <a:defRPr sz="3200" b="1" kern="1200">
                <a:solidFill>
                  <a:schemeClr val="tx1"/>
                </a:solidFill>
                <a:latin typeface="+mn-lt"/>
                <a:ea typeface="+mj-ea"/>
                <a:cs typeface="+mj-cs"/>
              </a:defRPr>
            </a:lvl1pPr>
          </a:lstStyle>
          <a:p>
            <a:r>
              <a:rPr lang="fr-FR" sz="2800" dirty="0">
                <a:solidFill>
                  <a:schemeClr val="bg1"/>
                </a:solidFill>
              </a:rPr>
              <a:t>Le CLAS : les principes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2"/>
          <p:cNvSpPr txBox="1"/>
          <p:nvPr/>
        </p:nvSpPr>
        <p:spPr>
          <a:xfrm>
            <a:off x="513426" y="697052"/>
            <a:ext cx="10341760" cy="4876800"/>
          </a:xfrm>
          <a:prstGeom prst="rect">
            <a:avLst/>
          </a:prstGeom>
          <a:noFill/>
          <a:ln>
            <a:noFill/>
          </a:ln>
        </p:spPr>
        <p:txBody>
          <a:bodyPr lIns="90000" tIns="45000" rIns="90000" bIns="45000">
            <a:normAutofit/>
          </a:bodyPr>
          <a:lstStyle/>
          <a:p>
            <a:pPr lvl="0">
              <a:defRPr/>
            </a:pPr>
            <a:endParaRPr lang="fr-FR" sz="2000" dirty="0">
              <a:solidFill>
                <a:srgbClr val="000000"/>
              </a:solidFill>
              <a:latin typeface="Calibri"/>
            </a:endParaRPr>
          </a:p>
          <a:p>
            <a:r>
              <a:rPr lang="fr-FR" sz="2000" dirty="0">
                <a:solidFill>
                  <a:srgbClr val="000000"/>
                </a:solidFill>
                <a:latin typeface="Calibri"/>
              </a:rPr>
              <a:t>&gt; </a:t>
            </a:r>
            <a:r>
              <a:rPr lang="fr-FR" sz="2000" dirty="0">
                <a:latin typeface="Calibri"/>
              </a:rPr>
              <a:t>Les projets doivent couvrir </a:t>
            </a:r>
            <a:r>
              <a:rPr lang="fr-FR" sz="2000" b="1" dirty="0">
                <a:latin typeface="Calibri"/>
              </a:rPr>
              <a:t>les 4 axes suivants:</a:t>
            </a:r>
            <a:endParaRPr lang="fr-FR" sz="2000" dirty="0">
              <a:solidFill>
                <a:srgbClr val="000000"/>
              </a:solidFill>
              <a:latin typeface="Calibri"/>
            </a:endParaRPr>
          </a:p>
          <a:p>
            <a:r>
              <a:rPr lang="fr-FR" sz="2000" dirty="0">
                <a:solidFill>
                  <a:srgbClr val="000000"/>
                </a:solidFill>
                <a:latin typeface="Calibri"/>
              </a:rPr>
              <a:t>	1/ Intervention auprès des enfants et des jeunes</a:t>
            </a:r>
          </a:p>
          <a:p>
            <a:r>
              <a:rPr lang="fr-FR" sz="2000" dirty="0">
                <a:solidFill>
                  <a:srgbClr val="000000"/>
                </a:solidFill>
                <a:latin typeface="Calibri"/>
              </a:rPr>
              <a:t>	2/ Intervention auprès et avec les parents</a:t>
            </a:r>
          </a:p>
          <a:p>
            <a:r>
              <a:rPr lang="fr-FR" sz="2000" dirty="0">
                <a:solidFill>
                  <a:srgbClr val="000000"/>
                </a:solidFill>
                <a:latin typeface="Calibri"/>
              </a:rPr>
              <a:t>	3/ Concertation avec l’école</a:t>
            </a:r>
          </a:p>
          <a:p>
            <a:r>
              <a:rPr lang="fr-FR" sz="2000" dirty="0">
                <a:solidFill>
                  <a:srgbClr val="000000"/>
                </a:solidFill>
                <a:latin typeface="Calibri"/>
              </a:rPr>
              <a:t>	4/ Concertation et coordination avec les différents acteurs du territoire</a:t>
            </a:r>
          </a:p>
          <a:p>
            <a:endParaRPr lang="fr-FR" sz="2000" dirty="0">
              <a:solidFill>
                <a:srgbClr val="000000"/>
              </a:solidFill>
              <a:latin typeface="Calibri"/>
            </a:endParaRPr>
          </a:p>
          <a:p>
            <a:r>
              <a:rPr lang="fr-FR" sz="2000" dirty="0">
                <a:solidFill>
                  <a:srgbClr val="0070C0"/>
                </a:solidFill>
                <a:latin typeface="Calibri"/>
              </a:rPr>
              <a:t>&gt; Le CLAS se déroule de novembre (après les vacances d’automne) au 15 juin, à raison de deux séances d’1h30 minimum</a:t>
            </a:r>
          </a:p>
          <a:p>
            <a:endParaRPr lang="fr-FR" sz="2400" dirty="0">
              <a:solidFill>
                <a:srgbClr val="000000"/>
              </a:solidFill>
              <a:latin typeface="Calibri"/>
            </a:endParaRPr>
          </a:p>
        </p:txBody>
      </p:sp>
      <p:sp>
        <p:nvSpPr>
          <p:cNvPr id="7" name="Titre 1">
            <a:extLst>
              <a:ext uri="{FF2B5EF4-FFF2-40B4-BE49-F238E27FC236}">
                <a16:creationId xmlns:a16="http://schemas.microsoft.com/office/drawing/2014/main" id="{9F01355B-B291-413F-B3CD-4674B25FAE91}"/>
              </a:ext>
            </a:extLst>
          </p:cNvPr>
          <p:cNvSpPr txBox="1">
            <a:spLocks/>
          </p:cNvSpPr>
          <p:nvPr/>
        </p:nvSpPr>
        <p:spPr>
          <a:xfrm>
            <a:off x="108548" y="300902"/>
            <a:ext cx="10059674" cy="588963"/>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noAutofit/>
          </a:bodyPr>
          <a:lstStyle>
            <a:lvl1pPr algn="l" defTabSz="914400" rtl="0" eaLnBrk="1" latinLnBrk="0" hangingPunct="1">
              <a:spcBef>
                <a:spcPct val="0"/>
              </a:spcBef>
              <a:buNone/>
              <a:defRPr sz="3200" b="1" kern="1200">
                <a:solidFill>
                  <a:schemeClr val="tx1"/>
                </a:solidFill>
                <a:latin typeface="+mn-lt"/>
                <a:ea typeface="+mj-ea"/>
                <a:cs typeface="+mj-cs"/>
              </a:defRPr>
            </a:lvl1pPr>
          </a:lstStyle>
          <a:p>
            <a:r>
              <a:rPr lang="fr-FR" sz="2800" dirty="0">
                <a:solidFill>
                  <a:schemeClr val="bg1"/>
                </a:solidFill>
              </a:rPr>
              <a:t>Le CLAS : Les principes</a:t>
            </a:r>
          </a:p>
        </p:txBody>
      </p:sp>
      <p:pic>
        <p:nvPicPr>
          <p:cNvPr id="5" name="Image 4">
            <a:extLst>
              <a:ext uri="{FF2B5EF4-FFF2-40B4-BE49-F238E27FC236}">
                <a16:creationId xmlns:a16="http://schemas.microsoft.com/office/drawing/2014/main" id="{04A3907F-1FF8-4796-BB27-E1A434D7AF7D}"/>
              </a:ext>
            </a:extLst>
          </p:cNvPr>
          <p:cNvPicPr>
            <a:picLocks noChangeAspect="1"/>
          </p:cNvPicPr>
          <p:nvPr/>
        </p:nvPicPr>
        <p:blipFill>
          <a:blip r:embed="rId3"/>
          <a:stretch>
            <a:fillRect/>
          </a:stretch>
        </p:blipFill>
        <p:spPr>
          <a:xfrm>
            <a:off x="3388375" y="3421299"/>
            <a:ext cx="4893866" cy="1322667"/>
          </a:xfrm>
          <a:prstGeom prst="rect">
            <a:avLst/>
          </a:prstGeom>
        </p:spPr>
      </p:pic>
      <p:pic>
        <p:nvPicPr>
          <p:cNvPr id="6" name="Image 5">
            <a:extLst>
              <a:ext uri="{FF2B5EF4-FFF2-40B4-BE49-F238E27FC236}">
                <a16:creationId xmlns:a16="http://schemas.microsoft.com/office/drawing/2014/main" id="{A4BB9D18-20E6-4E03-B746-4FE0550EAF2A}"/>
              </a:ext>
            </a:extLst>
          </p:cNvPr>
          <p:cNvPicPr>
            <a:picLocks noChangeAspect="1"/>
          </p:cNvPicPr>
          <p:nvPr/>
        </p:nvPicPr>
        <p:blipFill>
          <a:blip r:embed="rId4"/>
          <a:stretch>
            <a:fillRect/>
          </a:stretch>
        </p:blipFill>
        <p:spPr>
          <a:xfrm>
            <a:off x="3388375" y="4743966"/>
            <a:ext cx="4893866" cy="703778"/>
          </a:xfrm>
          <a:prstGeom prst="rect">
            <a:avLst/>
          </a:prstGeom>
        </p:spPr>
      </p:pic>
      <p:pic>
        <p:nvPicPr>
          <p:cNvPr id="8" name="Image 7">
            <a:extLst>
              <a:ext uri="{FF2B5EF4-FFF2-40B4-BE49-F238E27FC236}">
                <a16:creationId xmlns:a16="http://schemas.microsoft.com/office/drawing/2014/main" id="{0C5B7F22-8C5E-4BBC-9499-74921E915217}"/>
              </a:ext>
            </a:extLst>
          </p:cNvPr>
          <p:cNvPicPr>
            <a:picLocks noChangeAspect="1"/>
          </p:cNvPicPr>
          <p:nvPr/>
        </p:nvPicPr>
        <p:blipFill>
          <a:blip r:embed="rId5"/>
          <a:stretch>
            <a:fillRect/>
          </a:stretch>
        </p:blipFill>
        <p:spPr>
          <a:xfrm>
            <a:off x="3388375" y="5447744"/>
            <a:ext cx="4893866" cy="1200247"/>
          </a:xfrm>
          <a:prstGeom prst="rect">
            <a:avLst/>
          </a:prstGeom>
        </p:spPr>
      </p:pic>
    </p:spTree>
    <p:extLst>
      <p:ext uri="{BB962C8B-B14F-4D97-AF65-F5344CB8AC3E}">
        <p14:creationId xmlns:p14="http://schemas.microsoft.com/office/powerpoint/2010/main" val="324359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Shape 2"/>
          <p:cNvSpPr txBox="1"/>
          <p:nvPr/>
        </p:nvSpPr>
        <p:spPr>
          <a:xfrm>
            <a:off x="207818" y="1482308"/>
            <a:ext cx="11263746" cy="4873320"/>
          </a:xfrm>
          <a:prstGeom prst="rect">
            <a:avLst/>
          </a:prstGeom>
          <a:noFill/>
          <a:ln>
            <a:noFill/>
          </a:ln>
        </p:spPr>
        <p:txBody>
          <a:bodyPr lIns="90000" tIns="45000" rIns="90000" bIns="45000">
            <a:noAutofit/>
          </a:bodyPr>
          <a:lstStyle/>
          <a:p>
            <a:pPr marL="343260" indent="-342900">
              <a:spcBef>
                <a:spcPts val="601"/>
              </a:spcBef>
              <a:buFont typeface="Courier New" panose="02070309020205020404" pitchFamily="49" charset="0"/>
              <a:buChar char="o"/>
            </a:pPr>
            <a:r>
              <a:rPr lang="fr-FR" sz="2000" b="1" u="sng" spc="-1" dirty="0">
                <a:solidFill>
                  <a:srgbClr val="000000"/>
                </a:solidFill>
                <a:latin typeface="Calibri"/>
              </a:rPr>
              <a:t>Enjeu Principal</a:t>
            </a:r>
            <a:r>
              <a:rPr lang="fr-FR" sz="2000" spc="-1" dirty="0">
                <a:solidFill>
                  <a:srgbClr val="000000"/>
                </a:solidFill>
                <a:latin typeface="Calibri"/>
              </a:rPr>
              <a:t>: adapter les projets au plus près des besoins du territoire et renforcer la mise en réseau et l’accompagnement des opérateurs</a:t>
            </a:r>
            <a:endParaRPr lang="fr-FR" sz="2000" spc="-1" dirty="0">
              <a:solidFill>
                <a:srgbClr val="000000"/>
              </a:solidFill>
              <a:latin typeface="Century Schoolbook"/>
            </a:endParaRPr>
          </a:p>
          <a:p>
            <a:pPr marL="274320" indent="-273960">
              <a:spcBef>
                <a:spcPts val="601"/>
              </a:spcBef>
            </a:pPr>
            <a:endParaRPr lang="fr-FR" sz="2000" b="1" spc="-1" dirty="0">
              <a:solidFill>
                <a:srgbClr val="000000"/>
              </a:solidFill>
              <a:latin typeface="Calibri"/>
            </a:endParaRPr>
          </a:p>
          <a:p>
            <a:pPr>
              <a:spcBef>
                <a:spcPts val="601"/>
              </a:spcBef>
            </a:pPr>
            <a:r>
              <a:rPr lang="fr-FR" sz="2000" b="1" spc="-1" dirty="0">
                <a:solidFill>
                  <a:srgbClr val="000000"/>
                </a:solidFill>
                <a:latin typeface="Calibri"/>
              </a:rPr>
              <a:t>Au niveau départemental:  </a:t>
            </a:r>
            <a:r>
              <a:rPr lang="fr-FR" sz="2000" spc="-1" dirty="0">
                <a:solidFill>
                  <a:srgbClr val="000000"/>
                </a:solidFill>
                <a:latin typeface="Calibri"/>
              </a:rPr>
              <a:t>dans le cadre du Schéma Départemental des services aux familles (signé par Mme La Directrice Académique)</a:t>
            </a:r>
          </a:p>
          <a:p>
            <a:pPr>
              <a:spcBef>
                <a:spcPts val="601"/>
              </a:spcBef>
            </a:pPr>
            <a:endParaRPr lang="fr-FR" sz="2000" spc="-1" dirty="0">
              <a:solidFill>
                <a:srgbClr val="000000"/>
              </a:solidFill>
              <a:latin typeface="Calibri"/>
            </a:endParaRPr>
          </a:p>
          <a:p>
            <a:pPr>
              <a:spcBef>
                <a:spcPts val="601"/>
              </a:spcBef>
            </a:pPr>
            <a:r>
              <a:rPr lang="fr-FR" sz="2000" spc="-1" dirty="0">
                <a:solidFill>
                  <a:srgbClr val="000000"/>
                </a:solidFill>
                <a:latin typeface="Calibri"/>
              </a:rPr>
              <a:t>Un suivi assuré par </a:t>
            </a:r>
            <a:r>
              <a:rPr lang="fr-FR" sz="2000" spc="-1" dirty="0">
                <a:solidFill>
                  <a:srgbClr val="000000"/>
                </a:solidFill>
              </a:rPr>
              <a:t> </a:t>
            </a:r>
            <a:r>
              <a:rPr lang="fr-FR" sz="2000" b="1" spc="-1" dirty="0">
                <a:solidFill>
                  <a:srgbClr val="000000"/>
                </a:solidFill>
              </a:rPr>
              <a:t>un comité de pilotage</a:t>
            </a:r>
            <a:r>
              <a:rPr lang="fr-FR" sz="2000" spc="-1" dirty="0">
                <a:solidFill>
                  <a:srgbClr val="000000"/>
                </a:solidFill>
              </a:rPr>
              <a:t>, composé de la CAF, des services de l’Etat (DDETSPP et Education Nationale, préfecture) et des collectivités  (coordinateurs enfance et jeunesse) déterminent la labélisation des projets pour l’année (Le 23 septembre 2021)</a:t>
            </a:r>
          </a:p>
          <a:p>
            <a:pPr>
              <a:spcBef>
                <a:spcPts val="601"/>
              </a:spcBef>
            </a:pPr>
            <a:endParaRPr lang="fr-FR" sz="2000" spc="-1" dirty="0">
              <a:solidFill>
                <a:srgbClr val="000000"/>
              </a:solidFill>
              <a:latin typeface="Calibri"/>
            </a:endParaRPr>
          </a:p>
          <a:p>
            <a:pPr marL="274320" indent="-273960">
              <a:spcBef>
                <a:spcPts val="601"/>
              </a:spcBef>
            </a:pPr>
            <a:endParaRPr lang="fr-FR" sz="2000" b="1" spc="-1" dirty="0">
              <a:solidFill>
                <a:srgbClr val="000000"/>
              </a:solidFill>
              <a:latin typeface="Calibri"/>
            </a:endParaRPr>
          </a:p>
          <a:p>
            <a:pPr marL="274320" indent="-273960">
              <a:spcBef>
                <a:spcPts val="601"/>
              </a:spcBef>
            </a:pPr>
            <a:r>
              <a:rPr lang="fr-FR" sz="2000" b="1" spc="-1" dirty="0">
                <a:solidFill>
                  <a:srgbClr val="000000"/>
                </a:solidFill>
                <a:latin typeface="Calibri"/>
              </a:rPr>
              <a:t>Au niveau local</a:t>
            </a:r>
            <a:r>
              <a:rPr lang="fr-FR" sz="2000" spc="-1" dirty="0">
                <a:solidFill>
                  <a:srgbClr val="000000"/>
                </a:solidFill>
                <a:latin typeface="Calibri"/>
              </a:rPr>
              <a:t> : dans le cadre des Projet Educatifs de Territoires </a:t>
            </a:r>
          </a:p>
          <a:p>
            <a:pPr>
              <a:spcBef>
                <a:spcPts val="601"/>
              </a:spcBef>
            </a:pPr>
            <a:endParaRPr lang="fr-FR" sz="2100" spc="-1" dirty="0">
              <a:solidFill>
                <a:srgbClr val="000000"/>
              </a:solidFill>
              <a:latin typeface="Century Schoolbook"/>
            </a:endParaRPr>
          </a:p>
        </p:txBody>
      </p:sp>
      <p:sp>
        <p:nvSpPr>
          <p:cNvPr id="139" name="TextShape 3"/>
          <p:cNvSpPr txBox="1"/>
          <p:nvPr/>
        </p:nvSpPr>
        <p:spPr>
          <a:xfrm>
            <a:off x="9653160" y="5734080"/>
            <a:ext cx="609120" cy="520920"/>
          </a:xfrm>
          <a:prstGeom prst="rect">
            <a:avLst/>
          </a:prstGeom>
          <a:noFill/>
          <a:ln>
            <a:noFill/>
          </a:ln>
        </p:spPr>
        <p:txBody>
          <a:bodyPr lIns="90000" tIns="45000" rIns="90000" bIns="45000" anchor="ctr">
            <a:noAutofit/>
          </a:bodyPr>
          <a:lstStyle/>
          <a:p>
            <a:pPr algn="ctr">
              <a:lnSpc>
                <a:spcPct val="100000"/>
              </a:lnSpc>
            </a:pPr>
            <a:fld id="{3BB99DE2-548A-4146-AFC9-CBB175D2309A}" type="slidenum">
              <a:rPr lang="fr-FR" sz="1400" b="1" spc="-1">
                <a:solidFill>
                  <a:srgbClr val="FFFFFF"/>
                </a:solidFill>
                <a:latin typeface="Century Schoolbook"/>
              </a:rPr>
              <a:t>7</a:t>
            </a:fld>
            <a:endParaRPr lang="fr-FR" sz="1400" spc="-1">
              <a:latin typeface="Times New Roman"/>
            </a:endParaRPr>
          </a:p>
        </p:txBody>
      </p:sp>
      <p:sp>
        <p:nvSpPr>
          <p:cNvPr id="5" name="Titre 1">
            <a:extLst>
              <a:ext uri="{FF2B5EF4-FFF2-40B4-BE49-F238E27FC236}">
                <a16:creationId xmlns:a16="http://schemas.microsoft.com/office/drawing/2014/main" id="{7BF138D0-786C-490A-97FC-1828A445B6C7}"/>
              </a:ext>
            </a:extLst>
          </p:cNvPr>
          <p:cNvSpPr txBox="1">
            <a:spLocks/>
          </p:cNvSpPr>
          <p:nvPr/>
        </p:nvSpPr>
        <p:spPr>
          <a:xfrm>
            <a:off x="91770" y="502372"/>
            <a:ext cx="10059674" cy="588963"/>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noAutofit/>
          </a:bodyPr>
          <a:lstStyle>
            <a:lvl1pPr algn="l" defTabSz="914400" rtl="0" eaLnBrk="1" latinLnBrk="0" hangingPunct="1">
              <a:spcBef>
                <a:spcPct val="0"/>
              </a:spcBef>
              <a:buNone/>
              <a:defRPr sz="3200" b="1" kern="1200">
                <a:solidFill>
                  <a:schemeClr val="tx1"/>
                </a:solidFill>
                <a:latin typeface="+mn-lt"/>
                <a:ea typeface="+mj-ea"/>
                <a:cs typeface="+mj-cs"/>
              </a:defRPr>
            </a:lvl1pPr>
          </a:lstStyle>
          <a:p>
            <a:r>
              <a:rPr lang="fr-FR" sz="2800" dirty="0">
                <a:solidFill>
                  <a:schemeClr val="bg1"/>
                </a:solidFill>
              </a:rPr>
              <a:t>Le CLAS : un dispositif partenarial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DAB63DD-A3F3-4A9C-A7F1-6B962762129B}"/>
              </a:ext>
            </a:extLst>
          </p:cNvPr>
          <p:cNvSpPr>
            <a:spLocks noGrp="1"/>
          </p:cNvSpPr>
          <p:nvPr>
            <p:ph type="sldNum" sz="quarter" idx="12"/>
          </p:nvPr>
        </p:nvSpPr>
        <p:spPr/>
        <p:txBody>
          <a:bodyPr/>
          <a:lstStyle/>
          <a:p>
            <a:fld id="{AC31CB0A-AF66-4A20-86F5-3E92DBFDB500}" type="slidenum">
              <a:rPr lang="fr-FR" smtClean="0"/>
              <a:t>8</a:t>
            </a:fld>
            <a:endParaRPr lang="fr-FR"/>
          </a:p>
        </p:txBody>
      </p:sp>
      <p:sp>
        <p:nvSpPr>
          <p:cNvPr id="3" name="Titre 1">
            <a:extLst>
              <a:ext uri="{FF2B5EF4-FFF2-40B4-BE49-F238E27FC236}">
                <a16:creationId xmlns:a16="http://schemas.microsoft.com/office/drawing/2014/main" id="{A5D81A0D-309B-4783-B2A9-31EA4B8EB7CD}"/>
              </a:ext>
            </a:extLst>
          </p:cNvPr>
          <p:cNvSpPr txBox="1">
            <a:spLocks/>
          </p:cNvSpPr>
          <p:nvPr/>
        </p:nvSpPr>
        <p:spPr>
          <a:xfrm>
            <a:off x="0" y="77110"/>
            <a:ext cx="10059674" cy="726454"/>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txBody>
          <a:bodyPr>
            <a:noAutofit/>
          </a:bodyPr>
          <a:lstStyle>
            <a:lvl1pPr algn="l" defTabSz="914400" rtl="0" eaLnBrk="1" latinLnBrk="0" hangingPunct="1">
              <a:spcBef>
                <a:spcPct val="0"/>
              </a:spcBef>
              <a:buNone/>
              <a:defRPr sz="3200" b="1" kern="1200">
                <a:solidFill>
                  <a:schemeClr val="tx1"/>
                </a:solidFill>
                <a:latin typeface="+mn-lt"/>
                <a:ea typeface="+mj-ea"/>
                <a:cs typeface="+mj-cs"/>
              </a:defRPr>
            </a:lvl1pPr>
          </a:lstStyle>
          <a:p>
            <a:r>
              <a:rPr lang="fr-FR" sz="2800" dirty="0">
                <a:solidFill>
                  <a:schemeClr val="bg1"/>
                </a:solidFill>
              </a:rPr>
              <a:t>Les CLAS sur le secteur Angoulême Est </a:t>
            </a:r>
          </a:p>
        </p:txBody>
      </p:sp>
      <p:sp>
        <p:nvSpPr>
          <p:cNvPr id="5" name="ZoneTexte 4">
            <a:extLst>
              <a:ext uri="{FF2B5EF4-FFF2-40B4-BE49-F238E27FC236}">
                <a16:creationId xmlns:a16="http://schemas.microsoft.com/office/drawing/2014/main" id="{B6E5369C-19D0-48EE-B669-17617CFA6BD3}"/>
              </a:ext>
            </a:extLst>
          </p:cNvPr>
          <p:cNvSpPr txBox="1"/>
          <p:nvPr/>
        </p:nvSpPr>
        <p:spPr>
          <a:xfrm>
            <a:off x="337126" y="1122372"/>
            <a:ext cx="11032837" cy="4493538"/>
          </a:xfrm>
          <a:prstGeom prst="rect">
            <a:avLst/>
          </a:prstGeom>
          <a:noFill/>
        </p:spPr>
        <p:txBody>
          <a:bodyPr wrap="square">
            <a:spAutoFit/>
          </a:bodyPr>
          <a:lstStyle/>
          <a:p>
            <a:pPr marL="274320" indent="-273960">
              <a:spcBef>
                <a:spcPts val="601"/>
              </a:spcBef>
              <a:buClr>
                <a:srgbClr val="629DD1"/>
              </a:buClr>
              <a:buSzPct val="70000"/>
              <a:buFont typeface="Wingdings" charset="2"/>
              <a:buChar char=""/>
            </a:pPr>
            <a:endParaRPr lang="fr-FR" sz="1800" spc="-1" dirty="0">
              <a:solidFill>
                <a:srgbClr val="000000"/>
              </a:solidFill>
              <a:latin typeface="Century Schoolbook"/>
            </a:endParaRPr>
          </a:p>
          <a:p>
            <a:pPr marL="274320" indent="-273960">
              <a:spcBef>
                <a:spcPts val="601"/>
              </a:spcBef>
              <a:buClr>
                <a:srgbClr val="629DD1"/>
              </a:buClr>
              <a:buSzPct val="70000"/>
              <a:buFont typeface="Wingdings" charset="2"/>
              <a:buChar char=""/>
            </a:pPr>
            <a:endParaRPr lang="fr-FR" spc="-1" dirty="0">
              <a:solidFill>
                <a:srgbClr val="000000"/>
              </a:solidFill>
              <a:latin typeface="Century Schoolbook"/>
            </a:endParaRPr>
          </a:p>
          <a:p>
            <a:pPr marL="274320" indent="-273960">
              <a:spcBef>
                <a:spcPts val="601"/>
              </a:spcBef>
              <a:buClr>
                <a:srgbClr val="629DD1"/>
              </a:buClr>
              <a:buSzPct val="70000"/>
              <a:buFont typeface="Wingdings" charset="2"/>
              <a:buChar char=""/>
            </a:pPr>
            <a:r>
              <a:rPr lang="fr-FR" sz="2000" dirty="0">
                <a:latin typeface="Calibri"/>
              </a:rPr>
              <a:t>En 2020, sur le secteur « Angoulême est », le comité de pilotage a validé plusieurs actions CLAS financées par la CAF de la Charente:</a:t>
            </a:r>
          </a:p>
          <a:p>
            <a:pPr marL="274320" indent="-273960">
              <a:spcBef>
                <a:spcPts val="601"/>
              </a:spcBef>
              <a:buClr>
                <a:srgbClr val="629DD1"/>
              </a:buClr>
              <a:buSzPct val="70000"/>
              <a:buFont typeface="Wingdings" charset="2"/>
              <a:buChar char=""/>
            </a:pPr>
            <a:endParaRPr lang="fr-FR" sz="2000" dirty="0">
              <a:latin typeface="Calibri"/>
            </a:endParaRPr>
          </a:p>
          <a:p>
            <a:pPr marL="360">
              <a:spcBef>
                <a:spcPts val="601"/>
              </a:spcBef>
              <a:buClr>
                <a:srgbClr val="629DD1"/>
              </a:buClr>
              <a:buSzPct val="70000"/>
            </a:pPr>
            <a:r>
              <a:rPr lang="fr-FR" sz="2000" dirty="0">
                <a:latin typeface="Calibri"/>
              </a:rPr>
              <a:t>	- CLAS du Centre Social Rives de Charente</a:t>
            </a:r>
          </a:p>
          <a:p>
            <a:pPr marL="360">
              <a:spcBef>
                <a:spcPts val="601"/>
              </a:spcBef>
              <a:buClr>
                <a:srgbClr val="629DD1"/>
              </a:buClr>
              <a:buSzPct val="70000"/>
            </a:pPr>
            <a:r>
              <a:rPr lang="fr-FR" sz="2000" dirty="0">
                <a:latin typeface="Calibri"/>
              </a:rPr>
              <a:t>	- CLAS du CAJ</a:t>
            </a:r>
          </a:p>
          <a:p>
            <a:pPr marL="360">
              <a:spcBef>
                <a:spcPts val="601"/>
              </a:spcBef>
              <a:buClr>
                <a:srgbClr val="629DD1"/>
              </a:buClr>
              <a:buSzPct val="70000"/>
            </a:pPr>
            <a:r>
              <a:rPr lang="fr-FR" sz="2000" dirty="0">
                <a:latin typeface="Calibri"/>
              </a:rPr>
              <a:t>	- CLAS de la MJC La Mosaïque</a:t>
            </a:r>
          </a:p>
          <a:p>
            <a:pPr marL="360">
              <a:spcBef>
                <a:spcPts val="601"/>
              </a:spcBef>
              <a:buClr>
                <a:srgbClr val="629DD1"/>
              </a:buClr>
              <a:buSzPct val="70000"/>
            </a:pPr>
            <a:r>
              <a:rPr lang="fr-FR" sz="2000" dirty="0">
                <a:latin typeface="Calibri"/>
              </a:rPr>
              <a:t>	- CLAS de la MJC Louis Aragon</a:t>
            </a:r>
          </a:p>
          <a:p>
            <a:pPr marL="360">
              <a:spcBef>
                <a:spcPts val="601"/>
              </a:spcBef>
              <a:buClr>
                <a:srgbClr val="629DD1"/>
              </a:buClr>
              <a:buSzPct val="70000"/>
            </a:pPr>
            <a:r>
              <a:rPr lang="fr-FR" sz="2000" dirty="0">
                <a:latin typeface="Calibri"/>
              </a:rPr>
              <a:t>	- CLAS l’Amicale Laïque à Angoulême</a:t>
            </a:r>
          </a:p>
          <a:p>
            <a:pPr marL="360">
              <a:spcBef>
                <a:spcPts val="601"/>
              </a:spcBef>
              <a:buClr>
                <a:srgbClr val="629DD1"/>
              </a:buClr>
              <a:buSzPct val="70000"/>
            </a:pPr>
            <a:r>
              <a:rPr lang="fr-FR" sz="2000" dirty="0">
                <a:latin typeface="Calibri"/>
              </a:rPr>
              <a:t>	- Les Francas à Angoulême</a:t>
            </a:r>
          </a:p>
          <a:p>
            <a:pPr marL="360">
              <a:spcBef>
                <a:spcPts val="601"/>
              </a:spcBef>
              <a:buClr>
                <a:srgbClr val="629DD1"/>
              </a:buClr>
              <a:buSzPct val="70000"/>
            </a:pPr>
            <a:r>
              <a:rPr lang="fr-FR" sz="2000" dirty="0">
                <a:latin typeface="Calibri"/>
              </a:rPr>
              <a:t>	- CLAS du FLEP</a:t>
            </a:r>
          </a:p>
        </p:txBody>
      </p:sp>
    </p:spTree>
    <p:extLst>
      <p:ext uri="{BB962C8B-B14F-4D97-AF65-F5344CB8AC3E}">
        <p14:creationId xmlns:p14="http://schemas.microsoft.com/office/powerpoint/2010/main" val="2008017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DAB63DD-A3F3-4A9C-A7F1-6B962762129B}"/>
              </a:ext>
            </a:extLst>
          </p:cNvPr>
          <p:cNvSpPr>
            <a:spLocks noGrp="1"/>
          </p:cNvSpPr>
          <p:nvPr>
            <p:ph type="sldNum" sz="quarter" idx="12"/>
          </p:nvPr>
        </p:nvSpPr>
        <p:spPr/>
        <p:txBody>
          <a:bodyPr/>
          <a:lstStyle/>
          <a:p>
            <a:fld id="{AC31CB0A-AF66-4A20-86F5-3E92DBFDB500}" type="slidenum">
              <a:rPr lang="fr-FR" smtClean="0"/>
              <a:t>9</a:t>
            </a:fld>
            <a:endParaRPr lang="fr-FR"/>
          </a:p>
        </p:txBody>
      </p:sp>
      <p:sp>
        <p:nvSpPr>
          <p:cNvPr id="5" name="ZoneTexte 4">
            <a:extLst>
              <a:ext uri="{FF2B5EF4-FFF2-40B4-BE49-F238E27FC236}">
                <a16:creationId xmlns:a16="http://schemas.microsoft.com/office/drawing/2014/main" id="{B6E5369C-19D0-48EE-B669-17617CFA6BD3}"/>
              </a:ext>
            </a:extLst>
          </p:cNvPr>
          <p:cNvSpPr txBox="1"/>
          <p:nvPr/>
        </p:nvSpPr>
        <p:spPr>
          <a:xfrm>
            <a:off x="2184399" y="2305616"/>
            <a:ext cx="7670801" cy="1123384"/>
          </a:xfrm>
          <a:prstGeom prst="rect">
            <a:avLst/>
          </a:prstGeom>
          <a:noFill/>
        </p:spPr>
        <p:txBody>
          <a:bodyPr wrap="square">
            <a:spAutoFit/>
          </a:bodyPr>
          <a:lstStyle/>
          <a:p>
            <a:pPr marL="274320" indent="-273960">
              <a:spcBef>
                <a:spcPts val="601"/>
              </a:spcBef>
              <a:buClr>
                <a:srgbClr val="629DD1"/>
              </a:buClr>
              <a:buSzPct val="70000"/>
              <a:buFont typeface="Wingdings" charset="2"/>
              <a:buChar char=""/>
            </a:pPr>
            <a:endParaRPr lang="fr-FR" sz="1800" spc="-1" dirty="0">
              <a:solidFill>
                <a:srgbClr val="000000"/>
              </a:solidFill>
              <a:latin typeface="Century Schoolbook"/>
            </a:endParaRPr>
          </a:p>
          <a:p>
            <a:pPr marL="360">
              <a:spcBef>
                <a:spcPts val="601"/>
              </a:spcBef>
              <a:buClr>
                <a:srgbClr val="629DD1"/>
              </a:buClr>
              <a:buSzPct val="70000"/>
            </a:pPr>
            <a:r>
              <a:rPr lang="fr-FR" sz="4400" b="1" dirty="0">
                <a:solidFill>
                  <a:schemeClr val="accent5">
                    <a:lumMod val="50000"/>
                  </a:schemeClr>
                </a:solidFill>
                <a:latin typeface="Calibri"/>
              </a:rPr>
              <a:t>MERCI POUR VOTRE ATTENTION </a:t>
            </a:r>
          </a:p>
        </p:txBody>
      </p:sp>
    </p:spTree>
    <p:extLst>
      <p:ext uri="{BB962C8B-B14F-4D97-AF65-F5344CB8AC3E}">
        <p14:creationId xmlns:p14="http://schemas.microsoft.com/office/powerpoint/2010/main" val="3674756050"/>
      </p:ext>
    </p:extLst>
  </p:cSld>
  <p:clrMapOvr>
    <a:masterClrMapping/>
  </p:clrMapOvr>
</p:sld>
</file>

<file path=ppt/theme/theme1.xml><?xml version="1.0" encoding="utf-8"?>
<a:theme xmlns:a="http://schemas.openxmlformats.org/drawingml/2006/main" name="COG CNAF Atelier Bloc 1 du 18 janvier">
  <a:themeElements>
    <a:clrScheme name="Personnalisé 1">
      <a:dk1>
        <a:sysClr val="windowText" lastClr="000000"/>
      </a:dk1>
      <a:lt1>
        <a:sysClr val="window" lastClr="FFFFFF"/>
      </a:lt1>
      <a:dk2>
        <a:srgbClr val="1F497D"/>
      </a:dk2>
      <a:lt2>
        <a:srgbClr val="EEECE1"/>
      </a:lt2>
      <a:accent1>
        <a:srgbClr val="FAC08F"/>
      </a:accent1>
      <a:accent2>
        <a:srgbClr val="FAC08F"/>
      </a:accent2>
      <a:accent3>
        <a:srgbClr val="E36C09"/>
      </a:accent3>
      <a:accent4>
        <a:srgbClr val="FF6600"/>
      </a:accent4>
      <a:accent5>
        <a:srgbClr val="B8CCE4"/>
      </a:accent5>
      <a:accent6>
        <a:srgbClr val="548DD4"/>
      </a:accent6>
      <a:hlink>
        <a:srgbClr val="0070C0"/>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1153</Words>
  <Application>Microsoft Office PowerPoint</Application>
  <PresentationFormat>Grand écran</PresentationFormat>
  <Paragraphs>124</Paragraphs>
  <Slides>9</Slides>
  <Notes>7</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9</vt:i4>
      </vt:variant>
    </vt:vector>
  </HeadingPairs>
  <TitlesOfParts>
    <vt:vector size="18" baseType="lpstr">
      <vt:lpstr>Arial</vt:lpstr>
      <vt:lpstr>Calibri</vt:lpstr>
      <vt:lpstr>Century Schoolbook</vt:lpstr>
      <vt:lpstr>Courier New</vt:lpstr>
      <vt:lpstr>Segoe UI</vt:lpstr>
      <vt:lpstr>Times New Roman</vt:lpstr>
      <vt:lpstr>Wingdings</vt:lpstr>
      <vt:lpstr>Wingdings 3</vt:lpstr>
      <vt:lpstr>COG CNAF Atelier Bloc 1 du 18 janvier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Morgane ANDRE 161</dc:creator>
  <cp:lastModifiedBy>Utilisateur</cp:lastModifiedBy>
  <cp:revision>28</cp:revision>
  <dcterms:created xsi:type="dcterms:W3CDTF">2021-09-01T21:03:24Z</dcterms:created>
  <dcterms:modified xsi:type="dcterms:W3CDTF">2021-09-06T14:57:47Z</dcterms:modified>
</cp:coreProperties>
</file>