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923" r:id="rId2"/>
  </p:sldMasterIdLst>
  <p:notesMasterIdLst>
    <p:notesMasterId r:id="rId46"/>
  </p:notesMasterIdLst>
  <p:handoutMasterIdLst>
    <p:handoutMasterId r:id="rId47"/>
  </p:handoutMasterIdLst>
  <p:sldIdLst>
    <p:sldId id="256" r:id="rId3"/>
    <p:sldId id="408" r:id="rId4"/>
    <p:sldId id="278" r:id="rId5"/>
    <p:sldId id="306" r:id="rId6"/>
    <p:sldId id="393" r:id="rId7"/>
    <p:sldId id="409" r:id="rId8"/>
    <p:sldId id="413" r:id="rId9"/>
    <p:sldId id="418" r:id="rId10"/>
    <p:sldId id="411" r:id="rId11"/>
    <p:sldId id="265" r:id="rId12"/>
    <p:sldId id="402" r:id="rId13"/>
    <p:sldId id="359" r:id="rId14"/>
    <p:sldId id="361" r:id="rId15"/>
    <p:sldId id="362" r:id="rId16"/>
    <p:sldId id="405" r:id="rId17"/>
    <p:sldId id="379" r:id="rId18"/>
    <p:sldId id="415" r:id="rId19"/>
    <p:sldId id="412" r:id="rId20"/>
    <p:sldId id="380" r:id="rId21"/>
    <p:sldId id="354" r:id="rId22"/>
    <p:sldId id="353" r:id="rId23"/>
    <p:sldId id="332" r:id="rId24"/>
    <p:sldId id="334" r:id="rId25"/>
    <p:sldId id="329" r:id="rId26"/>
    <p:sldId id="395" r:id="rId27"/>
    <p:sldId id="403" r:id="rId28"/>
    <p:sldId id="363" r:id="rId29"/>
    <p:sldId id="364" r:id="rId30"/>
    <p:sldId id="406" r:id="rId31"/>
    <p:sldId id="381" r:id="rId32"/>
    <p:sldId id="277" r:id="rId33"/>
    <p:sldId id="352" r:id="rId34"/>
    <p:sldId id="266" r:id="rId35"/>
    <p:sldId id="367" r:id="rId36"/>
    <p:sldId id="407" r:id="rId37"/>
    <p:sldId id="386" r:id="rId38"/>
    <p:sldId id="378" r:id="rId39"/>
    <p:sldId id="389" r:id="rId40"/>
    <p:sldId id="390" r:id="rId41"/>
    <p:sldId id="391" r:id="rId42"/>
    <p:sldId id="382" r:id="rId43"/>
    <p:sldId id="392" r:id="rId44"/>
    <p:sldId id="350" r:id="rId45"/>
  </p:sldIdLst>
  <p:sldSz cx="9144000" cy="6858000" type="screen4x3"/>
  <p:notesSz cx="6669088" cy="9820275"/>
  <p:defaultTextStyle>
    <a:defPPr>
      <a:defRPr lang="fr-FR"/>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o EGRON" initials="bE" lastIdx="1" clrIdx="0">
    <p:extLst>
      <p:ext uri="{19B8F6BF-5375-455C-9EA6-DF929625EA0E}">
        <p15:presenceInfo xmlns:p15="http://schemas.microsoft.com/office/powerpoint/2012/main" userId="bruno EG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FF"/>
    <a:srgbClr val="FF66CC"/>
    <a:srgbClr val="99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399" autoAdjust="0"/>
  </p:normalViewPr>
  <p:slideViewPr>
    <p:cSldViewPr>
      <p:cViewPr varScale="1">
        <p:scale>
          <a:sx n="84" d="100"/>
          <a:sy n="84" d="100"/>
        </p:scale>
        <p:origin x="1426" y="4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8" Type="http://schemas.openxmlformats.org/officeDocument/2006/relationships/slide" Target="slides/slide32.xml"/><Relationship Id="rId3" Type="http://schemas.openxmlformats.org/officeDocument/2006/relationships/slide" Target="slides/slide20.xml"/><Relationship Id="rId7" Type="http://schemas.openxmlformats.org/officeDocument/2006/relationships/slide" Target="slides/slide31.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24.xml"/><Relationship Id="rId5" Type="http://schemas.openxmlformats.org/officeDocument/2006/relationships/slide" Target="slides/slide23.xml"/><Relationship Id="rId4"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652AEA17-2F77-4182-9A7B-D633F0783DF2}"/>
              </a:ext>
            </a:extLst>
          </p:cNvPr>
          <p:cNvSpPr>
            <a:spLocks noGrp="1" noChangeArrowheads="1"/>
          </p:cNvSpPr>
          <p:nvPr>
            <p:ph type="hdr" sz="quarter"/>
          </p:nvPr>
        </p:nvSpPr>
        <p:spPr bwMode="auto">
          <a:xfrm>
            <a:off x="0" y="0"/>
            <a:ext cx="28892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FR"/>
          </a:p>
        </p:txBody>
      </p:sp>
      <p:sp>
        <p:nvSpPr>
          <p:cNvPr id="65539" name="Rectangle 3">
            <a:extLst>
              <a:ext uri="{FF2B5EF4-FFF2-40B4-BE49-F238E27FC236}">
                <a16:creationId xmlns:a16="http://schemas.microsoft.com/office/drawing/2014/main" xmlns="" id="{BDEAED6F-CA5A-4855-A796-AC1D3E8DA345}"/>
              </a:ext>
            </a:extLst>
          </p:cNvPr>
          <p:cNvSpPr>
            <a:spLocks noGrp="1" noChangeArrowheads="1"/>
          </p:cNvSpPr>
          <p:nvPr>
            <p:ph type="dt" sz="quarter" idx="1"/>
          </p:nvPr>
        </p:nvSpPr>
        <p:spPr bwMode="auto">
          <a:xfrm>
            <a:off x="3778250" y="0"/>
            <a:ext cx="28892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65540" name="Rectangle 4">
            <a:extLst>
              <a:ext uri="{FF2B5EF4-FFF2-40B4-BE49-F238E27FC236}">
                <a16:creationId xmlns:a16="http://schemas.microsoft.com/office/drawing/2014/main" xmlns="" id="{B2FF6178-0BD9-43FB-BC80-195992EB7005}"/>
              </a:ext>
            </a:extLst>
          </p:cNvPr>
          <p:cNvSpPr>
            <a:spLocks noGrp="1" noChangeArrowheads="1"/>
          </p:cNvSpPr>
          <p:nvPr>
            <p:ph type="ftr" sz="quarter" idx="2"/>
          </p:nvPr>
        </p:nvSpPr>
        <p:spPr bwMode="auto">
          <a:xfrm>
            <a:off x="0" y="9328150"/>
            <a:ext cx="2889250"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p>
        </p:txBody>
      </p:sp>
      <p:sp>
        <p:nvSpPr>
          <p:cNvPr id="65541" name="Rectangle 5">
            <a:extLst>
              <a:ext uri="{FF2B5EF4-FFF2-40B4-BE49-F238E27FC236}">
                <a16:creationId xmlns:a16="http://schemas.microsoft.com/office/drawing/2014/main" xmlns="" id="{80817E6A-2715-4826-A08F-2BF7A91A4559}"/>
              </a:ext>
            </a:extLst>
          </p:cNvPr>
          <p:cNvSpPr>
            <a:spLocks noGrp="1" noChangeArrowheads="1"/>
          </p:cNvSpPr>
          <p:nvPr>
            <p:ph type="sldNum" sz="quarter" idx="3"/>
          </p:nvPr>
        </p:nvSpPr>
        <p:spPr bwMode="auto">
          <a:xfrm>
            <a:off x="3778250" y="9328150"/>
            <a:ext cx="2889250"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4CDA7166-86A2-4979-8A5E-13415890919D}"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5B909E25-7427-43C8-8327-73EF68BDD7E2}"/>
              </a:ext>
            </a:extLst>
          </p:cNvPr>
          <p:cNvSpPr>
            <a:spLocks noGrp="1" noChangeArrowheads="1"/>
          </p:cNvSpPr>
          <p:nvPr>
            <p:ph type="hdr" sz="quarter"/>
          </p:nvPr>
        </p:nvSpPr>
        <p:spPr bwMode="auto">
          <a:xfrm>
            <a:off x="0" y="0"/>
            <a:ext cx="28892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FR"/>
          </a:p>
        </p:txBody>
      </p:sp>
      <p:sp>
        <p:nvSpPr>
          <p:cNvPr id="3075" name="Rectangle 3">
            <a:extLst>
              <a:ext uri="{FF2B5EF4-FFF2-40B4-BE49-F238E27FC236}">
                <a16:creationId xmlns:a16="http://schemas.microsoft.com/office/drawing/2014/main" xmlns="" id="{0D840A7E-B7C6-4DDF-B76C-001E4D3FD17B}"/>
              </a:ext>
            </a:extLst>
          </p:cNvPr>
          <p:cNvSpPr>
            <a:spLocks noGrp="1" noChangeArrowheads="1"/>
          </p:cNvSpPr>
          <p:nvPr>
            <p:ph type="dt" idx="1"/>
          </p:nvPr>
        </p:nvSpPr>
        <p:spPr bwMode="auto">
          <a:xfrm>
            <a:off x="3778250" y="0"/>
            <a:ext cx="28892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8196" name="Rectangle 4">
            <a:extLst>
              <a:ext uri="{FF2B5EF4-FFF2-40B4-BE49-F238E27FC236}">
                <a16:creationId xmlns:a16="http://schemas.microsoft.com/office/drawing/2014/main" xmlns="" id="{16C6FFFC-B73A-455A-BE98-E7E35F25CECE}"/>
              </a:ext>
            </a:extLst>
          </p:cNvPr>
          <p:cNvSpPr>
            <a:spLocks noGrp="1" noRot="1" noChangeAspect="1" noChangeArrowheads="1" noTextEdit="1"/>
          </p:cNvSpPr>
          <p:nvPr>
            <p:ph type="sldImg" idx="2"/>
          </p:nvPr>
        </p:nvSpPr>
        <p:spPr bwMode="auto">
          <a:xfrm>
            <a:off x="879475" y="736600"/>
            <a:ext cx="4910138" cy="368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xmlns="" id="{21FCA430-C608-4F53-9496-6E7386FE759D}"/>
              </a:ext>
            </a:extLst>
          </p:cNvPr>
          <p:cNvSpPr>
            <a:spLocks noGrp="1" noChangeArrowheads="1"/>
          </p:cNvSpPr>
          <p:nvPr>
            <p:ph type="body" sz="quarter" idx="3"/>
          </p:nvPr>
        </p:nvSpPr>
        <p:spPr bwMode="auto">
          <a:xfrm>
            <a:off x="666750" y="4664075"/>
            <a:ext cx="5335588"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a:extLst>
              <a:ext uri="{FF2B5EF4-FFF2-40B4-BE49-F238E27FC236}">
                <a16:creationId xmlns:a16="http://schemas.microsoft.com/office/drawing/2014/main" xmlns="" id="{FFB666DE-3585-4C10-97A0-0483FB19E50C}"/>
              </a:ext>
            </a:extLst>
          </p:cNvPr>
          <p:cNvSpPr>
            <a:spLocks noGrp="1" noChangeArrowheads="1"/>
          </p:cNvSpPr>
          <p:nvPr>
            <p:ph type="ftr" sz="quarter" idx="4"/>
          </p:nvPr>
        </p:nvSpPr>
        <p:spPr bwMode="auto">
          <a:xfrm>
            <a:off x="0" y="9328150"/>
            <a:ext cx="2889250"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p>
        </p:txBody>
      </p:sp>
      <p:sp>
        <p:nvSpPr>
          <p:cNvPr id="3079" name="Rectangle 7">
            <a:extLst>
              <a:ext uri="{FF2B5EF4-FFF2-40B4-BE49-F238E27FC236}">
                <a16:creationId xmlns:a16="http://schemas.microsoft.com/office/drawing/2014/main" xmlns="" id="{991B85CD-FEF9-4820-AEF5-4BDAFF4C83C1}"/>
              </a:ext>
            </a:extLst>
          </p:cNvPr>
          <p:cNvSpPr>
            <a:spLocks noGrp="1" noChangeArrowheads="1"/>
          </p:cNvSpPr>
          <p:nvPr>
            <p:ph type="sldNum" sz="quarter" idx="5"/>
          </p:nvPr>
        </p:nvSpPr>
        <p:spPr bwMode="auto">
          <a:xfrm>
            <a:off x="3778250" y="9328150"/>
            <a:ext cx="2889250"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C718A3F-1D83-4C45-9170-5387BF391C36}" type="slidenum">
              <a:rPr lang="fr-FR" altLang="fr-FR"/>
              <a:pPr>
                <a:defRPr/>
              </a:pPr>
              <a:t>‹N°›</a:t>
            </a:fld>
            <a:endParaRPr lang="fr-FR" altLang="fr-FR"/>
          </a:p>
        </p:txBody>
      </p:sp>
    </p:spTree>
    <p:extLst>
      <p:ext uri="{BB962C8B-B14F-4D97-AF65-F5344CB8AC3E}">
        <p14:creationId xmlns:p14="http://schemas.microsoft.com/office/powerpoint/2010/main" val="144605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xmlns="" id="{52524B29-0D3D-4DC3-9455-35DF1B9AF5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724E96-2AD1-41EE-A569-FA9E1D223D42}" type="slidenum">
              <a:rPr lang="fr-FR" altLang="fr-FR" smtClean="0"/>
              <a:pPr>
                <a:spcBef>
                  <a:spcPct val="0"/>
                </a:spcBef>
              </a:pPr>
              <a:t>1</a:t>
            </a:fld>
            <a:endParaRPr lang="fr-FR" altLang="fr-FR"/>
          </a:p>
        </p:txBody>
      </p:sp>
      <p:sp>
        <p:nvSpPr>
          <p:cNvPr id="11267" name="Rectangle 2">
            <a:extLst>
              <a:ext uri="{FF2B5EF4-FFF2-40B4-BE49-F238E27FC236}">
                <a16:creationId xmlns:a16="http://schemas.microsoft.com/office/drawing/2014/main" xmlns="" id="{15949901-284B-46B5-8B64-F3C12C8066F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xmlns="" id="{F6559143-961D-4B13-81CD-E6261C5F4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4120088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fr"/>
              <a:t>L’estime de soi : Elle peut se définir comme la capacité à se reconnaître une certaine valeur, à se faire confiance (ce qui est primordial pour se lancer dans les apprentissages), à s’affirmer </a:t>
            </a:r>
          </a:p>
          <a:p>
            <a:pPr lvl="0" rtl="0">
              <a:spcBef>
                <a:spcPts val="0"/>
              </a:spcBef>
              <a:buClr>
                <a:schemeClr val="dk1"/>
              </a:buClr>
              <a:buSzPct val="100000"/>
              <a:buFont typeface="Arial"/>
              <a:buNone/>
            </a:pPr>
            <a:r>
              <a:rPr lang="fr"/>
              <a:t>dans un groupe. Elle se construit à travers le regard et l’attention de l’entourage, à travers les expériences. Elle est donc en perpétuelle évolution ; positive ou négative. Son évaluation se </a:t>
            </a:r>
          </a:p>
          <a:p>
            <a:pPr lvl="0" rtl="0">
              <a:spcBef>
                <a:spcPts val="0"/>
              </a:spcBef>
              <a:buClr>
                <a:schemeClr val="dk1"/>
              </a:buClr>
              <a:buSzPct val="100000"/>
              <a:buFont typeface="Arial"/>
              <a:buNone/>
            </a:pPr>
            <a:r>
              <a:rPr lang="fr"/>
              <a:t>fera  donc  par  la  valeur  que  l’enfant  se  donne,  difficile  à  identifier  avec  les  outils  de l’enseignant,  par  l’engagement  de  l’élève  dans  les  activités  nouvelles,  par  la  gestion  des </a:t>
            </a:r>
          </a:p>
          <a:p>
            <a:pPr lvl="0" rtl="0">
              <a:spcBef>
                <a:spcPts val="0"/>
              </a:spcBef>
              <a:buClr>
                <a:schemeClr val="dk1"/>
              </a:buClr>
              <a:buSzPct val="100000"/>
              <a:buFont typeface="Arial"/>
              <a:buNone/>
            </a:pPr>
            <a:r>
              <a:rPr lang="fr"/>
              <a:t>difficultés d’apprentissage.</a:t>
            </a:r>
          </a:p>
          <a:p>
            <a:pPr lvl="0" rtl="0">
              <a:spcBef>
                <a:spcPts val="0"/>
              </a:spcBef>
              <a:buClr>
                <a:schemeClr val="dk1"/>
              </a:buClr>
              <a:buFont typeface="Arial"/>
              <a:buNone/>
            </a:pPr>
            <a:endParaRPr/>
          </a:p>
          <a:p>
            <a:pPr lvl="0" rtl="0">
              <a:spcBef>
                <a:spcPts val="0"/>
              </a:spcBef>
              <a:buClr>
                <a:schemeClr val="dk1"/>
              </a:buClr>
              <a:buSzPct val="100000"/>
              <a:buFont typeface="Arial"/>
              <a:buNone/>
            </a:pPr>
            <a:r>
              <a:rPr lang="fr"/>
              <a:t>-    L’autonomie affective : Elle est en lien avec l’item précédent, elle peut s’observer à travers </a:t>
            </a:r>
          </a:p>
          <a:p>
            <a:pPr lvl="0" rtl="0">
              <a:spcBef>
                <a:spcPts val="0"/>
              </a:spcBef>
              <a:buClr>
                <a:schemeClr val="dk1"/>
              </a:buClr>
              <a:buSzPct val="100000"/>
              <a:buFont typeface="Arial"/>
              <a:buNone/>
            </a:pPr>
            <a:r>
              <a:rPr lang="fr"/>
              <a:t>la capacité à travailler seul, avoir des avis et faire des choix, prendre des initiatives.</a:t>
            </a:r>
          </a:p>
          <a:p>
            <a:pPr lvl="0" rtl="0">
              <a:spcBef>
                <a:spcPts val="0"/>
              </a:spcBef>
              <a:buClr>
                <a:schemeClr val="dk1"/>
              </a:buClr>
              <a:buSzPct val="100000"/>
              <a:buFont typeface="Arial"/>
              <a:buNone/>
            </a:pPr>
            <a:r>
              <a:rPr lang="fr"/>
              <a:t>-    La maîtrise des émotions : L’élève maîtrise-t-il l’intensité de ses émotions, les contrôle-t-il </a:t>
            </a:r>
          </a:p>
          <a:p>
            <a:pPr lvl="0" rtl="0">
              <a:spcBef>
                <a:spcPts val="0"/>
              </a:spcBef>
              <a:buClr>
                <a:schemeClr val="dk1"/>
              </a:buClr>
              <a:buSzPct val="100000"/>
              <a:buFont typeface="Arial"/>
              <a:buNone/>
            </a:pPr>
            <a:r>
              <a:rPr lang="fr"/>
              <a:t>(l’émotion l’envahit et le rend indisponible aux apprentissages ou aux relations), </a:t>
            </a:r>
          </a:p>
          <a:p>
            <a:pPr lvl="0" rtl="0">
              <a:spcBef>
                <a:spcPts val="0"/>
              </a:spcBef>
              <a:buClr>
                <a:schemeClr val="dk1"/>
              </a:buClr>
              <a:buSzPct val="100000"/>
              <a:buFont typeface="Arial"/>
              <a:buNone/>
            </a:pPr>
            <a:r>
              <a:rPr lang="fr"/>
              <a:t>l’expression est-elle socialement acceptable (de l’expression physique plus ou moins </a:t>
            </a:r>
          </a:p>
          <a:p>
            <a:pPr lvl="0" rtl="0">
              <a:spcBef>
                <a:spcPts val="0"/>
              </a:spcBef>
              <a:buClr>
                <a:schemeClr val="dk1"/>
              </a:buClr>
              <a:buSzPct val="100000"/>
              <a:buFont typeface="Arial"/>
              <a:buNone/>
            </a:pPr>
            <a:r>
              <a:rPr lang="fr"/>
              <a:t>acceptée à la verbalisation des émotions qui permet de les mettre à distance).</a:t>
            </a:r>
          </a:p>
          <a:p>
            <a:pPr lvl="0" rtl="0">
              <a:spcBef>
                <a:spcPts val="0"/>
              </a:spcBef>
              <a:buClr>
                <a:schemeClr val="dk1"/>
              </a:buClr>
              <a:buSzPct val="100000"/>
              <a:buFont typeface="Arial"/>
              <a:buNone/>
            </a:pPr>
            <a:r>
              <a:rPr lang="fr"/>
              <a:t>-    La projection : Elle est la capacité à différer ses désirs et de s’inscrire dans des projets </a:t>
            </a:r>
          </a:p>
          <a:p>
            <a:pPr lvl="0" rtl="0">
              <a:spcBef>
                <a:spcPts val="0"/>
              </a:spcBef>
              <a:buClr>
                <a:schemeClr val="dk1"/>
              </a:buClr>
              <a:buSzPct val="100000"/>
              <a:buFont typeface="Arial"/>
              <a:buNone/>
            </a:pPr>
            <a:r>
              <a:rPr lang="fr"/>
              <a:t>personnels à moyen et long terme.</a:t>
            </a:r>
          </a:p>
          <a:p>
            <a:pPr lvl="0" rtl="0">
              <a:spcBef>
                <a:spcPts val="0"/>
              </a:spcBef>
              <a:buClr>
                <a:schemeClr val="dk1"/>
              </a:buClr>
              <a:buSzPct val="100000"/>
              <a:buFont typeface="Arial"/>
              <a:buNone/>
            </a:pPr>
            <a:r>
              <a:rPr lang="fr"/>
              <a:t>-    La gestion de sa sécurité : L’élève ne se met pas en danger, physique ou psychique, est </a:t>
            </a:r>
          </a:p>
          <a:p>
            <a:pPr lvl="0" rtl="0">
              <a:spcBef>
                <a:spcPts val="0"/>
              </a:spcBef>
              <a:buClr>
                <a:schemeClr val="dk1"/>
              </a:buClr>
              <a:buSzPct val="100000"/>
              <a:buFont typeface="Arial"/>
              <a:buNone/>
            </a:pPr>
            <a:r>
              <a:rPr lang="fr"/>
              <a:t>capable de mesurer, donc de connaître, la balance sécurité-risque.</a:t>
            </a:r>
          </a:p>
          <a:p>
            <a:pPr>
              <a:spcBef>
                <a:spcPts val="0"/>
              </a:spcBef>
              <a:buNone/>
            </a:pPr>
            <a:endParaRPr/>
          </a:p>
        </p:txBody>
      </p:sp>
    </p:spTree>
    <p:extLst>
      <p:ext uri="{BB962C8B-B14F-4D97-AF65-F5344CB8AC3E}">
        <p14:creationId xmlns:p14="http://schemas.microsoft.com/office/powerpoint/2010/main" val="1325167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xmlns="" id="{D104372D-D29D-4E33-BAD9-59D47CF095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3900" algn="l"/>
                <a:tab pos="1447800" algn="l"/>
                <a:tab pos="21717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Lst>
              <a:defRPr/>
            </a:pPr>
            <a:fld id="{0022CDFC-74D0-453F-AB3C-BF4C406513D0}" type="slidenum">
              <a:rPr kumimoji="0" lang="fr-FR" altLang="fr-FR" sz="1200" b="1" i="0" u="none" strike="noStrike" kern="1200" cap="none" spc="0" normalizeH="0" baseline="0" noProof="0" smtClean="0">
                <a:ln>
                  <a:noFill/>
                </a:ln>
                <a:solidFill>
                  <a:srgbClr val="000000"/>
                </a:solidFill>
                <a:effectLst/>
                <a:uLnTx/>
                <a:uFillTx/>
                <a:latin typeface="Lucida Grande"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Lst>
                <a:defRPr/>
              </a:pPr>
              <a:t>19</a:t>
            </a:fld>
            <a:endParaRPr kumimoji="0" lang="fr-FR" altLang="fr-FR" sz="1200" b="1" i="0" u="none" strike="noStrike" kern="1200" cap="none" spc="0" normalizeH="0" baseline="0" noProof="0">
              <a:ln>
                <a:noFill/>
              </a:ln>
              <a:solidFill>
                <a:srgbClr val="000000"/>
              </a:solidFill>
              <a:effectLst/>
              <a:uLnTx/>
              <a:uFillTx/>
              <a:latin typeface="Lucida Grande" charset="0"/>
              <a:ea typeface="MS PGothic" panose="020B0600070205080204" pitchFamily="34" charset="-128"/>
              <a:cs typeface="+mn-cs"/>
            </a:endParaRPr>
          </a:p>
        </p:txBody>
      </p:sp>
      <p:sp>
        <p:nvSpPr>
          <p:cNvPr id="64515" name="Text Box 1">
            <a:extLst>
              <a:ext uri="{FF2B5EF4-FFF2-40B4-BE49-F238E27FC236}">
                <a16:creationId xmlns:a16="http://schemas.microsoft.com/office/drawing/2014/main" xmlns="" id="{FBB8FE22-4326-48A7-9CAA-E7FE2FD026AB}"/>
              </a:ext>
            </a:extLst>
          </p:cNvPr>
          <p:cNvSpPr txBox="1">
            <a:spLocks noChangeArrowheads="1"/>
          </p:cNvSpPr>
          <p:nvPr/>
        </p:nvSpPr>
        <p:spPr bwMode="auto">
          <a:xfrm>
            <a:off x="3776663" y="9331325"/>
            <a:ext cx="2890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80" tIns="45360" rIns="91080" bIns="4536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060D5D3-0F77-4F25-88A7-13FE2B5522EE}" type="slidenum">
              <a:rPr kumimoji="0" lang="fr-FR" altLang="fr-FR" sz="1200" b="1" i="0" u="none" strike="noStrike" kern="1200" cap="none" spc="0" normalizeH="0" baseline="0" noProof="0">
                <a:ln>
                  <a:noFill/>
                </a:ln>
                <a:solidFill>
                  <a:srgbClr val="000000"/>
                </a:solidFill>
                <a:effectLst/>
                <a:uLnTx/>
                <a:uFillTx/>
                <a:latin typeface="Lucida Grande"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fr-FR" altLang="fr-FR" sz="1200" b="1" i="0" u="none" strike="noStrike" kern="1200" cap="none" spc="0" normalizeH="0" baseline="0" noProof="0">
              <a:ln>
                <a:noFill/>
              </a:ln>
              <a:solidFill>
                <a:srgbClr val="000000"/>
              </a:solidFill>
              <a:effectLst/>
              <a:uLnTx/>
              <a:uFillTx/>
              <a:latin typeface="Lucida Grande" charset="0"/>
              <a:ea typeface="MS PGothic" panose="020B0600070205080204" pitchFamily="34" charset="-128"/>
              <a:cs typeface="+mn-cs"/>
            </a:endParaRPr>
          </a:p>
        </p:txBody>
      </p:sp>
      <p:sp>
        <p:nvSpPr>
          <p:cNvPr id="64516" name="Rectangle 2">
            <a:extLst>
              <a:ext uri="{FF2B5EF4-FFF2-40B4-BE49-F238E27FC236}">
                <a16:creationId xmlns:a16="http://schemas.microsoft.com/office/drawing/2014/main" xmlns="" id="{B347849B-8A66-4075-B994-A1C3A558EAFC}"/>
              </a:ext>
            </a:extLst>
          </p:cNvPr>
          <p:cNvSpPr>
            <a:spLocks noGrp="1" noRot="1" noChangeAspect="1" noChangeArrowheads="1" noTextEdit="1"/>
          </p:cNvSpPr>
          <p:nvPr>
            <p:ph type="sldImg"/>
          </p:nvPr>
        </p:nvSpPr>
        <p:spPr>
          <a:xfrm>
            <a:off x="882650" y="738188"/>
            <a:ext cx="4905375" cy="3679825"/>
          </a:xfrm>
          <a:solidFill>
            <a:srgbClr val="FFFFFF"/>
          </a:solidFill>
          <a:ln/>
        </p:spPr>
      </p:sp>
      <p:sp>
        <p:nvSpPr>
          <p:cNvPr id="2" name="Text Box 3">
            <a:extLst>
              <a:ext uri="{FF2B5EF4-FFF2-40B4-BE49-F238E27FC236}">
                <a16:creationId xmlns:a16="http://schemas.microsoft.com/office/drawing/2014/main" xmlns="" id="{C428E087-C7A2-40A1-AD35-19F46BA07221}"/>
              </a:ext>
            </a:extLst>
          </p:cNvPr>
          <p:cNvSpPr txBox="1">
            <a:spLocks noGrp="1" noChangeArrowheads="1"/>
          </p:cNvSpPr>
          <p:nvPr>
            <p:ph type="body" idx="1"/>
          </p:nvPr>
        </p:nvSpPr>
        <p:spPr>
          <a:xfrm>
            <a:off x="889000" y="4664075"/>
            <a:ext cx="4889500" cy="13903325"/>
          </a:xfrm>
          <a:ln/>
        </p:spPr>
        <p:txBody>
          <a:bodyPr/>
          <a:lstStyle/>
          <a:p>
            <a:pPr marL="6300788" lvl="2" indent="-5384800" eaLnBrk="1" hangingPunct="1">
              <a:spcBef>
                <a:spcPct val="0"/>
              </a:spcBef>
              <a:tabLst>
                <a:tab pos="6300788" algn="l"/>
                <a:tab pos="7215188" algn="l"/>
                <a:tab pos="8129588" algn="l"/>
                <a:tab pos="9043988" algn="l"/>
                <a:tab pos="9958388" algn="l"/>
                <a:tab pos="10872788" algn="l"/>
                <a:tab pos="11787188" algn="l"/>
                <a:tab pos="12701588" algn="l"/>
                <a:tab pos="13615988" algn="l"/>
                <a:tab pos="14530388" algn="l"/>
                <a:tab pos="15444788" algn="l"/>
                <a:tab pos="16359188" algn="l"/>
              </a:tabLst>
              <a:defRPr/>
            </a:pPr>
            <a:r>
              <a:rPr lang="fr-FR" sz="2400" b="1">
                <a:effectLst>
                  <a:outerShdw blurRad="38100" dist="38100" dir="2700000" algn="tl">
                    <a:srgbClr val="C0C0C0"/>
                  </a:outerShdw>
                </a:effectLst>
                <a:latin typeface="Lucida Grande" charset="0"/>
                <a:ea typeface="ＭＳ Ｐゴシック" pitchFamily="32" charset="-128"/>
              </a:rPr>
              <a:t>Identifier avec l’élève les comportements attendus</a:t>
            </a:r>
            <a:r>
              <a:rPr lang="fr-FR" sz="2400">
                <a:effectLst>
                  <a:outerShdw blurRad="38100" dist="38100" dir="2700000" algn="tl">
                    <a:srgbClr val="C0C0C0"/>
                  </a:outerShdw>
                </a:effectLst>
                <a:latin typeface="Lucida Grande" charset="0"/>
                <a:ea typeface="ＭＳ Ｐゴシック" pitchFamily="32" charset="-128"/>
              </a:rPr>
              <a:t>. Certains élèves ne perçoivent pas, ou mal, que leurs comportements, physiques, verbaux, émotionnels … ne sont pas adaptés car ils peuvent être ordinaires dans leurs lieux de vie familiaux ou sociaux. Il convient donc des les expliciter. Plutôt que de pointer systématiquement ce qui n’est pas adapté, dire, expliquer ou reconnaitre lorsqu’ils sont effectifs, les comportements attendus.</a:t>
            </a:r>
          </a:p>
          <a:p>
            <a:pPr marL="6300788" lvl="2" indent="-5384800" eaLnBrk="1" hangingPunct="1">
              <a:spcBef>
                <a:spcPct val="0"/>
              </a:spcBef>
              <a:tabLst>
                <a:tab pos="6300788" algn="l"/>
                <a:tab pos="7215188" algn="l"/>
                <a:tab pos="8129588" algn="l"/>
                <a:tab pos="9043988" algn="l"/>
                <a:tab pos="9958388" algn="l"/>
                <a:tab pos="10872788" algn="l"/>
                <a:tab pos="11787188" algn="l"/>
                <a:tab pos="12701588" algn="l"/>
                <a:tab pos="13615988" algn="l"/>
                <a:tab pos="14530388" algn="l"/>
                <a:tab pos="15444788" algn="l"/>
                <a:tab pos="16359188" algn="l"/>
              </a:tabLst>
              <a:defRPr/>
            </a:pPr>
            <a:r>
              <a:rPr lang="fr-FR" sz="2400" b="1">
                <a:effectLst>
                  <a:outerShdw blurRad="38100" dist="38100" dir="2700000" algn="tl">
                    <a:srgbClr val="C0C0C0"/>
                  </a:outerShdw>
                </a:effectLst>
                <a:latin typeface="Lucida Grande" charset="0"/>
                <a:ea typeface="ＭＳ Ｐゴシック" pitchFamily="32" charset="-128"/>
              </a:rPr>
              <a:t>Le renforcement des comportements attendus </a:t>
            </a:r>
            <a:r>
              <a:rPr lang="fr-FR" sz="2400">
                <a:effectLst>
                  <a:outerShdw blurRad="38100" dist="38100" dir="2700000" algn="tl">
                    <a:srgbClr val="C0C0C0"/>
                  </a:outerShdw>
                </a:effectLst>
                <a:latin typeface="Lucida Grande" charset="0"/>
                <a:ea typeface="ＭＳ Ｐゴシック" pitchFamily="32" charset="-128"/>
              </a:rPr>
              <a:t>peut passer par les contrats de comportements, qui, pour donner du résultat, doivent se situer dans la zone de « possible comportemental » pour l’enfant. Ce contrat est discuté, voir négocié avec l’élève, il est essentiel qu’il puisse le respecter pour renforcer les comportements attendus.</a:t>
            </a:r>
          </a:p>
          <a:p>
            <a:pPr marL="6300788" lvl="2" indent="-5384800" eaLnBrk="1" hangingPunct="1">
              <a:spcBef>
                <a:spcPct val="0"/>
              </a:spcBef>
              <a:tabLst>
                <a:tab pos="6300788" algn="l"/>
                <a:tab pos="7215188" algn="l"/>
                <a:tab pos="8129588" algn="l"/>
                <a:tab pos="9043988" algn="l"/>
                <a:tab pos="9958388" algn="l"/>
                <a:tab pos="10872788" algn="l"/>
                <a:tab pos="11787188" algn="l"/>
                <a:tab pos="12701588" algn="l"/>
                <a:tab pos="13615988" algn="l"/>
                <a:tab pos="14530388" algn="l"/>
                <a:tab pos="15444788" algn="l"/>
                <a:tab pos="16359188" algn="l"/>
              </a:tabLst>
              <a:defRPr/>
            </a:pPr>
            <a:r>
              <a:rPr lang="fr-FR" sz="2400" b="1">
                <a:effectLst>
                  <a:outerShdw blurRad="38100" dist="38100" dir="2700000" algn="tl">
                    <a:srgbClr val="C0C0C0"/>
                  </a:outerShdw>
                </a:effectLst>
                <a:latin typeface="Lucida Grande" charset="0"/>
                <a:ea typeface="ＭＳ Ｐゴシック" pitchFamily="32" charset="-128"/>
              </a:rPr>
              <a:t>Le comportement de l’adulte doit être modélisant</a:t>
            </a:r>
            <a:r>
              <a:rPr lang="fr-FR" sz="2400">
                <a:effectLst>
                  <a:outerShdw blurRad="38100" dist="38100" dir="2700000" algn="tl">
                    <a:srgbClr val="C0C0C0"/>
                  </a:outerShdw>
                </a:effectLst>
                <a:latin typeface="Lucida Grande" charset="0"/>
                <a:ea typeface="ＭＳ Ｐゴシック" pitchFamily="32" charset="-128"/>
              </a:rPr>
              <a:t>, au risque de voir toute son action, tout son discours discrédité. Le marquage de la relation</a:t>
            </a:r>
            <a:r>
              <a:rPr lang="fr-FR" sz="2400">
                <a:ea typeface="ＭＳ Ｐゴシック" pitchFamily="32" charset="-128"/>
              </a:rPr>
              <a:t> adulte/enfant (éviter le vouvoiement, se faire appeler M ou Mme) avec les adolescents en particulier est un positionnement symbolique qui donne du résultat. </a:t>
            </a:r>
          </a:p>
          <a:p>
            <a:pPr marL="6300788" lvl="2" indent="-5384800" eaLnBrk="1" hangingPunct="1">
              <a:spcBef>
                <a:spcPct val="0"/>
              </a:spcBef>
              <a:tabLst>
                <a:tab pos="6300788" algn="l"/>
                <a:tab pos="7215188" algn="l"/>
                <a:tab pos="8129588" algn="l"/>
                <a:tab pos="9043988" algn="l"/>
                <a:tab pos="9958388" algn="l"/>
                <a:tab pos="10872788" algn="l"/>
                <a:tab pos="11787188" algn="l"/>
                <a:tab pos="12701588" algn="l"/>
                <a:tab pos="13615988" algn="l"/>
                <a:tab pos="14530388" algn="l"/>
                <a:tab pos="15444788" algn="l"/>
                <a:tab pos="16359188" algn="l"/>
              </a:tabLst>
              <a:defRPr/>
            </a:pPr>
            <a:r>
              <a:rPr lang="fr-FR" sz="2400">
                <a:ea typeface="ＭＳ Ｐゴシック" pitchFamily="32" charset="-128"/>
              </a:rPr>
              <a:t>En restant maître de soi en toute circonstance, en ayant des comportement sociaux et affectifs modélisants, on renforce l’adaptation comportementale de l’élève</a:t>
            </a:r>
          </a:p>
          <a:p>
            <a:pPr algn="r" eaLnBrk="1" hangingPunct="1">
              <a:spcBef>
                <a:spcPct val="0"/>
              </a:spcBef>
              <a:tabLst>
                <a:tab pos="6300788" algn="l"/>
                <a:tab pos="7215188" algn="l"/>
                <a:tab pos="8129588" algn="l"/>
                <a:tab pos="9043988" algn="l"/>
                <a:tab pos="9958388" algn="l"/>
                <a:tab pos="10872788" algn="l"/>
                <a:tab pos="11787188" algn="l"/>
                <a:tab pos="12701588" algn="l"/>
                <a:tab pos="13615988" algn="l"/>
                <a:tab pos="14530388" algn="l"/>
                <a:tab pos="15444788" algn="l"/>
                <a:tab pos="16359188" algn="l"/>
              </a:tabLst>
              <a:defRPr/>
            </a:pPr>
            <a:endParaRPr lang="fr-FR" sz="2400">
              <a:ea typeface="ＭＳ Ｐゴシック" pitchFamily="32" charset="-128"/>
            </a:endParaRPr>
          </a:p>
        </p:txBody>
      </p:sp>
    </p:spTree>
    <p:extLst>
      <p:ext uri="{BB962C8B-B14F-4D97-AF65-F5344CB8AC3E}">
        <p14:creationId xmlns:p14="http://schemas.microsoft.com/office/powerpoint/2010/main" val="2911918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fr"/>
              <a:t>L’estime de soi : Elle peut se définir comme la capacité à se reconnaître une certaine valeur, à se faire confiance (ce qui est primordial pour se lancer dans les apprentissages), à s’affirmer </a:t>
            </a:r>
          </a:p>
          <a:p>
            <a:pPr lvl="0" rtl="0">
              <a:spcBef>
                <a:spcPts val="0"/>
              </a:spcBef>
              <a:buClr>
                <a:schemeClr val="dk1"/>
              </a:buClr>
              <a:buSzPct val="100000"/>
              <a:buFont typeface="Arial"/>
              <a:buNone/>
            </a:pPr>
            <a:r>
              <a:rPr lang="fr"/>
              <a:t>dans un groupe. Elle se construit à travers le regard et l’attention de l’entourage, à travers les expériences. Elle est donc en perpétuelle évolution ; positive ou négative. Son évaluation se </a:t>
            </a:r>
          </a:p>
          <a:p>
            <a:pPr lvl="0" rtl="0">
              <a:spcBef>
                <a:spcPts val="0"/>
              </a:spcBef>
              <a:buClr>
                <a:schemeClr val="dk1"/>
              </a:buClr>
              <a:buSzPct val="100000"/>
              <a:buFont typeface="Arial"/>
              <a:buNone/>
            </a:pPr>
            <a:r>
              <a:rPr lang="fr"/>
              <a:t>fera  donc  par  la  valeur  que  l’enfant  se  donne,  difficile  à  identifier  avec  les  outils  de l’enseignant,  par  l’engagement  de  l’élève  dans  les  activités  nouvelles,  par  la  gestion  des </a:t>
            </a:r>
          </a:p>
          <a:p>
            <a:pPr lvl="0" rtl="0">
              <a:spcBef>
                <a:spcPts val="0"/>
              </a:spcBef>
              <a:buClr>
                <a:schemeClr val="dk1"/>
              </a:buClr>
              <a:buSzPct val="100000"/>
              <a:buFont typeface="Arial"/>
              <a:buNone/>
            </a:pPr>
            <a:r>
              <a:rPr lang="fr"/>
              <a:t>difficultés d’apprentissage.</a:t>
            </a:r>
          </a:p>
          <a:p>
            <a:pPr lvl="0" rtl="0">
              <a:spcBef>
                <a:spcPts val="0"/>
              </a:spcBef>
              <a:buClr>
                <a:schemeClr val="dk1"/>
              </a:buClr>
              <a:buFont typeface="Arial"/>
              <a:buNone/>
            </a:pPr>
            <a:endParaRPr/>
          </a:p>
          <a:p>
            <a:pPr lvl="0" rtl="0">
              <a:spcBef>
                <a:spcPts val="0"/>
              </a:spcBef>
              <a:buClr>
                <a:schemeClr val="dk1"/>
              </a:buClr>
              <a:buSzPct val="100000"/>
              <a:buFont typeface="Arial"/>
              <a:buNone/>
            </a:pPr>
            <a:r>
              <a:rPr lang="fr"/>
              <a:t>-    L’autonomie affective : Elle est en lien avec l’item précédent, elle peut s’observer à travers </a:t>
            </a:r>
          </a:p>
          <a:p>
            <a:pPr lvl="0" rtl="0">
              <a:spcBef>
                <a:spcPts val="0"/>
              </a:spcBef>
              <a:buClr>
                <a:schemeClr val="dk1"/>
              </a:buClr>
              <a:buSzPct val="100000"/>
              <a:buFont typeface="Arial"/>
              <a:buNone/>
            </a:pPr>
            <a:r>
              <a:rPr lang="fr"/>
              <a:t>la capacité à travailler seul, avoir des avis et faire des choix, prendre des initiatives.</a:t>
            </a:r>
          </a:p>
          <a:p>
            <a:pPr lvl="0" rtl="0">
              <a:spcBef>
                <a:spcPts val="0"/>
              </a:spcBef>
              <a:buClr>
                <a:schemeClr val="dk1"/>
              </a:buClr>
              <a:buSzPct val="100000"/>
              <a:buFont typeface="Arial"/>
              <a:buNone/>
            </a:pPr>
            <a:r>
              <a:rPr lang="fr"/>
              <a:t>-    La maîtrise des émotions : L’élève maîtrise-t-il l’intensité de ses émotions, les contrôle-t-il </a:t>
            </a:r>
          </a:p>
          <a:p>
            <a:pPr lvl="0" rtl="0">
              <a:spcBef>
                <a:spcPts val="0"/>
              </a:spcBef>
              <a:buClr>
                <a:schemeClr val="dk1"/>
              </a:buClr>
              <a:buSzPct val="100000"/>
              <a:buFont typeface="Arial"/>
              <a:buNone/>
            </a:pPr>
            <a:r>
              <a:rPr lang="fr"/>
              <a:t>(l’émotion l’envahit et le rend indisponible aux apprentissages ou aux relations), </a:t>
            </a:r>
          </a:p>
          <a:p>
            <a:pPr lvl="0" rtl="0">
              <a:spcBef>
                <a:spcPts val="0"/>
              </a:spcBef>
              <a:buClr>
                <a:schemeClr val="dk1"/>
              </a:buClr>
              <a:buSzPct val="100000"/>
              <a:buFont typeface="Arial"/>
              <a:buNone/>
            </a:pPr>
            <a:r>
              <a:rPr lang="fr"/>
              <a:t>l’expression est-elle socialement acceptable (de l’expression physique plus ou moins </a:t>
            </a:r>
          </a:p>
          <a:p>
            <a:pPr lvl="0" rtl="0">
              <a:spcBef>
                <a:spcPts val="0"/>
              </a:spcBef>
              <a:buClr>
                <a:schemeClr val="dk1"/>
              </a:buClr>
              <a:buSzPct val="100000"/>
              <a:buFont typeface="Arial"/>
              <a:buNone/>
            </a:pPr>
            <a:r>
              <a:rPr lang="fr"/>
              <a:t>acceptée à la verbalisation des émotions qui permet de les mettre à distance).</a:t>
            </a:r>
          </a:p>
          <a:p>
            <a:pPr lvl="0" rtl="0">
              <a:spcBef>
                <a:spcPts val="0"/>
              </a:spcBef>
              <a:buClr>
                <a:schemeClr val="dk1"/>
              </a:buClr>
              <a:buSzPct val="100000"/>
              <a:buFont typeface="Arial"/>
              <a:buNone/>
            </a:pPr>
            <a:r>
              <a:rPr lang="fr"/>
              <a:t>-    La projection : Elle est la capacité à différer ses désirs et de s’inscrire dans des projets </a:t>
            </a:r>
          </a:p>
          <a:p>
            <a:pPr lvl="0" rtl="0">
              <a:spcBef>
                <a:spcPts val="0"/>
              </a:spcBef>
              <a:buClr>
                <a:schemeClr val="dk1"/>
              </a:buClr>
              <a:buSzPct val="100000"/>
              <a:buFont typeface="Arial"/>
              <a:buNone/>
            </a:pPr>
            <a:r>
              <a:rPr lang="fr"/>
              <a:t>personnels à moyen et long terme.</a:t>
            </a:r>
          </a:p>
          <a:p>
            <a:pPr lvl="0" rtl="0">
              <a:spcBef>
                <a:spcPts val="0"/>
              </a:spcBef>
              <a:buClr>
                <a:schemeClr val="dk1"/>
              </a:buClr>
              <a:buSzPct val="100000"/>
              <a:buFont typeface="Arial"/>
              <a:buNone/>
            </a:pPr>
            <a:r>
              <a:rPr lang="fr"/>
              <a:t>-    La gestion de sa sécurité : L’élève ne se met pas en danger, physique ou psychique, est </a:t>
            </a:r>
          </a:p>
          <a:p>
            <a:pPr lvl="0" rtl="0">
              <a:spcBef>
                <a:spcPts val="0"/>
              </a:spcBef>
              <a:buClr>
                <a:schemeClr val="dk1"/>
              </a:buClr>
              <a:buSzPct val="100000"/>
              <a:buFont typeface="Arial"/>
              <a:buNone/>
            </a:pPr>
            <a:r>
              <a:rPr lang="fr"/>
              <a:t>capable de mesurer, donc de connaître, la balance sécurité-risque.</a:t>
            </a:r>
          </a:p>
          <a:p>
            <a:pPr>
              <a:spcBef>
                <a:spcPts val="0"/>
              </a:spcBef>
              <a:buNone/>
            </a:pPr>
            <a:endParaRPr/>
          </a:p>
        </p:txBody>
      </p:sp>
    </p:spTree>
    <p:extLst>
      <p:ext uri="{BB962C8B-B14F-4D97-AF65-F5344CB8AC3E}">
        <p14:creationId xmlns:p14="http://schemas.microsoft.com/office/powerpoint/2010/main" val="324011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63542E6F-8670-4206-8D15-AAA878E554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E496A3-74AB-46A2-A132-A44BA9306374}" type="slidenum">
              <a:rPr lang="fr-FR" altLang="fr-FR" smtClean="0"/>
              <a:pPr>
                <a:spcBef>
                  <a:spcPct val="0"/>
                </a:spcBef>
              </a:pPr>
              <a:t>27</a:t>
            </a:fld>
            <a:endParaRPr lang="fr-FR" altLang="fr-FR"/>
          </a:p>
        </p:txBody>
      </p:sp>
      <p:sp>
        <p:nvSpPr>
          <p:cNvPr id="29699" name="Text Box 1">
            <a:extLst>
              <a:ext uri="{FF2B5EF4-FFF2-40B4-BE49-F238E27FC236}">
                <a16:creationId xmlns:a16="http://schemas.microsoft.com/office/drawing/2014/main" xmlns="" id="{3732F28A-D9A2-4914-B0F5-7D337B5F9B98}"/>
              </a:ext>
            </a:extLst>
          </p:cNvPr>
          <p:cNvSpPr txBox="1">
            <a:spLocks noChangeArrowheads="1"/>
          </p:cNvSpPr>
          <p:nvPr/>
        </p:nvSpPr>
        <p:spPr bwMode="auto">
          <a:xfrm>
            <a:off x="3776663" y="9331325"/>
            <a:ext cx="2890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80" tIns="45360" rIns="91080" bIns="4536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eaLnBrk="1" hangingPunct="1">
              <a:spcBef>
                <a:spcPct val="0"/>
              </a:spcBef>
            </a:pPr>
            <a:fld id="{80984ACD-903B-4EF1-B4ED-1AACD50F430F}" type="slidenum">
              <a:rPr lang="fr-FR" altLang="fr-FR">
                <a:solidFill>
                  <a:srgbClr val="000000"/>
                </a:solidFill>
                <a:latin typeface="Lucida Grande" charset="0"/>
              </a:rPr>
              <a:pPr eaLnBrk="1" hangingPunct="1">
                <a:spcBef>
                  <a:spcPct val="0"/>
                </a:spcBef>
              </a:pPr>
              <a:t>27</a:t>
            </a:fld>
            <a:endParaRPr lang="fr-FR" altLang="fr-FR">
              <a:solidFill>
                <a:srgbClr val="000000"/>
              </a:solidFill>
              <a:latin typeface="Lucida Grande" charset="0"/>
            </a:endParaRPr>
          </a:p>
        </p:txBody>
      </p:sp>
      <p:sp>
        <p:nvSpPr>
          <p:cNvPr id="29700" name="Rectangle 2">
            <a:extLst>
              <a:ext uri="{FF2B5EF4-FFF2-40B4-BE49-F238E27FC236}">
                <a16:creationId xmlns:a16="http://schemas.microsoft.com/office/drawing/2014/main" xmlns="" id="{9EE659B9-A18C-4D6D-B396-3D3A80533BFA}"/>
              </a:ext>
            </a:extLst>
          </p:cNvPr>
          <p:cNvSpPr>
            <a:spLocks noGrp="1" noRot="1" noChangeAspect="1" noChangeArrowheads="1" noTextEdit="1"/>
          </p:cNvSpPr>
          <p:nvPr>
            <p:ph type="sldImg"/>
          </p:nvPr>
        </p:nvSpPr>
        <p:spPr>
          <a:xfrm>
            <a:off x="882650" y="738188"/>
            <a:ext cx="4905375" cy="3679825"/>
          </a:xfrm>
          <a:solidFill>
            <a:srgbClr val="FFFFFF"/>
          </a:solidFill>
          <a:ln/>
        </p:spPr>
      </p:sp>
      <p:sp>
        <p:nvSpPr>
          <p:cNvPr id="29701" name="Text Box 3">
            <a:extLst>
              <a:ext uri="{FF2B5EF4-FFF2-40B4-BE49-F238E27FC236}">
                <a16:creationId xmlns:a16="http://schemas.microsoft.com/office/drawing/2014/main" xmlns="" id="{627A11ED-0D67-4B9B-9C3D-187C7860F7D5}"/>
              </a:ext>
            </a:extLst>
          </p:cNvPr>
          <p:cNvSpPr>
            <a:spLocks noGrp="1" noChangeArrowheads="1"/>
          </p:cNvSpPr>
          <p:nvPr>
            <p:ph type="body" idx="1"/>
          </p:nvPr>
        </p:nvSpPr>
        <p:spPr>
          <a:xfrm>
            <a:off x="889000" y="4664075"/>
            <a:ext cx="48895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0" tIns="45360" rIns="91080" bIns="4536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La corrélation forte entre troubles du comportement et difficultés d’apprentissage rapproche notre public des élèves en grande difficulté d’apprentissage en ce qui concerne la représentation de leur propre capacité : lorsqu’ils réussissent, ils attribuent probablement leur réussite à la chance; lorsqu’ils rencontrent un échec, ils  se considèrent simplement comme stupides.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Le doute, la peur de l’échec, le sentiment de ne pas être à la hauteur sont prégnants dans leur relation aux apprentissages. L’enfant a des difficultés à relativiser, prendre des distances, composer avec les sentiments, les limites. </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a:latin typeface="Lucida Grande" charset="0"/>
                <a:ea typeface="MS PGothic" panose="020B0600070205080204" pitchFamily="34" charset="-128"/>
              </a:rPr>
              <a:t>Les exigences de la socialisation et des apprentissages font courir le risque de prendre conscience de ses insuffisances ou de ses faiblesses.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Il y a fuite de toute mentalisation, toute représentation ou élaboration, en bravant, provoquant, défiant ou s’isolant ; pour ne pas courir le risque de l’échec, l’élève peut choisir de ne pas entrer dans l’activité, en remettant en cause son intérêt, son utilité.</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Cette faible estime de soi l’empêche de rentrer dans les apprentissages, trop déstabilisants, surtout lorsque ces apprentissages sont liés à une suite d’évaluations négatives</a:t>
            </a:r>
          </a:p>
          <a:p>
            <a:pPr eaLnBrk="1" hangingPunct="1">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Lucida Grande" charset="0"/>
              <a:ea typeface="MS PGothic" panose="020B0600070205080204" pitchFamily="34" charset="-128"/>
            </a:endParaRPr>
          </a:p>
        </p:txBody>
      </p:sp>
    </p:spTree>
    <p:extLst>
      <p:ext uri="{BB962C8B-B14F-4D97-AF65-F5344CB8AC3E}">
        <p14:creationId xmlns:p14="http://schemas.microsoft.com/office/powerpoint/2010/main" val="2510038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xmlns="" id="{F16AB0B9-AB12-4C42-B37A-87B3D452D3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E95854-EC8A-4889-BD33-395131B83985}" type="slidenum">
              <a:rPr lang="fr-FR" altLang="fr-FR" smtClean="0"/>
              <a:pPr>
                <a:spcBef>
                  <a:spcPct val="0"/>
                </a:spcBef>
              </a:pPr>
              <a:t>28</a:t>
            </a:fld>
            <a:endParaRPr lang="fr-FR" altLang="fr-FR"/>
          </a:p>
        </p:txBody>
      </p:sp>
      <p:sp>
        <p:nvSpPr>
          <p:cNvPr id="31747" name="Text Box 1">
            <a:extLst>
              <a:ext uri="{FF2B5EF4-FFF2-40B4-BE49-F238E27FC236}">
                <a16:creationId xmlns:a16="http://schemas.microsoft.com/office/drawing/2014/main" xmlns="" id="{AE18D044-5B33-4B25-8A18-2BE15E8327F0}"/>
              </a:ext>
            </a:extLst>
          </p:cNvPr>
          <p:cNvSpPr txBox="1">
            <a:spLocks noChangeArrowheads="1"/>
          </p:cNvSpPr>
          <p:nvPr/>
        </p:nvSpPr>
        <p:spPr bwMode="auto">
          <a:xfrm>
            <a:off x="3776663" y="9331325"/>
            <a:ext cx="2890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80" tIns="45360" rIns="91080" bIns="4536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eaLnBrk="1" hangingPunct="1">
              <a:spcBef>
                <a:spcPct val="0"/>
              </a:spcBef>
            </a:pPr>
            <a:fld id="{88C5A4CB-F0BD-4696-AC38-D3E611396C98}" type="slidenum">
              <a:rPr lang="fr-FR" altLang="fr-FR">
                <a:solidFill>
                  <a:srgbClr val="000000"/>
                </a:solidFill>
                <a:latin typeface="Lucida Grande" charset="0"/>
              </a:rPr>
              <a:pPr eaLnBrk="1" hangingPunct="1">
                <a:spcBef>
                  <a:spcPct val="0"/>
                </a:spcBef>
              </a:pPr>
              <a:t>28</a:t>
            </a:fld>
            <a:endParaRPr lang="fr-FR" altLang="fr-FR">
              <a:solidFill>
                <a:srgbClr val="000000"/>
              </a:solidFill>
              <a:latin typeface="Lucida Grande" charset="0"/>
            </a:endParaRPr>
          </a:p>
        </p:txBody>
      </p:sp>
      <p:sp>
        <p:nvSpPr>
          <p:cNvPr id="31748" name="Rectangle 2">
            <a:extLst>
              <a:ext uri="{FF2B5EF4-FFF2-40B4-BE49-F238E27FC236}">
                <a16:creationId xmlns:a16="http://schemas.microsoft.com/office/drawing/2014/main" xmlns="" id="{37935571-5025-46D5-8CBE-AF32BBB4F81A}"/>
              </a:ext>
            </a:extLst>
          </p:cNvPr>
          <p:cNvSpPr>
            <a:spLocks noGrp="1" noRot="1" noChangeAspect="1" noChangeArrowheads="1" noTextEdit="1"/>
          </p:cNvSpPr>
          <p:nvPr>
            <p:ph type="sldImg"/>
          </p:nvPr>
        </p:nvSpPr>
        <p:spPr>
          <a:xfrm>
            <a:off x="882650" y="738188"/>
            <a:ext cx="4905375" cy="3679825"/>
          </a:xfrm>
          <a:solidFill>
            <a:srgbClr val="FFFFFF"/>
          </a:solidFill>
          <a:ln/>
        </p:spPr>
      </p:sp>
      <p:sp>
        <p:nvSpPr>
          <p:cNvPr id="31749" name="Text Box 3">
            <a:extLst>
              <a:ext uri="{FF2B5EF4-FFF2-40B4-BE49-F238E27FC236}">
                <a16:creationId xmlns:a16="http://schemas.microsoft.com/office/drawing/2014/main" xmlns="" id="{5B74D27A-46F6-4590-8025-1E5C341EFB21}"/>
              </a:ext>
            </a:extLst>
          </p:cNvPr>
          <p:cNvSpPr>
            <a:spLocks noGrp="1" noChangeArrowheads="1"/>
          </p:cNvSpPr>
          <p:nvPr>
            <p:ph type="body" idx="1"/>
          </p:nvPr>
        </p:nvSpPr>
        <p:spPr>
          <a:xfrm>
            <a:off x="889000" y="4664075"/>
            <a:ext cx="4889500" cy="4419600"/>
          </a:xfrm>
          <a:noFill/>
          <a:ln w="9360">
            <a:solidFill>
              <a:srgbClr val="000000"/>
            </a:solidFill>
          </a:ln>
          <a:extLst>
            <a:ext uri="{909E8E84-426E-40DD-AFC4-6F175D3DCCD1}">
              <a14:hiddenFill xmlns:a14="http://schemas.microsoft.com/office/drawing/2010/main">
                <a:solidFill>
                  <a:srgbClr val="FFFFFF"/>
                </a:solidFill>
              </a14:hiddenFill>
            </a:ext>
          </a:extLst>
        </p:spPr>
        <p:txBody>
          <a:bodyPr lIns="91080" tIns="45360" rIns="91080" bIns="4536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Cette relation des élèves avec des troubles du comportement a été théorisée par Serge Boimare. L’acte d’apprendre  implique d'accepter des règles, des limites (règles de grammaires, de maths..), de se confronter avec ses insuffisances, ses manques (on ne sait pas tout) et de passer par des incertitudes, des tâtonnements (des essais, erreurs), c’est donc accepter d'abandonner ses certitudes (et tout nouveau savoir déstabilise les connaissances antérieures), de recevoir des réponses des autres (les enseignants et les générations passées, donc de s’inscrire dans une filiation), c’est être capable de se soumettre. </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Tout travail intellectuel oblige l’élève à travailler sur ses représentations, son fonctionnement psychique interne qui lui fait peur.  Pour éviter cette confrontation, ils montrent une instabilité continuelle; une impression d'inattention, de dispersion,  une intolérance à la frustration (le "tout, tout de suite"),  un refus de s'identifier à celui qui sait (qui peut mener à l’affrontement),  un besoin de fuite devant tout travail intellectuel (répondre n'importe quoi pour se débarrasser et fuir la question; répondre "mécaniquement" sans réfléchir, refus de rentrer dans l’activité, ou de venir à l’ Ecole).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Boimare, Serge, l’enfant et la peur d’apprendre, Dunod, 1999</a:t>
            </a:r>
          </a:p>
          <a:p>
            <a:pPr eaLnBrk="1" hangingPunct="1">
              <a:lnSpc>
                <a:spcPct val="8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Lucida Grande" charset="0"/>
              <a:ea typeface="MS PGothic" panose="020B0600070205080204" pitchFamily="34" charset="-128"/>
            </a:endParaRPr>
          </a:p>
        </p:txBody>
      </p:sp>
    </p:spTree>
    <p:extLst>
      <p:ext uri="{BB962C8B-B14F-4D97-AF65-F5344CB8AC3E}">
        <p14:creationId xmlns:p14="http://schemas.microsoft.com/office/powerpoint/2010/main" val="239581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fr"/>
              <a:t>L’estime de soi : Elle peut se définir comme la capacité à se reconnaître une certaine valeur, à se faire confiance (ce qui est primordial pour se lancer dans les apprentissages), à s’affirmer </a:t>
            </a:r>
          </a:p>
          <a:p>
            <a:pPr lvl="0" rtl="0">
              <a:spcBef>
                <a:spcPts val="0"/>
              </a:spcBef>
              <a:buClr>
                <a:schemeClr val="dk1"/>
              </a:buClr>
              <a:buSzPct val="100000"/>
              <a:buFont typeface="Arial"/>
              <a:buNone/>
            </a:pPr>
            <a:r>
              <a:rPr lang="fr"/>
              <a:t>dans un groupe. Elle se construit à travers le regard et l’attention de l’entourage, à travers les expériences. Elle est donc en perpétuelle évolution ; positive ou négative. Son évaluation se </a:t>
            </a:r>
          </a:p>
          <a:p>
            <a:pPr lvl="0" rtl="0">
              <a:spcBef>
                <a:spcPts val="0"/>
              </a:spcBef>
              <a:buClr>
                <a:schemeClr val="dk1"/>
              </a:buClr>
              <a:buSzPct val="100000"/>
              <a:buFont typeface="Arial"/>
              <a:buNone/>
            </a:pPr>
            <a:r>
              <a:rPr lang="fr"/>
              <a:t>fera  donc  par  la  valeur  que  l’enfant  se  donne,  difficile  à  identifier  avec  les  outils  de l’enseignant,  par  l’engagement  de  l’élève  dans  les  activités  nouvelles,  par  la  gestion  des </a:t>
            </a:r>
          </a:p>
          <a:p>
            <a:pPr lvl="0" rtl="0">
              <a:spcBef>
                <a:spcPts val="0"/>
              </a:spcBef>
              <a:buClr>
                <a:schemeClr val="dk1"/>
              </a:buClr>
              <a:buSzPct val="100000"/>
              <a:buFont typeface="Arial"/>
              <a:buNone/>
            </a:pPr>
            <a:r>
              <a:rPr lang="fr"/>
              <a:t>difficultés d’apprentissage.</a:t>
            </a:r>
          </a:p>
          <a:p>
            <a:pPr lvl="0" rtl="0">
              <a:spcBef>
                <a:spcPts val="0"/>
              </a:spcBef>
              <a:buClr>
                <a:schemeClr val="dk1"/>
              </a:buClr>
              <a:buFont typeface="Arial"/>
              <a:buNone/>
            </a:pPr>
            <a:endParaRPr/>
          </a:p>
          <a:p>
            <a:pPr lvl="0" rtl="0">
              <a:spcBef>
                <a:spcPts val="0"/>
              </a:spcBef>
              <a:buClr>
                <a:schemeClr val="dk1"/>
              </a:buClr>
              <a:buSzPct val="100000"/>
              <a:buFont typeface="Arial"/>
              <a:buNone/>
            </a:pPr>
            <a:r>
              <a:rPr lang="fr"/>
              <a:t>-    L’autonomie affective : Elle est en lien avec l’item précédent, elle peut s’observer à travers </a:t>
            </a:r>
          </a:p>
          <a:p>
            <a:pPr lvl="0" rtl="0">
              <a:spcBef>
                <a:spcPts val="0"/>
              </a:spcBef>
              <a:buClr>
                <a:schemeClr val="dk1"/>
              </a:buClr>
              <a:buSzPct val="100000"/>
              <a:buFont typeface="Arial"/>
              <a:buNone/>
            </a:pPr>
            <a:r>
              <a:rPr lang="fr"/>
              <a:t>la capacité à travailler seul, avoir des avis et faire des choix, prendre des initiatives.</a:t>
            </a:r>
          </a:p>
          <a:p>
            <a:pPr lvl="0" rtl="0">
              <a:spcBef>
                <a:spcPts val="0"/>
              </a:spcBef>
              <a:buClr>
                <a:schemeClr val="dk1"/>
              </a:buClr>
              <a:buSzPct val="100000"/>
              <a:buFont typeface="Arial"/>
              <a:buNone/>
            </a:pPr>
            <a:r>
              <a:rPr lang="fr"/>
              <a:t>-    La maîtrise des émotions : L’élève maîtrise-t-il l’intensité de ses émotions, les contrôle-t-il </a:t>
            </a:r>
          </a:p>
          <a:p>
            <a:pPr lvl="0" rtl="0">
              <a:spcBef>
                <a:spcPts val="0"/>
              </a:spcBef>
              <a:buClr>
                <a:schemeClr val="dk1"/>
              </a:buClr>
              <a:buSzPct val="100000"/>
              <a:buFont typeface="Arial"/>
              <a:buNone/>
            </a:pPr>
            <a:r>
              <a:rPr lang="fr"/>
              <a:t>(l’émotion l’envahit et le rend indisponible aux apprentissages ou aux relations), </a:t>
            </a:r>
          </a:p>
          <a:p>
            <a:pPr lvl="0" rtl="0">
              <a:spcBef>
                <a:spcPts val="0"/>
              </a:spcBef>
              <a:buClr>
                <a:schemeClr val="dk1"/>
              </a:buClr>
              <a:buSzPct val="100000"/>
              <a:buFont typeface="Arial"/>
              <a:buNone/>
            </a:pPr>
            <a:r>
              <a:rPr lang="fr"/>
              <a:t>l’expression est-elle socialement acceptable (de l’expression physique plus ou moins </a:t>
            </a:r>
          </a:p>
          <a:p>
            <a:pPr lvl="0" rtl="0">
              <a:spcBef>
                <a:spcPts val="0"/>
              </a:spcBef>
              <a:buClr>
                <a:schemeClr val="dk1"/>
              </a:buClr>
              <a:buSzPct val="100000"/>
              <a:buFont typeface="Arial"/>
              <a:buNone/>
            </a:pPr>
            <a:r>
              <a:rPr lang="fr"/>
              <a:t>acceptée à la verbalisation des émotions qui permet de les mettre à distance).</a:t>
            </a:r>
          </a:p>
          <a:p>
            <a:pPr lvl="0" rtl="0">
              <a:spcBef>
                <a:spcPts val="0"/>
              </a:spcBef>
              <a:buClr>
                <a:schemeClr val="dk1"/>
              </a:buClr>
              <a:buSzPct val="100000"/>
              <a:buFont typeface="Arial"/>
              <a:buNone/>
            </a:pPr>
            <a:r>
              <a:rPr lang="fr"/>
              <a:t>-    La projection : Elle est la capacité à différer ses désirs et de s’inscrire dans des projets </a:t>
            </a:r>
          </a:p>
          <a:p>
            <a:pPr lvl="0" rtl="0">
              <a:spcBef>
                <a:spcPts val="0"/>
              </a:spcBef>
              <a:buClr>
                <a:schemeClr val="dk1"/>
              </a:buClr>
              <a:buSzPct val="100000"/>
              <a:buFont typeface="Arial"/>
              <a:buNone/>
            </a:pPr>
            <a:r>
              <a:rPr lang="fr"/>
              <a:t>personnels à moyen et long terme.</a:t>
            </a:r>
          </a:p>
          <a:p>
            <a:pPr lvl="0" rtl="0">
              <a:spcBef>
                <a:spcPts val="0"/>
              </a:spcBef>
              <a:buClr>
                <a:schemeClr val="dk1"/>
              </a:buClr>
              <a:buSzPct val="100000"/>
              <a:buFont typeface="Arial"/>
              <a:buNone/>
            </a:pPr>
            <a:r>
              <a:rPr lang="fr"/>
              <a:t>-    La gestion de sa sécurité : L’élève ne se met pas en danger, physique ou psychique, est </a:t>
            </a:r>
          </a:p>
          <a:p>
            <a:pPr lvl="0" rtl="0">
              <a:spcBef>
                <a:spcPts val="0"/>
              </a:spcBef>
              <a:buClr>
                <a:schemeClr val="dk1"/>
              </a:buClr>
              <a:buSzPct val="100000"/>
              <a:buFont typeface="Arial"/>
              <a:buNone/>
            </a:pPr>
            <a:r>
              <a:rPr lang="fr"/>
              <a:t>capable de mesurer, donc de connaître, la balance sécurité-risque.</a:t>
            </a:r>
          </a:p>
          <a:p>
            <a:pPr>
              <a:spcBef>
                <a:spcPts val="0"/>
              </a:spcBef>
              <a:buNone/>
            </a:pPr>
            <a:endParaRPr/>
          </a:p>
        </p:txBody>
      </p:sp>
    </p:spTree>
    <p:extLst>
      <p:ext uri="{BB962C8B-B14F-4D97-AF65-F5344CB8AC3E}">
        <p14:creationId xmlns:p14="http://schemas.microsoft.com/office/powerpoint/2010/main" val="3092715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xmlns="" id="{9357E515-E3BF-4632-A72F-B15F5F6B47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3900" algn="l"/>
                <a:tab pos="1447800" algn="l"/>
                <a:tab pos="21717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Lst>
              <a:defRPr/>
            </a:pPr>
            <a:fld id="{E8014FEC-489E-4254-A9FF-514918605481}" type="slidenum">
              <a:rPr kumimoji="0" lang="fr-FR" altLang="fr-FR" sz="1200" b="1" i="0" u="none" strike="noStrike" kern="1200" cap="none" spc="0" normalizeH="0" baseline="0" noProof="0" smtClean="0">
                <a:ln>
                  <a:noFill/>
                </a:ln>
                <a:solidFill>
                  <a:srgbClr val="000000"/>
                </a:solidFill>
                <a:effectLst/>
                <a:uLnTx/>
                <a:uFillTx/>
                <a:latin typeface="Lucida Grande"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Lst>
                <a:defRPr/>
              </a:pPr>
              <a:t>30</a:t>
            </a:fld>
            <a:endParaRPr kumimoji="0" lang="fr-FR" altLang="fr-FR" sz="1200" b="1" i="0" u="none" strike="noStrike" kern="1200" cap="none" spc="0" normalizeH="0" baseline="0" noProof="0">
              <a:ln>
                <a:noFill/>
              </a:ln>
              <a:solidFill>
                <a:srgbClr val="000000"/>
              </a:solidFill>
              <a:effectLst/>
              <a:uLnTx/>
              <a:uFillTx/>
              <a:latin typeface="Lucida Grande" charset="0"/>
              <a:ea typeface="MS PGothic" panose="020B0600070205080204" pitchFamily="34" charset="-128"/>
              <a:cs typeface="+mn-cs"/>
            </a:endParaRPr>
          </a:p>
        </p:txBody>
      </p:sp>
      <p:sp>
        <p:nvSpPr>
          <p:cNvPr id="76803" name="Text Box 1">
            <a:extLst>
              <a:ext uri="{FF2B5EF4-FFF2-40B4-BE49-F238E27FC236}">
                <a16:creationId xmlns:a16="http://schemas.microsoft.com/office/drawing/2014/main" xmlns="" id="{FFF058AA-3866-4B52-9892-B1D3715B5F2B}"/>
              </a:ext>
            </a:extLst>
          </p:cNvPr>
          <p:cNvSpPr txBox="1">
            <a:spLocks noChangeArrowheads="1"/>
          </p:cNvSpPr>
          <p:nvPr/>
        </p:nvSpPr>
        <p:spPr bwMode="auto">
          <a:xfrm>
            <a:off x="3776663" y="9331325"/>
            <a:ext cx="2890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80" tIns="45360" rIns="91080" bIns="4536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E6D75CF-CB52-4D1E-998D-C37481FFABB5}" type="slidenum">
              <a:rPr kumimoji="0" lang="fr-FR" altLang="fr-FR" sz="1200" b="1" i="0" u="none" strike="noStrike" kern="1200" cap="none" spc="0" normalizeH="0" baseline="0" noProof="0">
                <a:ln>
                  <a:noFill/>
                </a:ln>
                <a:solidFill>
                  <a:srgbClr val="000000"/>
                </a:solidFill>
                <a:effectLst/>
                <a:uLnTx/>
                <a:uFillTx/>
                <a:latin typeface="Lucida Grande"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fr-FR" altLang="fr-FR" sz="1200" b="1" i="0" u="none" strike="noStrike" kern="1200" cap="none" spc="0" normalizeH="0" baseline="0" noProof="0">
              <a:ln>
                <a:noFill/>
              </a:ln>
              <a:solidFill>
                <a:srgbClr val="000000"/>
              </a:solidFill>
              <a:effectLst/>
              <a:uLnTx/>
              <a:uFillTx/>
              <a:latin typeface="Lucida Grande" charset="0"/>
              <a:ea typeface="MS PGothic" panose="020B0600070205080204" pitchFamily="34" charset="-128"/>
              <a:cs typeface="+mn-cs"/>
            </a:endParaRPr>
          </a:p>
        </p:txBody>
      </p:sp>
      <p:sp>
        <p:nvSpPr>
          <p:cNvPr id="76804" name="Rectangle 2">
            <a:extLst>
              <a:ext uri="{FF2B5EF4-FFF2-40B4-BE49-F238E27FC236}">
                <a16:creationId xmlns:a16="http://schemas.microsoft.com/office/drawing/2014/main" xmlns="" id="{45987EAD-D40E-4A0D-B885-B1297F8DB742}"/>
              </a:ext>
            </a:extLst>
          </p:cNvPr>
          <p:cNvSpPr>
            <a:spLocks noGrp="1" noRot="1" noChangeAspect="1" noChangeArrowheads="1" noTextEdit="1"/>
          </p:cNvSpPr>
          <p:nvPr>
            <p:ph type="sldImg"/>
          </p:nvPr>
        </p:nvSpPr>
        <p:spPr>
          <a:xfrm>
            <a:off x="882650" y="738188"/>
            <a:ext cx="4905375" cy="3679825"/>
          </a:xfrm>
          <a:solidFill>
            <a:srgbClr val="FFFFFF"/>
          </a:solidFill>
          <a:ln/>
        </p:spPr>
      </p:sp>
      <p:sp>
        <p:nvSpPr>
          <p:cNvPr id="2" name="Text Box 3">
            <a:extLst>
              <a:ext uri="{FF2B5EF4-FFF2-40B4-BE49-F238E27FC236}">
                <a16:creationId xmlns:a16="http://schemas.microsoft.com/office/drawing/2014/main" xmlns="" id="{084FBD51-7EA9-4DE0-8F18-57F2DB0D7228}"/>
              </a:ext>
            </a:extLst>
          </p:cNvPr>
          <p:cNvSpPr txBox="1">
            <a:spLocks noGrp="1" noChangeArrowheads="1"/>
          </p:cNvSpPr>
          <p:nvPr>
            <p:ph type="body" idx="1"/>
          </p:nvPr>
        </p:nvSpPr>
        <p:spPr>
          <a:xfrm>
            <a:off x="889000" y="4664075"/>
            <a:ext cx="4889500" cy="13903325"/>
          </a:xfrm>
          <a:ln/>
        </p:spPr>
        <p:txBody>
          <a:bodyPr/>
          <a:lstStyle/>
          <a:p>
            <a:pPr eaLnBrk="1" hangingPunct="1">
              <a:lnSpc>
                <a:spcPct val="90000"/>
              </a:lnSpc>
              <a:spcBef>
                <a:spcPts val="6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b="1">
                <a:effectLst>
                  <a:outerShdw blurRad="38100" dist="38100" dir="2700000" algn="tl">
                    <a:srgbClr val="C0C0C0"/>
                  </a:outerShdw>
                </a:effectLst>
                <a:latin typeface="Lucida Grande" charset="0"/>
                <a:ea typeface="ＭＳ Ｐゴシック" pitchFamily="32" charset="-128"/>
              </a:rPr>
              <a:t>Maintenir l’intérêt par un  séquençage des activités. </a:t>
            </a:r>
            <a:r>
              <a:rPr lang="fr-FR" sz="2000">
                <a:effectLst>
                  <a:outerShdw blurRad="38100" dist="38100" dir="2700000" algn="tl">
                    <a:srgbClr val="C0C0C0"/>
                  </a:outerShdw>
                </a:effectLst>
                <a:latin typeface="Lucida Grande" charset="0"/>
                <a:ea typeface="ＭＳ Ｐゴシック" pitchFamily="32" charset="-128"/>
              </a:rPr>
              <a:t>Face à une activité dont la difficulté, le volume … effraient l’élève, l’ AVS peut détailler l’activité en une suite d’étapes (avec l’aide éventuelle de l’enseignant) qu’il proposera l’une après l’autre à l’élève,  e</a:t>
            </a:r>
            <a:r>
              <a:rPr lang="fr-FR" sz="1800">
                <a:latin typeface="Lucida Grande" charset="0"/>
                <a:ea typeface="ＭＳ Ｐゴシック" pitchFamily="32" charset="-128"/>
              </a:rPr>
              <a:t>n essayant de le mettre en réussite à chaque étape</a:t>
            </a:r>
          </a:p>
          <a:p>
            <a:pPr eaLnBrk="1" hangingPunct="1">
              <a:lnSpc>
                <a:spcPct val="90000"/>
              </a:lnSpc>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b="1">
                <a:effectLst>
                  <a:outerShdw blurRad="38100" dist="38100" dir="2700000" algn="tl">
                    <a:srgbClr val="C0C0C0"/>
                  </a:outerShdw>
                </a:effectLst>
                <a:latin typeface="Lucida Grande" charset="0"/>
                <a:ea typeface="ＭＳ Ｐゴシック" pitchFamily="32" charset="-128"/>
              </a:rPr>
              <a:t>Solliciter et encourager régulièrement </a:t>
            </a:r>
          </a:p>
          <a:p>
            <a:pPr marL="1828800" lvl="2" eaLnBrk="1" hangingPunct="1">
              <a:lnSpc>
                <a:spcPct val="90000"/>
              </a:lnSpc>
              <a:spcBef>
                <a:spcPts val="675"/>
              </a:spcBef>
              <a:buFont typeface="Lucida Grand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800">
                <a:effectLst>
                  <a:outerShdw blurRad="38100" dist="38100" dir="2700000" algn="tl">
                    <a:srgbClr val="C0C0C0"/>
                  </a:outerShdw>
                </a:effectLst>
                <a:latin typeface="Lucida Grande" charset="0"/>
                <a:ea typeface="ＭＳ Ｐゴシック" pitchFamily="32" charset="-128"/>
              </a:rPr>
              <a:t>Le soutien corporel: </a:t>
            </a:r>
            <a:r>
              <a:rPr lang="fr-FR" sz="1800">
                <a:effectLst>
                  <a:outerShdw blurRad="38100" dist="38100" dir="2700000" algn="tl">
                    <a:srgbClr val="C0C0C0"/>
                  </a:outerShdw>
                </a:effectLst>
                <a:ea typeface="ＭＳ Ｐゴシック" pitchFamily="32" charset="-128"/>
              </a:rPr>
              <a:t>doigt pointé sur la donnée nécessaire, proximité physique, main sur l’épaule ou l’avant bras (à éviter avec les adolescents) est un moyen de soutenir l’attention.</a:t>
            </a:r>
          </a:p>
          <a:p>
            <a:pPr marL="1828800" lvl="2" eaLnBrk="1" hangingPunct="1">
              <a:lnSpc>
                <a:spcPct val="90000"/>
              </a:lnSpc>
              <a:spcBef>
                <a:spcPts val="675"/>
              </a:spcBef>
              <a:buFont typeface="Lucida Grand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800">
                <a:latin typeface="Lucida Grande" charset="0"/>
                <a:ea typeface="ＭＳ Ｐゴシック" pitchFamily="32" charset="-128"/>
              </a:rPr>
              <a:t>La reconnaissance régulière des efforts fournis, l’identification des savoirs mis en œuvre (plutôt que le pointage des erreurs et des méconnaissances) … visent toujours à accompagner l’effort.</a:t>
            </a:r>
          </a:p>
          <a:p>
            <a:pPr marL="1828800" lvl="2" eaLnBrk="1" hangingPunct="1">
              <a:lnSpc>
                <a:spcPct val="90000"/>
              </a:lnSpc>
              <a:spcBef>
                <a:spcPts val="675"/>
              </a:spcBef>
              <a:buFont typeface="Lucida Grande"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800">
                <a:latin typeface="Lucida Grande" charset="0"/>
                <a:ea typeface="ＭＳ Ｐゴシック" pitchFamily="32" charset="-128"/>
              </a:rPr>
              <a:t>La finalité étant de </a:t>
            </a:r>
            <a:r>
              <a:rPr lang="fr-FR" sz="1800" b="1">
                <a:latin typeface="Lucida Grande" charset="0"/>
                <a:ea typeface="ＭＳ Ｐゴシック" pitchFamily="32" charset="-128"/>
              </a:rPr>
              <a:t>l’amener à (re)connaître les plaisirs à faire, apprendre </a:t>
            </a:r>
            <a:r>
              <a:rPr lang="fr-FR" sz="1800">
                <a:latin typeface="Lucida Grande" charset="0"/>
                <a:ea typeface="ＭＳ Ｐゴシック" pitchFamily="32" charset="-128"/>
              </a:rPr>
              <a:t>… l’aide, dans les premiers temps pourra être très étroite, l’important pouvant être, selon l’objectif de l’accompagnement, la réussite, le travail accompli, etc.</a:t>
            </a:r>
          </a:p>
          <a:p>
            <a:pPr eaLnBrk="1" hangingPunct="1">
              <a:lnSpc>
                <a:spcPct val="90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b="1">
                <a:effectLst>
                  <a:outerShdw blurRad="38100" dist="38100" dir="2700000" algn="tl">
                    <a:srgbClr val="C0C0C0"/>
                  </a:outerShdw>
                </a:effectLst>
                <a:latin typeface="Lucida Grande" charset="0"/>
                <a:ea typeface="ＭＳ Ｐゴシック" pitchFamily="32" charset="-128"/>
              </a:rPr>
              <a:t>L’encourager à utiliser les ressources</a:t>
            </a:r>
            <a:r>
              <a:rPr lang="fr-FR" sz="1600">
                <a:solidFill>
                  <a:srgbClr val="808080"/>
                </a:solidFill>
                <a:latin typeface="Lucida Grande" charset="0"/>
                <a:ea typeface="ＭＳ Ｐゴシック" pitchFamily="32" charset="-128"/>
              </a:rPr>
              <a:t>. L’accompagnement par l’AVS est une nécessité définie par la CDAPH, l’objectif de l’accompagnement est l’autonomie affective, émotionnelle, et cognitive de l’élève. Un des objectif de l’ AVS est de travailler à sa propre disparition, l’utilisation des outils d’aide présents dans beaucoup de classes est un des éléments de cette autonomie.</a:t>
            </a:r>
          </a:p>
          <a:p>
            <a:pPr eaLnBrk="1" hangingPunct="1">
              <a:lnSpc>
                <a:spcPct val="90000"/>
              </a:lnSpc>
              <a:spcBef>
                <a:spcPts val="7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b="1">
                <a:effectLst>
                  <a:outerShdw blurRad="38100" dist="38100" dir="2700000" algn="tl">
                    <a:srgbClr val="C0C0C0"/>
                  </a:outerShdw>
                </a:effectLst>
                <a:latin typeface="Lucida Grande" charset="0"/>
                <a:ea typeface="ＭＳ Ｐゴシック" pitchFamily="32" charset="-128"/>
              </a:rPr>
              <a:t>Pointer régulièrement ses progrès et les capitaliser</a:t>
            </a:r>
            <a:r>
              <a:rPr lang="fr-FR" sz="2000">
                <a:effectLst>
                  <a:outerShdw blurRad="38100" dist="38100" dir="2700000" algn="tl">
                    <a:srgbClr val="C0C0C0"/>
                  </a:outerShdw>
                </a:effectLst>
                <a:latin typeface="Lucida Grande" charset="0"/>
                <a:ea typeface="ＭＳ Ｐゴシック" pitchFamily="32" charset="-128"/>
              </a:rPr>
              <a:t>. Au-delà de l’expression par l’ AVS et l’enseignant des progrès scolaires et comportementaux acquis, leur regroupement, leur reconnaissance par écrit dans un document spécifique est une manière de redéfinir les attitudes attendues et de pointer les efforts faits pour les soutenir. Ces documents compilent les comportements acquis, évalués positivement (pas ceux qui ne le sont pas), sous formes diverses selon l’âge des élèves (portefeuilles de compétences, portfolio,  référentiels de comportement…). L’AVS peut être amené, d’une manière qui sera définie par l’enseignant, à participer à cette évaluation, le jeune pouvant y être également associé.</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2000">
              <a:effectLst>
                <a:outerShdw blurRad="38100" dist="38100" dir="2700000" algn="tl">
                  <a:srgbClr val="C0C0C0"/>
                </a:outerShdw>
              </a:effectLst>
              <a:latin typeface="Lucida Grande" charset="0"/>
              <a:ea typeface="ＭＳ Ｐゴシック" pitchFamily="32" charset="-128"/>
            </a:endParaRPr>
          </a:p>
        </p:txBody>
      </p:sp>
    </p:spTree>
    <p:extLst>
      <p:ext uri="{BB962C8B-B14F-4D97-AF65-F5344CB8AC3E}">
        <p14:creationId xmlns:p14="http://schemas.microsoft.com/office/powerpoint/2010/main" val="4140045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xmlns="" id="{AA35E4A6-BF92-4837-A85E-27564B625E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E5B5E1-9CB5-4CBD-B09A-DEE4468D193A}"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51" name="Rectangle 2">
            <a:extLst>
              <a:ext uri="{FF2B5EF4-FFF2-40B4-BE49-F238E27FC236}">
                <a16:creationId xmlns:a16="http://schemas.microsoft.com/office/drawing/2014/main" xmlns="" id="{B1C60CC3-2CA3-4D94-B28A-8AEEE4EFECF9}"/>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xmlns="" id="{FB71B2B2-5E5D-4C71-9C9A-B941239DD5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138584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fr"/>
              <a:t>Qualité des relations : prend-il en compte ses camarades, comprend-il leurs réactions, leurs </a:t>
            </a:r>
          </a:p>
          <a:p>
            <a:pPr lvl="0" rtl="0">
              <a:spcBef>
                <a:spcPts val="0"/>
              </a:spcBef>
              <a:buClr>
                <a:schemeClr val="dk1"/>
              </a:buClr>
              <a:buSzPct val="100000"/>
              <a:buFont typeface="Arial"/>
              <a:buNone/>
            </a:pPr>
            <a:r>
              <a:rPr lang="fr"/>
              <a:t>sentiments ? Ignore-t-il le groupe, se maintient-il à l’écart … ?</a:t>
            </a:r>
          </a:p>
          <a:p>
            <a:pPr lvl="0" rtl="0">
              <a:spcBef>
                <a:spcPts val="0"/>
              </a:spcBef>
              <a:buClr>
                <a:schemeClr val="dk1"/>
              </a:buClr>
              <a:buSzPct val="100000"/>
              <a:buFont typeface="Arial"/>
              <a:buNone/>
            </a:pPr>
            <a:r>
              <a:rPr lang="fr"/>
              <a:t>    Respect des règles de vie : les suit-il ou les transgresse-t-il régulièrement ?</a:t>
            </a:r>
          </a:p>
          <a:p>
            <a:pPr lvl="0" rtl="0">
              <a:spcBef>
                <a:spcPts val="0"/>
              </a:spcBef>
              <a:buClr>
                <a:schemeClr val="dk1"/>
              </a:buClr>
              <a:buSzPct val="100000"/>
              <a:buFont typeface="Arial"/>
              <a:buNone/>
            </a:pPr>
            <a:r>
              <a:rPr lang="fr"/>
              <a:t>    Maîtrise de ses comportements et gestion des conflits: les règle-t-il dans le cadre habituel, par la </a:t>
            </a:r>
          </a:p>
          <a:p>
            <a:pPr lvl="0" rtl="0">
              <a:spcBef>
                <a:spcPts val="0"/>
              </a:spcBef>
              <a:buClr>
                <a:schemeClr val="dk1"/>
              </a:buClr>
              <a:buSzPct val="100000"/>
              <a:buFont typeface="Arial"/>
              <a:buNone/>
            </a:pPr>
            <a:r>
              <a:rPr lang="fr"/>
              <a:t>parole (apaisante ou injurieuse, par les gestes …), les affects (amitié, joie, colère …) restent-ils </a:t>
            </a:r>
          </a:p>
          <a:p>
            <a:pPr lvl="0" rtl="0">
              <a:spcBef>
                <a:spcPts val="0"/>
              </a:spcBef>
              <a:buClr>
                <a:schemeClr val="dk1"/>
              </a:buClr>
              <a:buSzPct val="100000"/>
              <a:buFont typeface="Arial"/>
              <a:buNone/>
            </a:pPr>
            <a:r>
              <a:rPr lang="fr"/>
              <a:t>dans le domaine de l’acceptable,  débordent-ils, ou sont-ils inhibés?</a:t>
            </a:r>
          </a:p>
          <a:p>
            <a:pPr lvl="0" rtl="0">
              <a:spcBef>
                <a:spcPts val="0"/>
              </a:spcBef>
              <a:buClr>
                <a:schemeClr val="dk1"/>
              </a:buClr>
              <a:buSzPct val="100000"/>
              <a:buFont typeface="Arial"/>
              <a:buNone/>
            </a:pPr>
            <a:r>
              <a:rPr lang="fr"/>
              <a:t>Les questions des enseignants portent souvent sur cet aspect car ce sont les manifestations </a:t>
            </a:r>
          </a:p>
          <a:p>
            <a:pPr lvl="0" rtl="0">
              <a:spcBef>
                <a:spcPts val="0"/>
              </a:spcBef>
              <a:buClr>
                <a:schemeClr val="dk1"/>
              </a:buClr>
              <a:buSzPct val="100000"/>
              <a:buFont typeface="Arial"/>
              <a:buNone/>
            </a:pPr>
            <a:r>
              <a:rPr lang="fr"/>
              <a:t>comportementales qui les dérangent le plus dans le quotidien de leur classe.</a:t>
            </a:r>
          </a:p>
          <a:p>
            <a:pPr lvl="0" rtl="0">
              <a:spcBef>
                <a:spcPts val="0"/>
              </a:spcBef>
              <a:buClr>
                <a:schemeClr val="dk1"/>
              </a:buClr>
              <a:buSzPct val="100000"/>
              <a:buFont typeface="Arial"/>
              <a:buNone/>
            </a:pPr>
            <a:r>
              <a:rPr lang="fr"/>
              <a:t>Ce que l’on peut dire, rapidement, sur les difficultés, et même les troubles, comportementaux, c’est </a:t>
            </a:r>
          </a:p>
          <a:p>
            <a:pPr lvl="0" rtl="0">
              <a:spcBef>
                <a:spcPts val="0"/>
              </a:spcBef>
              <a:buClr>
                <a:schemeClr val="dk1"/>
              </a:buClr>
              <a:buSzPct val="100000"/>
              <a:buFont typeface="Arial"/>
              <a:buNone/>
            </a:pPr>
            <a:r>
              <a:rPr lang="fr"/>
              <a:t>que, sans ignorer les aspects psycho-sociaux qui leurs ont corrélés, ils sont à la fois à l’origine des </a:t>
            </a:r>
          </a:p>
          <a:p>
            <a:pPr lvl="0" rtl="0">
              <a:spcBef>
                <a:spcPts val="0"/>
              </a:spcBef>
              <a:buClr>
                <a:schemeClr val="dk1"/>
              </a:buClr>
              <a:buSzPct val="100000"/>
              <a:buFont typeface="Arial"/>
              <a:buNone/>
            </a:pPr>
            <a:r>
              <a:rPr lang="fr"/>
              <a:t>difficultés scolaires et sociales, mais aussi la conséquence de difficultés d’apprentissage. Les études </a:t>
            </a:r>
          </a:p>
          <a:p>
            <a:pPr lvl="0" rtl="0">
              <a:spcBef>
                <a:spcPts val="0"/>
              </a:spcBef>
              <a:buClr>
                <a:schemeClr val="dk1"/>
              </a:buClr>
              <a:buSzPct val="100000"/>
              <a:buFont typeface="Arial"/>
              <a:buNone/>
            </a:pPr>
            <a:r>
              <a:rPr lang="fr"/>
              <a:t>de situations et de cohortes d’enfants montrent que la place de l’enfant dans le groupe, sa relation à </a:t>
            </a:r>
          </a:p>
          <a:p>
            <a:pPr lvl="0" rtl="0">
              <a:spcBef>
                <a:spcPts val="0"/>
              </a:spcBef>
              <a:buClr>
                <a:schemeClr val="dk1"/>
              </a:buClr>
              <a:buSzPct val="100000"/>
              <a:buFont typeface="Arial"/>
              <a:buNone/>
            </a:pPr>
            <a:r>
              <a:rPr lang="fr"/>
              <a:t>ses pairs et à l’enseignant ont une incidence forte sur son implication, et sa réussite. Dans tous les </a:t>
            </a:r>
          </a:p>
          <a:p>
            <a:pPr lvl="0" rtl="0">
              <a:spcBef>
                <a:spcPts val="0"/>
              </a:spcBef>
              <a:buClr>
                <a:schemeClr val="dk1"/>
              </a:buClr>
              <a:buSzPct val="100000"/>
              <a:buFont typeface="Arial"/>
              <a:buNone/>
            </a:pPr>
            <a:r>
              <a:rPr lang="fr"/>
              <a:t>cas, la pédagogie et un cadre éducatif structurant donnent de bons résultats.</a:t>
            </a:r>
          </a:p>
          <a:p>
            <a:pPr lvl="0" rtl="0">
              <a:spcBef>
                <a:spcPts val="0"/>
              </a:spcBef>
              <a:buClr>
                <a:schemeClr val="dk1"/>
              </a:buClr>
              <a:buSzPct val="100000"/>
              <a:buFont typeface="Arial"/>
              <a:buNone/>
            </a:pPr>
            <a:r>
              <a:rPr lang="fr"/>
              <a:t>Ces paramètres cités ci-dessus ont cependant l’inconvénient d’être dépendants du cadre de référence </a:t>
            </a:r>
          </a:p>
          <a:p>
            <a:pPr lvl="0" rtl="0">
              <a:spcBef>
                <a:spcPts val="0"/>
              </a:spcBef>
              <a:buClr>
                <a:schemeClr val="dk1"/>
              </a:buClr>
              <a:buSzPct val="100000"/>
              <a:buFont typeface="Arial"/>
              <a:buNone/>
            </a:pPr>
            <a:r>
              <a:rPr lang="fr"/>
              <a:t>et du degré de tolérance de l’observateur et sont donc emplis de subjectivité. Des difficultés comportementales importantes peuvent nécessiter une prise en charge rééducative, éducative ou </a:t>
            </a:r>
          </a:p>
          <a:p>
            <a:pPr lvl="0" rtl="0">
              <a:spcBef>
                <a:spcPts val="0"/>
              </a:spcBef>
              <a:buClr>
                <a:schemeClr val="dk1"/>
              </a:buClr>
              <a:buSzPct val="100000"/>
              <a:buFont typeface="Arial"/>
              <a:buNone/>
            </a:pPr>
            <a:r>
              <a:rPr lang="fr"/>
              <a:t>psychologique, mais dans tous les cas elles doivent s’accompagner d’actions pédagogiques au sein </a:t>
            </a:r>
          </a:p>
          <a:p>
            <a:pPr lvl="0" rtl="0">
              <a:spcBef>
                <a:spcPts val="0"/>
              </a:spcBef>
              <a:buClr>
                <a:schemeClr val="dk1"/>
              </a:buClr>
              <a:buSzPct val="100000"/>
              <a:buFont typeface="Arial"/>
              <a:buNone/>
            </a:pPr>
            <a:r>
              <a:rPr lang="fr"/>
              <a:t>de la classe.</a:t>
            </a:r>
          </a:p>
          <a:p>
            <a:pPr lvl="0" rtl="0">
              <a:spcBef>
                <a:spcPts val="0"/>
              </a:spcBef>
              <a:buNone/>
            </a:pPr>
            <a:endParaRPr/>
          </a:p>
        </p:txBody>
      </p:sp>
    </p:spTree>
    <p:extLst>
      <p:ext uri="{BB962C8B-B14F-4D97-AF65-F5344CB8AC3E}">
        <p14:creationId xmlns:p14="http://schemas.microsoft.com/office/powerpoint/2010/main" val="2555318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xmlns="" id="{FA98EB98-6C1C-4684-B86D-F1BC27E465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8F0128-0EA1-4064-9BC7-6F48A469B8A0}" type="slidenum">
              <a:rPr lang="fr-FR" altLang="fr-FR" smtClean="0"/>
              <a:pPr>
                <a:spcBef>
                  <a:spcPct val="0"/>
                </a:spcBef>
              </a:pPr>
              <a:t>34</a:t>
            </a:fld>
            <a:endParaRPr lang="fr-FR" altLang="fr-FR"/>
          </a:p>
        </p:txBody>
      </p:sp>
      <p:sp>
        <p:nvSpPr>
          <p:cNvPr id="37891" name="Text Box 1">
            <a:extLst>
              <a:ext uri="{FF2B5EF4-FFF2-40B4-BE49-F238E27FC236}">
                <a16:creationId xmlns:a16="http://schemas.microsoft.com/office/drawing/2014/main" xmlns="" id="{3D67BDA7-209A-4382-A1E3-6CB08F92F593}"/>
              </a:ext>
            </a:extLst>
          </p:cNvPr>
          <p:cNvSpPr txBox="1">
            <a:spLocks noChangeArrowheads="1"/>
          </p:cNvSpPr>
          <p:nvPr/>
        </p:nvSpPr>
        <p:spPr bwMode="auto">
          <a:xfrm>
            <a:off x="3776663" y="9331325"/>
            <a:ext cx="2890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80" tIns="45360" rIns="91080" bIns="4536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eaLnBrk="1" hangingPunct="1">
              <a:spcBef>
                <a:spcPct val="0"/>
              </a:spcBef>
            </a:pPr>
            <a:fld id="{CF7C5436-0BB1-4F79-8DC6-576BC84B27C0}" type="slidenum">
              <a:rPr lang="fr-FR" altLang="fr-FR">
                <a:solidFill>
                  <a:srgbClr val="000000"/>
                </a:solidFill>
                <a:latin typeface="Lucida Grande" charset="0"/>
              </a:rPr>
              <a:pPr eaLnBrk="1" hangingPunct="1">
                <a:spcBef>
                  <a:spcPct val="0"/>
                </a:spcBef>
              </a:pPr>
              <a:t>34</a:t>
            </a:fld>
            <a:endParaRPr lang="fr-FR" altLang="fr-FR">
              <a:solidFill>
                <a:srgbClr val="000000"/>
              </a:solidFill>
              <a:latin typeface="Lucida Grande" charset="0"/>
            </a:endParaRPr>
          </a:p>
        </p:txBody>
      </p:sp>
      <p:sp>
        <p:nvSpPr>
          <p:cNvPr id="37892" name="Rectangle 2">
            <a:extLst>
              <a:ext uri="{FF2B5EF4-FFF2-40B4-BE49-F238E27FC236}">
                <a16:creationId xmlns:a16="http://schemas.microsoft.com/office/drawing/2014/main" xmlns="" id="{967401A2-6B5D-4C46-8E36-15E4916216A2}"/>
              </a:ext>
            </a:extLst>
          </p:cNvPr>
          <p:cNvSpPr>
            <a:spLocks noGrp="1" noRot="1" noChangeAspect="1" noChangeArrowheads="1" noTextEdit="1"/>
          </p:cNvSpPr>
          <p:nvPr>
            <p:ph type="sldImg"/>
          </p:nvPr>
        </p:nvSpPr>
        <p:spPr>
          <a:xfrm>
            <a:off x="882650" y="738188"/>
            <a:ext cx="4905375" cy="3679825"/>
          </a:xfrm>
          <a:solidFill>
            <a:srgbClr val="FFFFFF"/>
          </a:solidFill>
          <a:ln/>
        </p:spPr>
      </p:sp>
      <p:sp>
        <p:nvSpPr>
          <p:cNvPr id="37893" name="Text Box 3">
            <a:extLst>
              <a:ext uri="{FF2B5EF4-FFF2-40B4-BE49-F238E27FC236}">
                <a16:creationId xmlns:a16="http://schemas.microsoft.com/office/drawing/2014/main" xmlns="" id="{90CC517D-C7D6-47A1-A3B2-3E3B63A8234F}"/>
              </a:ext>
            </a:extLst>
          </p:cNvPr>
          <p:cNvSpPr>
            <a:spLocks noGrp="1" noChangeArrowheads="1"/>
          </p:cNvSpPr>
          <p:nvPr>
            <p:ph type="body" idx="1"/>
          </p:nvPr>
        </p:nvSpPr>
        <p:spPr>
          <a:xfrm>
            <a:off x="889000" y="4664075"/>
            <a:ext cx="4889500" cy="4627563"/>
          </a:xfrm>
          <a:noFill/>
          <a:ln w="9360">
            <a:solidFill>
              <a:srgbClr val="000000"/>
            </a:solidFill>
          </a:ln>
          <a:extLst>
            <a:ext uri="{909E8E84-426E-40DD-AFC4-6F175D3DCCD1}">
              <a14:hiddenFill xmlns:a14="http://schemas.microsoft.com/office/drawing/2010/main">
                <a:solidFill>
                  <a:srgbClr val="FFFFFF"/>
                </a:solidFill>
              </a14:hiddenFill>
            </a:ext>
          </a:extLst>
        </p:spPr>
        <p:txBody>
          <a:bodyPr lIns="91080" tIns="45360" rIns="91080" bIns="4536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Trois types de fonctionnement familiaux sont corrélés aux troubles du comportement: </a:t>
            </a:r>
          </a:p>
          <a:p>
            <a:pPr>
              <a:spcBef>
                <a:spcPts val="450"/>
              </a:spcBef>
              <a:buFont typeface="Lucida Grande"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l’éducation laxiste (absence de règles et de cadre): les envies et pulsions ne sont pas encadrées, l’enfant ne connait pas et ne comprend pas les contraintes.</a:t>
            </a:r>
          </a:p>
          <a:p>
            <a:pPr>
              <a:spcBef>
                <a:spcPts val="450"/>
              </a:spcBef>
              <a:buFont typeface="Lucida Grande"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l’éducation rigide (règles et cadre très présents et contraignants, non expliqués):  la loi peut être vécue comme une contrainte imposée par les adultes, destinée à restreindre l’expression individuelle, et donc refusée; </a:t>
            </a:r>
          </a:p>
          <a:p>
            <a:pPr>
              <a:spcBef>
                <a:spcPts val="450"/>
              </a:spcBef>
              <a:buFont typeface="Lucida Grande"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L’éducation incohérente (passage de laxisme et de contraintes, toujours non expliquées, différentes selon les adultes et, pour un même adulte, selon les moments): le cadre de fonctionnement, des règles de vie commune ne peuvent pas se construire avec stabilité. Les références à la loi, la règle; la norme, vont donc fluctuer selon les envies, les pulsions, les circonstances. </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L’élève soit ne connait pas les règles de fonctionnement (qui sont souvent implicites), soit connait les règles mais ne veut pas les suivre, soit vérifie si ces règles sont valables pour tout adulte ou, pour un même adulte, à tous les moments de la journée,.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Cette difficulté à s’inscrire dans un cadre, un règlement, des codes rend difficile leur inscription dans un groupe et dans les apprentissages.</a:t>
            </a:r>
          </a:p>
          <a:p>
            <a:pPr eaLnBrk="1" hangingPunct="1">
              <a:lnSpc>
                <a:spcPct val="80000"/>
              </a:lnSpc>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Lucida Grande" charset="0"/>
              <a:ea typeface="MS PGothic" panose="020B0600070205080204" pitchFamily="34" charset="-128"/>
            </a:endParaRPr>
          </a:p>
        </p:txBody>
      </p:sp>
    </p:spTree>
    <p:extLst>
      <p:ext uri="{BB962C8B-B14F-4D97-AF65-F5344CB8AC3E}">
        <p14:creationId xmlns:p14="http://schemas.microsoft.com/office/powerpoint/2010/main" val="306302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xmlns="" id="{614FAE1E-37A2-4F4C-834D-BC8629A93A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478FF-AA75-4FA4-9C6A-8E0A3FD87BD3}" type="slidenum">
              <a:rPr lang="fr-FR" altLang="fr-FR" smtClean="0"/>
              <a:pPr>
                <a:spcBef>
                  <a:spcPct val="0"/>
                </a:spcBef>
              </a:pPr>
              <a:t>3</a:t>
            </a:fld>
            <a:endParaRPr lang="fr-FR" altLang="fr-FR"/>
          </a:p>
        </p:txBody>
      </p:sp>
      <p:sp>
        <p:nvSpPr>
          <p:cNvPr id="15363" name="Rectangle 2">
            <a:extLst>
              <a:ext uri="{FF2B5EF4-FFF2-40B4-BE49-F238E27FC236}">
                <a16:creationId xmlns:a16="http://schemas.microsoft.com/office/drawing/2014/main" xmlns="" id="{67816EFD-99A9-4059-88A6-5827CE51DB54}"/>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xmlns="" id="{A1807FE5-8879-434E-A75F-649FE97138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1064328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fr"/>
              <a:t>L’estime de soi : Elle peut se définir comme la capacité à se reconnaître une certaine valeur, à se faire confiance (ce qui est primordial pour se lancer dans les apprentissages), à s’affirmer </a:t>
            </a:r>
          </a:p>
          <a:p>
            <a:pPr lvl="0" rtl="0">
              <a:spcBef>
                <a:spcPts val="0"/>
              </a:spcBef>
              <a:buClr>
                <a:schemeClr val="dk1"/>
              </a:buClr>
              <a:buSzPct val="100000"/>
              <a:buFont typeface="Arial"/>
              <a:buNone/>
            </a:pPr>
            <a:r>
              <a:rPr lang="fr"/>
              <a:t>dans un groupe. Elle se construit à travers le regard et l’attention de l’entourage, à travers les expériences. Elle est donc en perpétuelle évolution ; positive ou négative. Son évaluation se </a:t>
            </a:r>
          </a:p>
          <a:p>
            <a:pPr lvl="0" rtl="0">
              <a:spcBef>
                <a:spcPts val="0"/>
              </a:spcBef>
              <a:buClr>
                <a:schemeClr val="dk1"/>
              </a:buClr>
              <a:buSzPct val="100000"/>
              <a:buFont typeface="Arial"/>
              <a:buNone/>
            </a:pPr>
            <a:r>
              <a:rPr lang="fr"/>
              <a:t>fera  donc  par  la  valeur  que  l’enfant  se  donne,  difficile  à  identifier  avec  les  outils  de l’enseignant,  par  l’engagement  de  l’élève  dans  les  activités  nouvelles,  par  la  gestion  des </a:t>
            </a:r>
          </a:p>
          <a:p>
            <a:pPr lvl="0" rtl="0">
              <a:spcBef>
                <a:spcPts val="0"/>
              </a:spcBef>
              <a:buClr>
                <a:schemeClr val="dk1"/>
              </a:buClr>
              <a:buSzPct val="100000"/>
              <a:buFont typeface="Arial"/>
              <a:buNone/>
            </a:pPr>
            <a:r>
              <a:rPr lang="fr"/>
              <a:t>difficultés d’apprentissage.</a:t>
            </a:r>
          </a:p>
          <a:p>
            <a:pPr lvl="0" rtl="0">
              <a:spcBef>
                <a:spcPts val="0"/>
              </a:spcBef>
              <a:buClr>
                <a:schemeClr val="dk1"/>
              </a:buClr>
              <a:buFont typeface="Arial"/>
              <a:buNone/>
            </a:pPr>
            <a:endParaRPr/>
          </a:p>
          <a:p>
            <a:pPr lvl="0" rtl="0">
              <a:spcBef>
                <a:spcPts val="0"/>
              </a:spcBef>
              <a:buClr>
                <a:schemeClr val="dk1"/>
              </a:buClr>
              <a:buSzPct val="100000"/>
              <a:buFont typeface="Arial"/>
              <a:buNone/>
            </a:pPr>
            <a:r>
              <a:rPr lang="fr"/>
              <a:t>-    L’autonomie affective : Elle est en lien avec l’item précédent, elle peut s’observer à travers </a:t>
            </a:r>
          </a:p>
          <a:p>
            <a:pPr lvl="0" rtl="0">
              <a:spcBef>
                <a:spcPts val="0"/>
              </a:spcBef>
              <a:buClr>
                <a:schemeClr val="dk1"/>
              </a:buClr>
              <a:buSzPct val="100000"/>
              <a:buFont typeface="Arial"/>
              <a:buNone/>
            </a:pPr>
            <a:r>
              <a:rPr lang="fr"/>
              <a:t>la capacité à travailler seul, avoir des avis et faire des choix, prendre des initiatives.</a:t>
            </a:r>
          </a:p>
          <a:p>
            <a:pPr lvl="0" rtl="0">
              <a:spcBef>
                <a:spcPts val="0"/>
              </a:spcBef>
              <a:buClr>
                <a:schemeClr val="dk1"/>
              </a:buClr>
              <a:buSzPct val="100000"/>
              <a:buFont typeface="Arial"/>
              <a:buNone/>
            </a:pPr>
            <a:r>
              <a:rPr lang="fr"/>
              <a:t>-    La maîtrise des émotions : L’élève maîtrise-t-il l’intensité de ses émotions, les contrôle-t-il </a:t>
            </a:r>
          </a:p>
          <a:p>
            <a:pPr lvl="0" rtl="0">
              <a:spcBef>
                <a:spcPts val="0"/>
              </a:spcBef>
              <a:buClr>
                <a:schemeClr val="dk1"/>
              </a:buClr>
              <a:buSzPct val="100000"/>
              <a:buFont typeface="Arial"/>
              <a:buNone/>
            </a:pPr>
            <a:r>
              <a:rPr lang="fr"/>
              <a:t>(l’émotion l’envahit et le rend indisponible aux apprentissages ou aux relations), </a:t>
            </a:r>
          </a:p>
          <a:p>
            <a:pPr lvl="0" rtl="0">
              <a:spcBef>
                <a:spcPts val="0"/>
              </a:spcBef>
              <a:buClr>
                <a:schemeClr val="dk1"/>
              </a:buClr>
              <a:buSzPct val="100000"/>
              <a:buFont typeface="Arial"/>
              <a:buNone/>
            </a:pPr>
            <a:r>
              <a:rPr lang="fr"/>
              <a:t>l’expression est-elle socialement acceptable (de l’expression physique plus ou moins </a:t>
            </a:r>
          </a:p>
          <a:p>
            <a:pPr lvl="0" rtl="0">
              <a:spcBef>
                <a:spcPts val="0"/>
              </a:spcBef>
              <a:buClr>
                <a:schemeClr val="dk1"/>
              </a:buClr>
              <a:buSzPct val="100000"/>
              <a:buFont typeface="Arial"/>
              <a:buNone/>
            </a:pPr>
            <a:r>
              <a:rPr lang="fr"/>
              <a:t>acceptée à la verbalisation des émotions qui permet de les mettre à distance).</a:t>
            </a:r>
          </a:p>
          <a:p>
            <a:pPr lvl="0" rtl="0">
              <a:spcBef>
                <a:spcPts val="0"/>
              </a:spcBef>
              <a:buClr>
                <a:schemeClr val="dk1"/>
              </a:buClr>
              <a:buSzPct val="100000"/>
              <a:buFont typeface="Arial"/>
              <a:buNone/>
            </a:pPr>
            <a:r>
              <a:rPr lang="fr"/>
              <a:t>-    La projection : Elle est la capacité à différer ses désirs et de s’inscrire dans des projets </a:t>
            </a:r>
          </a:p>
          <a:p>
            <a:pPr lvl="0" rtl="0">
              <a:spcBef>
                <a:spcPts val="0"/>
              </a:spcBef>
              <a:buClr>
                <a:schemeClr val="dk1"/>
              </a:buClr>
              <a:buSzPct val="100000"/>
              <a:buFont typeface="Arial"/>
              <a:buNone/>
            </a:pPr>
            <a:r>
              <a:rPr lang="fr"/>
              <a:t>personnels à moyen et long terme.</a:t>
            </a:r>
          </a:p>
          <a:p>
            <a:pPr lvl="0" rtl="0">
              <a:spcBef>
                <a:spcPts val="0"/>
              </a:spcBef>
              <a:buClr>
                <a:schemeClr val="dk1"/>
              </a:buClr>
              <a:buSzPct val="100000"/>
              <a:buFont typeface="Arial"/>
              <a:buNone/>
            </a:pPr>
            <a:r>
              <a:rPr lang="fr"/>
              <a:t>-    La gestion de sa sécurité : L’élève ne se met pas en danger, physique ou psychique, est </a:t>
            </a:r>
          </a:p>
          <a:p>
            <a:pPr lvl="0" rtl="0">
              <a:spcBef>
                <a:spcPts val="0"/>
              </a:spcBef>
              <a:buClr>
                <a:schemeClr val="dk1"/>
              </a:buClr>
              <a:buSzPct val="100000"/>
              <a:buFont typeface="Arial"/>
              <a:buNone/>
            </a:pPr>
            <a:r>
              <a:rPr lang="fr"/>
              <a:t>capable de mesurer, donc de connaître, la balance sécurité-risque.</a:t>
            </a:r>
          </a:p>
          <a:p>
            <a:pPr>
              <a:spcBef>
                <a:spcPts val="0"/>
              </a:spcBef>
              <a:buNone/>
            </a:pPr>
            <a:endParaRPr/>
          </a:p>
        </p:txBody>
      </p:sp>
    </p:spTree>
    <p:extLst>
      <p:ext uri="{BB962C8B-B14F-4D97-AF65-F5344CB8AC3E}">
        <p14:creationId xmlns:p14="http://schemas.microsoft.com/office/powerpoint/2010/main" val="987316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xmlns="" id="{D4022EE6-7B8D-4AB9-88C6-15A1C9D149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3900" algn="l"/>
                <a:tab pos="1447800" algn="l"/>
                <a:tab pos="21717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9pPr>
          </a:lstStyle>
          <a:p>
            <a:pPr>
              <a:spcBef>
                <a:spcPct val="0"/>
              </a:spcBef>
            </a:pPr>
            <a:fld id="{265060FC-FC8A-4733-AF00-D9B794F1407E}" type="slidenum">
              <a:rPr lang="fr-FR" altLang="fr-FR" b="1" smtClean="0">
                <a:solidFill>
                  <a:srgbClr val="000000"/>
                </a:solidFill>
                <a:latin typeface="Lucida Grande" charset="0"/>
                <a:ea typeface="MS PGothic" panose="020B0600070205080204" pitchFamily="34" charset="-128"/>
              </a:rPr>
              <a:pPr>
                <a:spcBef>
                  <a:spcPct val="0"/>
                </a:spcBef>
              </a:pPr>
              <a:t>36</a:t>
            </a:fld>
            <a:endParaRPr lang="fr-FR" altLang="fr-FR" b="1">
              <a:solidFill>
                <a:srgbClr val="000000"/>
              </a:solidFill>
              <a:latin typeface="Lucida Grande" charset="0"/>
              <a:ea typeface="MS PGothic" panose="020B0600070205080204" pitchFamily="34" charset="-128"/>
            </a:endParaRPr>
          </a:p>
        </p:txBody>
      </p:sp>
      <p:sp>
        <p:nvSpPr>
          <p:cNvPr id="45059" name="Text Box 1">
            <a:extLst>
              <a:ext uri="{FF2B5EF4-FFF2-40B4-BE49-F238E27FC236}">
                <a16:creationId xmlns:a16="http://schemas.microsoft.com/office/drawing/2014/main" xmlns="" id="{9631666F-6BC1-49AF-B802-68C84C81D6D5}"/>
              </a:ext>
            </a:extLst>
          </p:cNvPr>
          <p:cNvSpPr txBox="1">
            <a:spLocks noChangeArrowheads="1"/>
          </p:cNvSpPr>
          <p:nvPr/>
        </p:nvSpPr>
        <p:spPr bwMode="auto">
          <a:xfrm>
            <a:off x="3776663" y="9331325"/>
            <a:ext cx="2890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80" tIns="45360" rIns="91080" bIns="4536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eaLnBrk="1" hangingPunct="1">
              <a:spcBef>
                <a:spcPct val="0"/>
              </a:spcBef>
            </a:pPr>
            <a:fld id="{9C4F8A3C-4D9A-4B8B-808A-D213AE43F40B}" type="slidenum">
              <a:rPr lang="fr-FR" altLang="fr-FR" b="1">
                <a:solidFill>
                  <a:srgbClr val="000000"/>
                </a:solidFill>
                <a:latin typeface="Lucida Grande" charset="0"/>
                <a:ea typeface="MS PGothic" panose="020B0600070205080204" pitchFamily="34" charset="-128"/>
              </a:rPr>
              <a:pPr eaLnBrk="1" hangingPunct="1">
                <a:spcBef>
                  <a:spcPct val="0"/>
                </a:spcBef>
              </a:pPr>
              <a:t>36</a:t>
            </a:fld>
            <a:endParaRPr lang="fr-FR" altLang="fr-FR" b="1">
              <a:solidFill>
                <a:srgbClr val="000000"/>
              </a:solidFill>
              <a:latin typeface="Lucida Grande" charset="0"/>
              <a:ea typeface="MS PGothic" panose="020B0600070205080204" pitchFamily="34" charset="-128"/>
            </a:endParaRPr>
          </a:p>
        </p:txBody>
      </p:sp>
      <p:sp>
        <p:nvSpPr>
          <p:cNvPr id="45060" name="Rectangle 2">
            <a:extLst>
              <a:ext uri="{FF2B5EF4-FFF2-40B4-BE49-F238E27FC236}">
                <a16:creationId xmlns:a16="http://schemas.microsoft.com/office/drawing/2014/main" xmlns="" id="{D7EE9452-A257-4BFF-A679-4685C4237964}"/>
              </a:ext>
            </a:extLst>
          </p:cNvPr>
          <p:cNvSpPr>
            <a:spLocks noGrp="1" noRot="1" noChangeAspect="1" noChangeArrowheads="1" noTextEdit="1"/>
          </p:cNvSpPr>
          <p:nvPr>
            <p:ph type="sldImg"/>
          </p:nvPr>
        </p:nvSpPr>
        <p:spPr>
          <a:xfrm>
            <a:off x="882650" y="738188"/>
            <a:ext cx="4905375" cy="3679825"/>
          </a:xfrm>
          <a:solidFill>
            <a:srgbClr val="FFFFFF"/>
          </a:solidFill>
          <a:ln/>
        </p:spPr>
      </p:sp>
      <p:sp>
        <p:nvSpPr>
          <p:cNvPr id="45061" name="Text Box 3">
            <a:extLst>
              <a:ext uri="{FF2B5EF4-FFF2-40B4-BE49-F238E27FC236}">
                <a16:creationId xmlns:a16="http://schemas.microsoft.com/office/drawing/2014/main" xmlns="" id="{2ADA06A4-C940-4139-B6BF-AB5384E5FF6C}"/>
              </a:ext>
            </a:extLst>
          </p:cNvPr>
          <p:cNvSpPr>
            <a:spLocks noGrp="1" noChangeArrowheads="1"/>
          </p:cNvSpPr>
          <p:nvPr>
            <p:ph type="body" idx="1"/>
          </p:nvPr>
        </p:nvSpPr>
        <p:spPr>
          <a:xfrm>
            <a:off x="889000" y="4664075"/>
            <a:ext cx="48895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800">
                <a:latin typeface="Arial" panose="020B0604020202020204" pitchFamily="34" charset="0"/>
                <a:ea typeface="MS PGothic" panose="020B0600070205080204" pitchFamily="34" charset="-128"/>
              </a:rPr>
              <a:t>Cette cohérence </a:t>
            </a:r>
            <a:r>
              <a:rPr lang="fr-FR" altLang="fr-FR" sz="800" b="1">
                <a:latin typeface="Arial" panose="020B0604020202020204" pitchFamily="34" charset="0"/>
                <a:ea typeface="MS PGothic" panose="020B0600070205080204" pitchFamily="34" charset="-128"/>
              </a:rPr>
              <a:t>est indispensable </a:t>
            </a:r>
          </a:p>
          <a:p>
            <a:pPr algn="r" eaLnBrk="1" hangingPunct="1">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800" b="1">
                <a:latin typeface="Arial" panose="020B0604020202020204" pitchFamily="34" charset="0"/>
                <a:ea typeface="MS PGothic" panose="020B0600070205080204" pitchFamily="34" charset="-128"/>
              </a:rPr>
              <a:t>Parce que l’enfant va vérifier la cohérence du cadre éducatif et, en l’absence de cohérence, va s’appuyer sur les failles pour renvoyer les adultes les uns vers (contre?) les autres.</a:t>
            </a:r>
          </a:p>
          <a:p>
            <a:pPr algn="r" eaLnBrk="1" hangingPunct="1">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800" b="1">
                <a:latin typeface="Arial" panose="020B0604020202020204" pitchFamily="34" charset="0"/>
                <a:ea typeface="MS PGothic" panose="020B0600070205080204" pitchFamily="34" charset="-128"/>
              </a:rPr>
              <a:t>Pour que l’adulte AVS, qui entre dans un environnement professionnel qu’il ne connaît pas bien, ne reçoive pas les informations quant au fonctionnements institutionnels uniquement par l’enfant (en particulier dans le second degré ou les fonctionnements et le nombre d’interlocuteurs sont les plus nombreux). Cette unicité de la source d’information amène forcément une manipulation de l’ AVS par l’enfant. </a:t>
            </a:r>
          </a:p>
          <a:p>
            <a:pPr algn="r" eaLnBrk="1" hangingPunct="1">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800" b="1">
              <a:latin typeface="Arial" panose="020B0604020202020204" pitchFamily="34" charset="0"/>
              <a:ea typeface="MS PGothic" panose="020B0600070205080204" pitchFamily="34" charset="-128"/>
            </a:endParaRPr>
          </a:p>
          <a:p>
            <a:pPr algn="r" eaLnBrk="1" hangingPunct="1">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800" b="1">
                <a:latin typeface="Arial" panose="020B0604020202020204" pitchFamily="34" charset="0"/>
                <a:ea typeface="MS PGothic" panose="020B0600070205080204" pitchFamily="34" charset="-128"/>
              </a:rPr>
              <a:t>La connaissance du projet  éducatif pour l’élève, éventuellement l’enfant, est une nécessité, s’il existe!</a:t>
            </a:r>
          </a:p>
          <a:p>
            <a:pPr algn="r" eaLnBrk="1" hangingPunct="1">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800" b="1">
                <a:latin typeface="Arial" panose="020B0604020202020204" pitchFamily="34" charset="0"/>
                <a:ea typeface="MS PGothic" panose="020B0600070205080204" pitchFamily="34" charset="-128"/>
              </a:rPr>
              <a:t>L’AVS ne peut être laissé seul avec un élève avec troubles du comportement sans connaitre ses directions de travail, les modalités de communication avec les enseignants, etc. (la suite des éléments que peut contenir un projet est détaillée dans les diapositives suivantes), et c’est son rôle que de demander ce qu’il est. </a:t>
            </a:r>
          </a:p>
          <a:p>
            <a:pPr algn="r" eaLnBrk="1" hangingPunct="1">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sz="800" b="1">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095809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xmlns="" id="{7922B60A-8076-40DB-9557-738CB78053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3900" algn="l"/>
                <a:tab pos="1447800" algn="l"/>
                <a:tab pos="21717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9pPr>
          </a:lstStyle>
          <a:p>
            <a:pPr>
              <a:spcBef>
                <a:spcPct val="0"/>
              </a:spcBef>
            </a:pPr>
            <a:fld id="{F0B810C7-EF36-42D3-8AA0-F924E025B7E5}" type="slidenum">
              <a:rPr lang="fr-FR" altLang="fr-FR" b="1" smtClean="0">
                <a:solidFill>
                  <a:srgbClr val="000000"/>
                </a:solidFill>
                <a:latin typeface="Lucida Grande" charset="0"/>
                <a:ea typeface="MS PGothic" panose="020B0600070205080204" pitchFamily="34" charset="-128"/>
              </a:rPr>
              <a:pPr>
                <a:spcBef>
                  <a:spcPct val="0"/>
                </a:spcBef>
              </a:pPr>
              <a:t>37</a:t>
            </a:fld>
            <a:endParaRPr lang="fr-FR" altLang="fr-FR" b="1">
              <a:solidFill>
                <a:srgbClr val="000000"/>
              </a:solidFill>
              <a:latin typeface="Lucida Grande" charset="0"/>
              <a:ea typeface="MS PGothic" panose="020B0600070205080204" pitchFamily="34" charset="-128"/>
            </a:endParaRPr>
          </a:p>
        </p:txBody>
      </p:sp>
      <p:sp>
        <p:nvSpPr>
          <p:cNvPr id="61443" name="Text Box 1">
            <a:extLst>
              <a:ext uri="{FF2B5EF4-FFF2-40B4-BE49-F238E27FC236}">
                <a16:creationId xmlns:a16="http://schemas.microsoft.com/office/drawing/2014/main" xmlns="" id="{F5BFE58F-59FA-4B10-A131-61885E5D8E7A}"/>
              </a:ext>
            </a:extLst>
          </p:cNvPr>
          <p:cNvSpPr txBox="1">
            <a:spLocks noChangeArrowheads="1"/>
          </p:cNvSpPr>
          <p:nvPr/>
        </p:nvSpPr>
        <p:spPr bwMode="auto">
          <a:xfrm>
            <a:off x="3776663" y="9331325"/>
            <a:ext cx="2890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80" tIns="45360" rIns="91080" bIns="4536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eaLnBrk="1" hangingPunct="1">
              <a:spcBef>
                <a:spcPct val="0"/>
              </a:spcBef>
            </a:pPr>
            <a:fld id="{36CD9E92-446B-4F1D-AE26-EC05EEC52891}" type="slidenum">
              <a:rPr lang="fr-FR" altLang="fr-FR" b="1">
                <a:solidFill>
                  <a:srgbClr val="000000"/>
                </a:solidFill>
                <a:latin typeface="Lucida Grande" charset="0"/>
                <a:ea typeface="MS PGothic" panose="020B0600070205080204" pitchFamily="34" charset="-128"/>
              </a:rPr>
              <a:pPr eaLnBrk="1" hangingPunct="1">
                <a:spcBef>
                  <a:spcPct val="0"/>
                </a:spcBef>
              </a:pPr>
              <a:t>37</a:t>
            </a:fld>
            <a:endParaRPr lang="fr-FR" altLang="fr-FR" b="1">
              <a:solidFill>
                <a:srgbClr val="000000"/>
              </a:solidFill>
              <a:latin typeface="Lucida Grande" charset="0"/>
              <a:ea typeface="MS PGothic" panose="020B0600070205080204" pitchFamily="34" charset="-128"/>
            </a:endParaRPr>
          </a:p>
        </p:txBody>
      </p:sp>
      <p:sp>
        <p:nvSpPr>
          <p:cNvPr id="61444" name="Rectangle 2">
            <a:extLst>
              <a:ext uri="{FF2B5EF4-FFF2-40B4-BE49-F238E27FC236}">
                <a16:creationId xmlns:a16="http://schemas.microsoft.com/office/drawing/2014/main" xmlns="" id="{5E1A6624-93DB-4B0E-81AD-F2873A008683}"/>
              </a:ext>
            </a:extLst>
          </p:cNvPr>
          <p:cNvSpPr>
            <a:spLocks noGrp="1" noRot="1" noChangeAspect="1" noChangeArrowheads="1" noTextEdit="1"/>
          </p:cNvSpPr>
          <p:nvPr>
            <p:ph type="sldImg"/>
          </p:nvPr>
        </p:nvSpPr>
        <p:spPr>
          <a:xfrm>
            <a:off x="882650" y="738188"/>
            <a:ext cx="4905375" cy="3679825"/>
          </a:xfrm>
          <a:solidFill>
            <a:srgbClr val="FFFFFF"/>
          </a:solidFill>
          <a:ln/>
        </p:spPr>
      </p:sp>
      <p:sp>
        <p:nvSpPr>
          <p:cNvPr id="61445" name="Text Box 3">
            <a:extLst>
              <a:ext uri="{FF2B5EF4-FFF2-40B4-BE49-F238E27FC236}">
                <a16:creationId xmlns:a16="http://schemas.microsoft.com/office/drawing/2014/main" xmlns="" id="{B07FB651-CD19-460A-99B0-84A73B249535}"/>
              </a:ext>
            </a:extLst>
          </p:cNvPr>
          <p:cNvSpPr>
            <a:spLocks noGrp="1" noChangeArrowheads="1"/>
          </p:cNvSpPr>
          <p:nvPr>
            <p:ph type="body" idx="1"/>
          </p:nvPr>
        </p:nvSpPr>
        <p:spPr>
          <a:xfrm>
            <a:off x="889000" y="4664075"/>
            <a:ext cx="4889500" cy="9842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Le non-respect des fonctionnements sociaux et des règlements est la caractéristique de ce public, il est cependant possible d’améliorer cette relation en aidant l’enfant à se réinscrire comme membre d’un groupe. </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 </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a:latin typeface="Lucida Grande" charset="0"/>
                <a:ea typeface="MS PGothic" panose="020B0600070205080204" pitchFamily="34" charset="-128"/>
              </a:rPr>
              <a:t>Construire un cadre contenant et sécurisant</a:t>
            </a:r>
            <a:r>
              <a:rPr lang="fr-FR" altLang="fr-FR">
                <a:latin typeface="Lucida Grande" charset="0"/>
                <a:ea typeface="MS PGothic" panose="020B0600070205080204" pitchFamily="34" charset="-128"/>
              </a:rPr>
              <a:t>, avec une loi (le règlement de l’institution, de l’établissement ou de la classe) construite avec les élèves, énoncée, écrite et appliquée par tous (adultes compris). Le règlement est souvent vécu par l’enfant comme une coercition, une limite à sa volonté de toute puissance, ce sentiment est renforcé par la construction de beaucoup de règlements comme une suite d’interdictions. Le concevoir d’abord comme un moyen de sécuriser l’enfant par  la définition de ses droits, les devoirs qui découlent de ces droits étant définis ensuite.  Les  règles sont claires, l’enseignant ou l’AVS donnent des exemples de leur respect et de leur non-respect. Ces règles sont connues (affichées, elles servent quotidiennement de référence), comprises (elles sont formulées avec des mots simples et ont le même sens pour tous), partagées (elles ont été discutées), utiles (elles sont peu nombreuses et nécessaires à la vie en société), positives (elles décrivent une action à faire plutôt qu’à ne pas faire), raisonnables (elles sont sécurisantes et favorisent la responsabilisation de l'élève), appliquées avec constance  (elles sont toujours respectées et elles garantissent un traitement équitable).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a:latin typeface="Lucida Grande" charset="0"/>
                <a:ea typeface="MS PGothic" panose="020B0600070205080204" pitchFamily="34" charset="-128"/>
              </a:rPr>
              <a:t>L’implicite est verbalisé</a:t>
            </a:r>
            <a:r>
              <a:rPr lang="fr-FR" altLang="fr-FR">
                <a:latin typeface="Lucida Grande" charset="0"/>
                <a:ea typeface="MS PGothic" panose="020B0600070205080204" pitchFamily="34" charset="-128"/>
              </a:rPr>
              <a:t>, en particulier sur le plan affectif et relationnel. Les règles qui parsèment et traversent la relation pédagogique dans les premières années du primaire relèvent le plus souvent de l’implicite et prennent une importance et des significations différentes selon le registre du quotidien visé, « […] dans la dimension spatiale (principes de déplacement, critères de placement à l'intérieur de la classe, organisation spatiale de la classe et de l'école), dans la dimension temporelle (emplois du temps, rythme des travaux scolaires), dans la dimension corporelle (manière de s'asseoir, de mouvoir son corps, d'ordonner ses vêtements, répétition de gestes, obéissance à des signaux), dans la dimension relationnelle (manière de s'adresser à l'enseignant et aux élèves, régulation des comportements par des échanges verbaux, par des repères matériels, des signaux) et dans l'insertion active de l'enfant au sein du monde environnant (rangement et entretien de la classe, nature et forme du travail scolaire à effectuer, évaluations des performances scolaires). Lorsque l'élève parvient à s'inscrire dans une configuration (c'est-à-dire quand elle prend sens pour lui), il apprend aussi à être discipliné selon certaines modalités d'exercice du pouvoir qui ne sont plus nécessairement ni uniquement à rappeler sous forme de règlements, de punitions ou de rappels à l'ordre.»</a:t>
            </a:r>
            <a:r>
              <a:rPr lang="fr-FR" altLang="fr-FR" i="1">
                <a:latin typeface="Lucida Grande" charset="0"/>
                <a:ea typeface="MS PGothic" panose="020B0600070205080204" pitchFamily="34" charset="-128"/>
              </a:rPr>
              <a:t>(Rachel Gasparini, La discipline à l'école primaire : une interprétation sociologique des modalités d'imposition de l'ordre scolaire moderne. Thèse, sociologie et sciences sociales, université Lyon2, 1998)</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 Face à sa difficulté d’empathie, d’identification et d’expression de ses ressentis et émotions, l’ AVS  peut être celui qui l’aide à les mettre en mots.</a:t>
            </a:r>
          </a:p>
          <a:p>
            <a:pPr eaLnBrk="1" hangingPunct="1">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Lucida Grande" charset="0"/>
              <a:ea typeface="MS PGothic" panose="020B0600070205080204" pitchFamily="34" charset="-128"/>
            </a:endParaRPr>
          </a:p>
        </p:txBody>
      </p:sp>
    </p:spTree>
    <p:extLst>
      <p:ext uri="{BB962C8B-B14F-4D97-AF65-F5344CB8AC3E}">
        <p14:creationId xmlns:p14="http://schemas.microsoft.com/office/powerpoint/2010/main" val="1638668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xmlns="" id="{D131D873-5988-4BCD-AB1C-86D617AF39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tabLst>
                <a:tab pos="723900" algn="l"/>
                <a:tab pos="1447800" algn="l"/>
                <a:tab pos="2171700" algn="l"/>
              </a:tabLst>
              <a:defRPr sz="1200">
                <a:solidFill>
                  <a:schemeClr val="tx1"/>
                </a:solidFill>
                <a:latin typeface="Arial" panose="020B0604020202020204" pitchFamily="34" charset="0"/>
              </a:defRPr>
            </a:lvl1pPr>
            <a:lvl2pPr marL="742950" indent="-285750">
              <a:spcBef>
                <a:spcPct val="30000"/>
              </a:spcBef>
              <a:tabLst>
                <a:tab pos="723900" algn="l"/>
                <a:tab pos="1447800" algn="l"/>
                <a:tab pos="2171700" algn="l"/>
              </a:tabLst>
              <a:defRPr sz="1200">
                <a:solidFill>
                  <a:schemeClr val="tx1"/>
                </a:solidFill>
                <a:latin typeface="Arial" panose="020B0604020202020204" pitchFamily="34" charset="0"/>
              </a:defRPr>
            </a:lvl2pPr>
            <a:lvl3pPr marL="1143000" indent="-228600">
              <a:spcBef>
                <a:spcPct val="30000"/>
              </a:spcBef>
              <a:tabLst>
                <a:tab pos="723900" algn="l"/>
                <a:tab pos="1447800" algn="l"/>
                <a:tab pos="2171700" algn="l"/>
              </a:tabLst>
              <a:defRPr sz="1200">
                <a:solidFill>
                  <a:schemeClr val="tx1"/>
                </a:solidFill>
                <a:latin typeface="Arial" panose="020B0604020202020204" pitchFamily="34" charset="0"/>
              </a:defRPr>
            </a:lvl3pPr>
            <a:lvl4pPr marL="1600200" indent="-228600">
              <a:spcBef>
                <a:spcPct val="30000"/>
              </a:spcBef>
              <a:tabLst>
                <a:tab pos="723900" algn="l"/>
                <a:tab pos="1447800" algn="l"/>
                <a:tab pos="2171700" algn="l"/>
              </a:tabLst>
              <a:defRPr sz="1200">
                <a:solidFill>
                  <a:schemeClr val="tx1"/>
                </a:solidFill>
                <a:latin typeface="Arial" panose="020B0604020202020204" pitchFamily="34" charset="0"/>
              </a:defRPr>
            </a:lvl4pPr>
            <a:lvl5pPr marL="2057400" indent="-228600">
              <a:spcBef>
                <a:spcPct val="30000"/>
              </a:spcBef>
              <a:tabLst>
                <a:tab pos="723900" algn="l"/>
                <a:tab pos="1447800" algn="l"/>
                <a:tab pos="21717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723900" algn="l"/>
                <a:tab pos="1447800" algn="l"/>
                <a:tab pos="2171700" algn="l"/>
              </a:tabLst>
              <a:defRPr sz="1200">
                <a:solidFill>
                  <a:schemeClr val="tx1"/>
                </a:solidFill>
                <a:latin typeface="Arial" panose="020B0604020202020204" pitchFamily="34" charset="0"/>
              </a:defRPr>
            </a:lvl9pPr>
          </a:lstStyle>
          <a:p>
            <a:pPr>
              <a:spcBef>
                <a:spcPct val="0"/>
              </a:spcBef>
            </a:pPr>
            <a:fld id="{61526ADA-CD73-4547-AC6E-FA8ACF2677C0}" type="slidenum">
              <a:rPr lang="fr-FR" altLang="fr-FR" b="1" smtClean="0">
                <a:solidFill>
                  <a:srgbClr val="000000"/>
                </a:solidFill>
                <a:latin typeface="Lucida Grande" charset="0"/>
                <a:ea typeface="MS PGothic" panose="020B0600070205080204" pitchFamily="34" charset="-128"/>
              </a:rPr>
              <a:pPr>
                <a:spcBef>
                  <a:spcPct val="0"/>
                </a:spcBef>
              </a:pPr>
              <a:t>41</a:t>
            </a:fld>
            <a:endParaRPr lang="fr-FR" altLang="fr-FR" b="1">
              <a:solidFill>
                <a:srgbClr val="000000"/>
              </a:solidFill>
              <a:latin typeface="Lucida Grande" charset="0"/>
              <a:ea typeface="MS PGothic" panose="020B0600070205080204" pitchFamily="34" charset="-128"/>
            </a:endParaRPr>
          </a:p>
        </p:txBody>
      </p:sp>
      <p:sp>
        <p:nvSpPr>
          <p:cNvPr id="80899" name="Rectangle 1">
            <a:extLst>
              <a:ext uri="{FF2B5EF4-FFF2-40B4-BE49-F238E27FC236}">
                <a16:creationId xmlns:a16="http://schemas.microsoft.com/office/drawing/2014/main" xmlns="" id="{D7752E99-97AB-461B-A02C-73DC76364FC2}"/>
              </a:ext>
            </a:extLst>
          </p:cNvPr>
          <p:cNvSpPr>
            <a:spLocks noGrp="1" noRot="1" noChangeAspect="1" noChangeArrowheads="1" noTextEdit="1"/>
          </p:cNvSpPr>
          <p:nvPr>
            <p:ph type="sldImg"/>
          </p:nvPr>
        </p:nvSpPr>
        <p:spPr>
          <a:xfrm>
            <a:off x="882650" y="738188"/>
            <a:ext cx="4905375" cy="3679825"/>
          </a:xfrm>
          <a:solidFill>
            <a:srgbClr val="FFFFFF"/>
          </a:solidFill>
          <a:ln/>
        </p:spPr>
      </p:sp>
      <p:sp>
        <p:nvSpPr>
          <p:cNvPr id="80900" name="Rectangle 2">
            <a:extLst>
              <a:ext uri="{FF2B5EF4-FFF2-40B4-BE49-F238E27FC236}">
                <a16:creationId xmlns:a16="http://schemas.microsoft.com/office/drawing/2014/main" xmlns="" id="{08837A36-056C-4726-9A95-C519144F8A73}"/>
              </a:ext>
            </a:extLst>
          </p:cNvPr>
          <p:cNvSpPr>
            <a:spLocks noGrp="1" noChangeArrowheads="1"/>
          </p:cNvSpPr>
          <p:nvPr>
            <p:ph type="body" idx="1"/>
          </p:nvPr>
        </p:nvSpPr>
        <p:spPr>
          <a:xfrm>
            <a:off x="889000" y="4664075"/>
            <a:ext cx="48895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a:latin typeface="Times New Roman" panose="02020603050405020304" pitchFamily="18" charset="0"/>
            </a:endParaRPr>
          </a:p>
        </p:txBody>
      </p:sp>
      <p:sp>
        <p:nvSpPr>
          <p:cNvPr id="80901" name="Text Box 3">
            <a:extLst>
              <a:ext uri="{FF2B5EF4-FFF2-40B4-BE49-F238E27FC236}">
                <a16:creationId xmlns:a16="http://schemas.microsoft.com/office/drawing/2014/main" xmlns="" id="{1344FB80-FFB9-473B-8FF2-81CE02FCBA58}"/>
              </a:ext>
            </a:extLst>
          </p:cNvPr>
          <p:cNvSpPr txBox="1">
            <a:spLocks noChangeArrowheads="1"/>
          </p:cNvSpPr>
          <p:nvPr/>
        </p:nvSpPr>
        <p:spPr bwMode="auto">
          <a:xfrm>
            <a:off x="3776663" y="9331325"/>
            <a:ext cx="2890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80" tIns="45360" rIns="91080" bIns="4536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eaLnBrk="1" hangingPunct="1">
              <a:spcBef>
                <a:spcPct val="0"/>
              </a:spcBef>
            </a:pPr>
            <a:fld id="{335AA236-995F-4CD9-ADD1-8B7921263136}" type="slidenum">
              <a:rPr lang="fr-FR" altLang="fr-FR" b="1">
                <a:solidFill>
                  <a:srgbClr val="000000"/>
                </a:solidFill>
                <a:latin typeface="Lucida Grande" charset="0"/>
                <a:ea typeface="MS PGothic" panose="020B0600070205080204" pitchFamily="34" charset="-128"/>
              </a:rPr>
              <a:pPr eaLnBrk="1" hangingPunct="1">
                <a:spcBef>
                  <a:spcPct val="0"/>
                </a:spcBef>
              </a:pPr>
              <a:t>41</a:t>
            </a:fld>
            <a:endParaRPr lang="fr-FR" altLang="fr-FR" b="1">
              <a:solidFill>
                <a:srgbClr val="000000"/>
              </a:solidFill>
              <a:latin typeface="Lucida Grande" charset="0"/>
              <a:ea typeface="MS PGothic" panose="020B0600070205080204" pitchFamily="34" charset="-128"/>
            </a:endParaRPr>
          </a:p>
        </p:txBody>
      </p:sp>
    </p:spTree>
    <p:extLst>
      <p:ext uri="{BB962C8B-B14F-4D97-AF65-F5344CB8AC3E}">
        <p14:creationId xmlns:p14="http://schemas.microsoft.com/office/powerpoint/2010/main" val="148990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AD020658-224F-46E8-94D7-DEA2AA706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241616-93D0-4961-9AAC-EA7DA487D6AD}" type="slidenum">
              <a:rPr lang="fr-FR" altLang="fr-FR"/>
              <a:pPr>
                <a:spcBef>
                  <a:spcPct val="0"/>
                </a:spcBef>
              </a:pPr>
              <a:t>7</a:t>
            </a:fld>
            <a:endParaRPr lang="fr-FR" altLang="fr-FR"/>
          </a:p>
        </p:txBody>
      </p:sp>
      <p:sp>
        <p:nvSpPr>
          <p:cNvPr id="20483" name="Rectangle 1">
            <a:extLst>
              <a:ext uri="{FF2B5EF4-FFF2-40B4-BE49-F238E27FC236}">
                <a16:creationId xmlns:a16="http://schemas.microsoft.com/office/drawing/2014/main" xmlns="" id="{1FD3EBAE-0273-41DE-AF85-1FBD4BA34146}"/>
              </a:ext>
            </a:extLst>
          </p:cNvPr>
          <p:cNvSpPr>
            <a:spLocks noGrp="1" noRot="1" noChangeAspect="1" noChangeArrowheads="1" noTextEdit="1"/>
          </p:cNvSpPr>
          <p:nvPr>
            <p:ph type="sldImg"/>
          </p:nvPr>
        </p:nvSpPr>
        <p:spPr>
          <a:xfrm>
            <a:off x="882650" y="738188"/>
            <a:ext cx="4905375" cy="3679825"/>
          </a:xfrm>
          <a:solidFill>
            <a:srgbClr val="FFFFFF"/>
          </a:solidFill>
          <a:ln/>
        </p:spPr>
      </p:sp>
      <p:sp>
        <p:nvSpPr>
          <p:cNvPr id="20484" name="Text Box 2">
            <a:extLst>
              <a:ext uri="{FF2B5EF4-FFF2-40B4-BE49-F238E27FC236}">
                <a16:creationId xmlns:a16="http://schemas.microsoft.com/office/drawing/2014/main" xmlns="" id="{0B51E3EF-F77F-46DB-A6D0-AA6300211FBC}"/>
              </a:ext>
            </a:extLst>
          </p:cNvPr>
          <p:cNvSpPr>
            <a:spLocks noGrp="1" noChangeArrowheads="1"/>
          </p:cNvSpPr>
          <p:nvPr>
            <p:ph type="body" idx="1"/>
          </p:nvPr>
        </p:nvSpPr>
        <p:spPr>
          <a:xfrm>
            <a:off x="889000" y="4664075"/>
            <a:ext cx="48895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0" tIns="45360" rIns="91080" bIns="4536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Cette partie vise à présenter les modes de fonctionnement des élèves avec troubles du comportement, elle s’appuie sur les observations des psychologues, dont certains, mais pas uniquement s’appuient sur les théories psychanalytiques, et aussi sur les écrits d’éducateurs et d’enseignants, essentiellement canadiens. La présentation présente certaines explications sur l’origine du trouble  mais présente essentiellement  les fonctionnements, plus parlants et aidants pour l’ AVS comme pour le pédagogue.</a:t>
            </a:r>
          </a:p>
        </p:txBody>
      </p:sp>
      <p:sp>
        <p:nvSpPr>
          <p:cNvPr id="20485" name="Text Box 3">
            <a:extLst>
              <a:ext uri="{FF2B5EF4-FFF2-40B4-BE49-F238E27FC236}">
                <a16:creationId xmlns:a16="http://schemas.microsoft.com/office/drawing/2014/main" xmlns="" id="{D484D3A5-F3CA-4A0B-B251-F6819D5A708C}"/>
              </a:ext>
            </a:extLst>
          </p:cNvPr>
          <p:cNvSpPr txBox="1">
            <a:spLocks noChangeArrowheads="1"/>
          </p:cNvSpPr>
          <p:nvPr/>
        </p:nvSpPr>
        <p:spPr bwMode="auto">
          <a:xfrm>
            <a:off x="3776663" y="9331325"/>
            <a:ext cx="2890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80" tIns="45360" rIns="91080" bIns="4536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eaLnBrk="1" hangingPunct="1">
              <a:spcBef>
                <a:spcPct val="0"/>
              </a:spcBef>
            </a:pPr>
            <a:fld id="{3B859A9B-F6EF-41F4-AEE9-9A7DAE83AAB1}" type="slidenum">
              <a:rPr lang="fr-FR" altLang="fr-FR">
                <a:solidFill>
                  <a:srgbClr val="000000"/>
                </a:solidFill>
                <a:latin typeface="Lucida Grande" charset="0"/>
              </a:rPr>
              <a:pPr eaLnBrk="1" hangingPunct="1">
                <a:spcBef>
                  <a:spcPct val="0"/>
                </a:spcBef>
              </a:pPr>
              <a:t>7</a:t>
            </a:fld>
            <a:endParaRPr lang="fr-FR" altLang="fr-FR">
              <a:solidFill>
                <a:srgbClr val="000000"/>
              </a:solidFill>
              <a:latin typeface="Lucida Grande" charset="0"/>
            </a:endParaRPr>
          </a:p>
        </p:txBody>
      </p:sp>
    </p:spTree>
    <p:extLst>
      <p:ext uri="{BB962C8B-B14F-4D97-AF65-F5344CB8AC3E}">
        <p14:creationId xmlns:p14="http://schemas.microsoft.com/office/powerpoint/2010/main" val="163242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xmlns="" id="{614FAE1E-37A2-4F4C-834D-BC8629A93A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478FF-AA75-4FA4-9C6A-8E0A3FD87BD3}" type="slidenum">
              <a:rPr lang="fr-FR" altLang="fr-FR" smtClean="0"/>
              <a:pPr>
                <a:spcBef>
                  <a:spcPct val="0"/>
                </a:spcBef>
              </a:pPr>
              <a:t>9</a:t>
            </a:fld>
            <a:endParaRPr lang="fr-FR" altLang="fr-FR"/>
          </a:p>
        </p:txBody>
      </p:sp>
      <p:sp>
        <p:nvSpPr>
          <p:cNvPr id="15363" name="Rectangle 2">
            <a:extLst>
              <a:ext uri="{FF2B5EF4-FFF2-40B4-BE49-F238E27FC236}">
                <a16:creationId xmlns:a16="http://schemas.microsoft.com/office/drawing/2014/main" xmlns="" id="{67816EFD-99A9-4059-88A6-5827CE51DB54}"/>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xmlns="" id="{A1807FE5-8879-434E-A75F-649FE97138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58981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fr"/>
              <a:t>L’estime de soi : Elle peut se définir comme la capacité à se reconnaître une certaine valeur, à se faire confiance (ce qui est primordial pour se lancer dans les apprentissages), à s’affirmer </a:t>
            </a:r>
          </a:p>
          <a:p>
            <a:pPr lvl="0" rtl="0">
              <a:spcBef>
                <a:spcPts val="0"/>
              </a:spcBef>
              <a:buClr>
                <a:schemeClr val="dk1"/>
              </a:buClr>
              <a:buSzPct val="100000"/>
              <a:buFont typeface="Arial"/>
              <a:buNone/>
            </a:pPr>
            <a:r>
              <a:rPr lang="fr"/>
              <a:t>dans un groupe. Elle se construit à travers le regard et l’attention de l’entourage, à travers les expériences. Elle est donc en perpétuelle évolution ; positive ou négative. Son évaluation se </a:t>
            </a:r>
          </a:p>
          <a:p>
            <a:pPr lvl="0" rtl="0">
              <a:spcBef>
                <a:spcPts val="0"/>
              </a:spcBef>
              <a:buClr>
                <a:schemeClr val="dk1"/>
              </a:buClr>
              <a:buSzPct val="100000"/>
              <a:buFont typeface="Arial"/>
              <a:buNone/>
            </a:pPr>
            <a:r>
              <a:rPr lang="fr"/>
              <a:t>fera  donc  par  la  valeur  que  l’enfant  se  donne,  difficile  à  identifier  avec  les  outils  de l’enseignant,  par  l’engagement  de  l’élève  dans  les  activités  nouvelles,  par  la  gestion  des </a:t>
            </a:r>
          </a:p>
          <a:p>
            <a:pPr lvl="0" rtl="0">
              <a:spcBef>
                <a:spcPts val="0"/>
              </a:spcBef>
              <a:buClr>
                <a:schemeClr val="dk1"/>
              </a:buClr>
              <a:buSzPct val="100000"/>
              <a:buFont typeface="Arial"/>
              <a:buNone/>
            </a:pPr>
            <a:r>
              <a:rPr lang="fr"/>
              <a:t>difficultés d’apprentissage.</a:t>
            </a:r>
          </a:p>
          <a:p>
            <a:pPr lvl="0" rtl="0">
              <a:spcBef>
                <a:spcPts val="0"/>
              </a:spcBef>
              <a:buClr>
                <a:schemeClr val="dk1"/>
              </a:buClr>
              <a:buFont typeface="Arial"/>
              <a:buNone/>
            </a:pPr>
            <a:endParaRPr/>
          </a:p>
          <a:p>
            <a:pPr lvl="0" rtl="0">
              <a:spcBef>
                <a:spcPts val="0"/>
              </a:spcBef>
              <a:buClr>
                <a:schemeClr val="dk1"/>
              </a:buClr>
              <a:buSzPct val="100000"/>
              <a:buFont typeface="Arial"/>
              <a:buNone/>
            </a:pPr>
            <a:r>
              <a:rPr lang="fr"/>
              <a:t>-    L’autonomie affective : Elle est en lien avec l’item précédent, elle peut s’observer à travers </a:t>
            </a:r>
          </a:p>
          <a:p>
            <a:pPr lvl="0" rtl="0">
              <a:spcBef>
                <a:spcPts val="0"/>
              </a:spcBef>
              <a:buClr>
                <a:schemeClr val="dk1"/>
              </a:buClr>
              <a:buSzPct val="100000"/>
              <a:buFont typeface="Arial"/>
              <a:buNone/>
            </a:pPr>
            <a:r>
              <a:rPr lang="fr"/>
              <a:t>la capacité à travailler seul, avoir des avis et faire des choix, prendre des initiatives.</a:t>
            </a:r>
          </a:p>
          <a:p>
            <a:pPr lvl="0" rtl="0">
              <a:spcBef>
                <a:spcPts val="0"/>
              </a:spcBef>
              <a:buClr>
                <a:schemeClr val="dk1"/>
              </a:buClr>
              <a:buSzPct val="100000"/>
              <a:buFont typeface="Arial"/>
              <a:buNone/>
            </a:pPr>
            <a:r>
              <a:rPr lang="fr"/>
              <a:t>-    La maîtrise des émotions : L’élève maîtrise-t-il l’intensité de ses émotions, les contrôle-t-il </a:t>
            </a:r>
          </a:p>
          <a:p>
            <a:pPr lvl="0" rtl="0">
              <a:spcBef>
                <a:spcPts val="0"/>
              </a:spcBef>
              <a:buClr>
                <a:schemeClr val="dk1"/>
              </a:buClr>
              <a:buSzPct val="100000"/>
              <a:buFont typeface="Arial"/>
              <a:buNone/>
            </a:pPr>
            <a:r>
              <a:rPr lang="fr"/>
              <a:t>(l’émotion l’envahit et le rend indisponible aux apprentissages ou aux relations), </a:t>
            </a:r>
          </a:p>
          <a:p>
            <a:pPr lvl="0" rtl="0">
              <a:spcBef>
                <a:spcPts val="0"/>
              </a:spcBef>
              <a:buClr>
                <a:schemeClr val="dk1"/>
              </a:buClr>
              <a:buSzPct val="100000"/>
              <a:buFont typeface="Arial"/>
              <a:buNone/>
            </a:pPr>
            <a:r>
              <a:rPr lang="fr"/>
              <a:t>l’expression est-elle socialement acceptable (de l’expression physique plus ou moins </a:t>
            </a:r>
          </a:p>
          <a:p>
            <a:pPr lvl="0" rtl="0">
              <a:spcBef>
                <a:spcPts val="0"/>
              </a:spcBef>
              <a:buClr>
                <a:schemeClr val="dk1"/>
              </a:buClr>
              <a:buSzPct val="100000"/>
              <a:buFont typeface="Arial"/>
              <a:buNone/>
            </a:pPr>
            <a:r>
              <a:rPr lang="fr"/>
              <a:t>acceptée à la verbalisation des émotions qui permet de les mettre à distance).</a:t>
            </a:r>
          </a:p>
          <a:p>
            <a:pPr lvl="0" rtl="0">
              <a:spcBef>
                <a:spcPts val="0"/>
              </a:spcBef>
              <a:buClr>
                <a:schemeClr val="dk1"/>
              </a:buClr>
              <a:buSzPct val="100000"/>
              <a:buFont typeface="Arial"/>
              <a:buNone/>
            </a:pPr>
            <a:r>
              <a:rPr lang="fr"/>
              <a:t>-    La projection : Elle est la capacité à différer ses désirs et de s’inscrire dans des projets </a:t>
            </a:r>
          </a:p>
          <a:p>
            <a:pPr lvl="0" rtl="0">
              <a:spcBef>
                <a:spcPts val="0"/>
              </a:spcBef>
              <a:buClr>
                <a:schemeClr val="dk1"/>
              </a:buClr>
              <a:buSzPct val="100000"/>
              <a:buFont typeface="Arial"/>
              <a:buNone/>
            </a:pPr>
            <a:r>
              <a:rPr lang="fr"/>
              <a:t>personnels à moyen et long terme.</a:t>
            </a:r>
          </a:p>
          <a:p>
            <a:pPr lvl="0" rtl="0">
              <a:spcBef>
                <a:spcPts val="0"/>
              </a:spcBef>
              <a:buClr>
                <a:schemeClr val="dk1"/>
              </a:buClr>
              <a:buSzPct val="100000"/>
              <a:buFont typeface="Arial"/>
              <a:buNone/>
            </a:pPr>
            <a:r>
              <a:rPr lang="fr"/>
              <a:t>-    La gestion de sa sécurité : L’élève ne se met pas en danger, physique ou psychique, est </a:t>
            </a:r>
          </a:p>
          <a:p>
            <a:pPr lvl="0" rtl="0">
              <a:spcBef>
                <a:spcPts val="0"/>
              </a:spcBef>
              <a:buClr>
                <a:schemeClr val="dk1"/>
              </a:buClr>
              <a:buSzPct val="100000"/>
              <a:buFont typeface="Arial"/>
              <a:buNone/>
            </a:pPr>
            <a:r>
              <a:rPr lang="fr"/>
              <a:t>capable de mesurer, donc de connaître, la balance sécurité-risque.</a:t>
            </a:r>
          </a:p>
          <a:p>
            <a:pPr>
              <a:spcBef>
                <a:spcPts val="0"/>
              </a:spcBef>
              <a:buNone/>
            </a:pPr>
            <a:endParaRPr/>
          </a:p>
        </p:txBody>
      </p:sp>
    </p:spTree>
    <p:extLst>
      <p:ext uri="{BB962C8B-B14F-4D97-AF65-F5344CB8AC3E}">
        <p14:creationId xmlns:p14="http://schemas.microsoft.com/office/powerpoint/2010/main" val="148224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fr"/>
              <a:t>L’estime de soi : Elle peut se définir comme la capacité à se reconnaître une certaine valeur, à se faire confiance (ce qui est primordial pour se lancer dans les apprentissages), à s’affirmer </a:t>
            </a:r>
          </a:p>
          <a:p>
            <a:pPr lvl="0" rtl="0">
              <a:spcBef>
                <a:spcPts val="0"/>
              </a:spcBef>
              <a:buClr>
                <a:schemeClr val="dk1"/>
              </a:buClr>
              <a:buSzPct val="100000"/>
              <a:buFont typeface="Arial"/>
              <a:buNone/>
            </a:pPr>
            <a:r>
              <a:rPr lang="fr"/>
              <a:t>dans un groupe. Elle se construit à travers le regard et l’attention de l’entourage, à travers les expériences. Elle est donc en perpétuelle évolution ; positive ou négative. Son évaluation se </a:t>
            </a:r>
          </a:p>
          <a:p>
            <a:pPr lvl="0" rtl="0">
              <a:spcBef>
                <a:spcPts val="0"/>
              </a:spcBef>
              <a:buClr>
                <a:schemeClr val="dk1"/>
              </a:buClr>
              <a:buSzPct val="100000"/>
              <a:buFont typeface="Arial"/>
              <a:buNone/>
            </a:pPr>
            <a:r>
              <a:rPr lang="fr"/>
              <a:t>fera  donc  par  la  valeur  que  l’enfant  se  donne,  difficile  à  identifier  avec  les  outils  de l’enseignant,  par  l’engagement  de  l’élève  dans  les  activités  nouvelles,  par  la  gestion  des </a:t>
            </a:r>
          </a:p>
          <a:p>
            <a:pPr lvl="0" rtl="0">
              <a:spcBef>
                <a:spcPts val="0"/>
              </a:spcBef>
              <a:buClr>
                <a:schemeClr val="dk1"/>
              </a:buClr>
              <a:buSzPct val="100000"/>
              <a:buFont typeface="Arial"/>
              <a:buNone/>
            </a:pPr>
            <a:r>
              <a:rPr lang="fr"/>
              <a:t>difficultés d’apprentissage.</a:t>
            </a:r>
          </a:p>
          <a:p>
            <a:pPr lvl="0" rtl="0">
              <a:spcBef>
                <a:spcPts val="0"/>
              </a:spcBef>
              <a:buClr>
                <a:schemeClr val="dk1"/>
              </a:buClr>
              <a:buFont typeface="Arial"/>
              <a:buNone/>
            </a:pPr>
            <a:endParaRPr/>
          </a:p>
          <a:p>
            <a:pPr lvl="0" rtl="0">
              <a:spcBef>
                <a:spcPts val="0"/>
              </a:spcBef>
              <a:buClr>
                <a:schemeClr val="dk1"/>
              </a:buClr>
              <a:buSzPct val="100000"/>
              <a:buFont typeface="Arial"/>
              <a:buNone/>
            </a:pPr>
            <a:r>
              <a:rPr lang="fr"/>
              <a:t>-    L’autonomie affective : Elle est en lien avec l’item précédent, elle peut s’observer à travers </a:t>
            </a:r>
          </a:p>
          <a:p>
            <a:pPr lvl="0" rtl="0">
              <a:spcBef>
                <a:spcPts val="0"/>
              </a:spcBef>
              <a:buClr>
                <a:schemeClr val="dk1"/>
              </a:buClr>
              <a:buSzPct val="100000"/>
              <a:buFont typeface="Arial"/>
              <a:buNone/>
            </a:pPr>
            <a:r>
              <a:rPr lang="fr"/>
              <a:t>la capacité à travailler seul, avoir des avis et faire des choix, prendre des initiatives.</a:t>
            </a:r>
          </a:p>
          <a:p>
            <a:pPr lvl="0" rtl="0">
              <a:spcBef>
                <a:spcPts val="0"/>
              </a:spcBef>
              <a:buClr>
                <a:schemeClr val="dk1"/>
              </a:buClr>
              <a:buSzPct val="100000"/>
              <a:buFont typeface="Arial"/>
              <a:buNone/>
            </a:pPr>
            <a:r>
              <a:rPr lang="fr"/>
              <a:t>-    La maîtrise des émotions : L’élève maîtrise-t-il l’intensité de ses émotions, les contrôle-t-il </a:t>
            </a:r>
          </a:p>
          <a:p>
            <a:pPr lvl="0" rtl="0">
              <a:spcBef>
                <a:spcPts val="0"/>
              </a:spcBef>
              <a:buClr>
                <a:schemeClr val="dk1"/>
              </a:buClr>
              <a:buSzPct val="100000"/>
              <a:buFont typeface="Arial"/>
              <a:buNone/>
            </a:pPr>
            <a:r>
              <a:rPr lang="fr"/>
              <a:t>(l’émotion l’envahit et le rend indisponible aux apprentissages ou aux relations), </a:t>
            </a:r>
          </a:p>
          <a:p>
            <a:pPr lvl="0" rtl="0">
              <a:spcBef>
                <a:spcPts val="0"/>
              </a:spcBef>
              <a:buClr>
                <a:schemeClr val="dk1"/>
              </a:buClr>
              <a:buSzPct val="100000"/>
              <a:buFont typeface="Arial"/>
              <a:buNone/>
            </a:pPr>
            <a:r>
              <a:rPr lang="fr"/>
              <a:t>l’expression est-elle socialement acceptable (de l’expression physique plus ou moins </a:t>
            </a:r>
          </a:p>
          <a:p>
            <a:pPr lvl="0" rtl="0">
              <a:spcBef>
                <a:spcPts val="0"/>
              </a:spcBef>
              <a:buClr>
                <a:schemeClr val="dk1"/>
              </a:buClr>
              <a:buSzPct val="100000"/>
              <a:buFont typeface="Arial"/>
              <a:buNone/>
            </a:pPr>
            <a:r>
              <a:rPr lang="fr"/>
              <a:t>acceptée à la verbalisation des émotions qui permet de les mettre à distance).</a:t>
            </a:r>
          </a:p>
          <a:p>
            <a:pPr lvl="0" rtl="0">
              <a:spcBef>
                <a:spcPts val="0"/>
              </a:spcBef>
              <a:buClr>
                <a:schemeClr val="dk1"/>
              </a:buClr>
              <a:buSzPct val="100000"/>
              <a:buFont typeface="Arial"/>
              <a:buNone/>
            </a:pPr>
            <a:r>
              <a:rPr lang="fr"/>
              <a:t>-    La projection : Elle est la capacité à différer ses désirs et de s’inscrire dans des projets </a:t>
            </a:r>
          </a:p>
          <a:p>
            <a:pPr lvl="0" rtl="0">
              <a:spcBef>
                <a:spcPts val="0"/>
              </a:spcBef>
              <a:buClr>
                <a:schemeClr val="dk1"/>
              </a:buClr>
              <a:buSzPct val="100000"/>
              <a:buFont typeface="Arial"/>
              <a:buNone/>
            </a:pPr>
            <a:r>
              <a:rPr lang="fr"/>
              <a:t>personnels à moyen et long terme.</a:t>
            </a:r>
          </a:p>
          <a:p>
            <a:pPr lvl="0" rtl="0">
              <a:spcBef>
                <a:spcPts val="0"/>
              </a:spcBef>
              <a:buClr>
                <a:schemeClr val="dk1"/>
              </a:buClr>
              <a:buSzPct val="100000"/>
              <a:buFont typeface="Arial"/>
              <a:buNone/>
            </a:pPr>
            <a:r>
              <a:rPr lang="fr"/>
              <a:t>-    La gestion de sa sécurité : L’élève ne se met pas en danger, physique ou psychique, est </a:t>
            </a:r>
          </a:p>
          <a:p>
            <a:pPr lvl="0" rtl="0">
              <a:spcBef>
                <a:spcPts val="0"/>
              </a:spcBef>
              <a:buClr>
                <a:schemeClr val="dk1"/>
              </a:buClr>
              <a:buSzPct val="100000"/>
              <a:buFont typeface="Arial"/>
              <a:buNone/>
            </a:pPr>
            <a:r>
              <a:rPr lang="fr"/>
              <a:t>capable de mesurer, donc de connaître, la balance sécurité-risque.</a:t>
            </a:r>
          </a:p>
          <a:p>
            <a:pPr>
              <a:spcBef>
                <a:spcPts val="0"/>
              </a:spcBef>
              <a:buNone/>
            </a:pPr>
            <a:endParaRPr/>
          </a:p>
        </p:txBody>
      </p:sp>
    </p:spTree>
    <p:extLst>
      <p:ext uri="{BB962C8B-B14F-4D97-AF65-F5344CB8AC3E}">
        <p14:creationId xmlns:p14="http://schemas.microsoft.com/office/powerpoint/2010/main" val="3159955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CADAEA70-7C0F-4569-8FD8-7B6E0AD33B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E9940B-8F93-41D1-8475-5E74864559EF}" type="slidenum">
              <a:rPr lang="fr-FR" altLang="fr-FR" smtClean="0"/>
              <a:pPr>
                <a:spcBef>
                  <a:spcPct val="0"/>
                </a:spcBef>
              </a:pPr>
              <a:t>12</a:t>
            </a:fld>
            <a:endParaRPr lang="fr-FR" altLang="fr-FR"/>
          </a:p>
        </p:txBody>
      </p:sp>
      <p:sp>
        <p:nvSpPr>
          <p:cNvPr id="21507" name="Rectangle 1">
            <a:extLst>
              <a:ext uri="{FF2B5EF4-FFF2-40B4-BE49-F238E27FC236}">
                <a16:creationId xmlns:a16="http://schemas.microsoft.com/office/drawing/2014/main" xmlns="" id="{1936BE17-48A5-430C-910D-E4A9FCDDB23D}"/>
              </a:ext>
            </a:extLst>
          </p:cNvPr>
          <p:cNvSpPr>
            <a:spLocks noGrp="1" noRot="1" noChangeAspect="1" noChangeArrowheads="1" noTextEdit="1"/>
          </p:cNvSpPr>
          <p:nvPr>
            <p:ph type="sldImg"/>
          </p:nvPr>
        </p:nvSpPr>
        <p:spPr>
          <a:xfrm>
            <a:off x="882650" y="738188"/>
            <a:ext cx="4905375" cy="3679825"/>
          </a:xfrm>
          <a:solidFill>
            <a:srgbClr val="FFFFFF"/>
          </a:solidFill>
          <a:ln/>
        </p:spPr>
      </p:sp>
      <p:sp>
        <p:nvSpPr>
          <p:cNvPr id="21508" name="Text Box 2">
            <a:extLst>
              <a:ext uri="{FF2B5EF4-FFF2-40B4-BE49-F238E27FC236}">
                <a16:creationId xmlns:a16="http://schemas.microsoft.com/office/drawing/2014/main" xmlns="" id="{42A5904C-9E3C-4FDD-B46A-AA0986C8A7D8}"/>
              </a:ext>
            </a:extLst>
          </p:cNvPr>
          <p:cNvSpPr>
            <a:spLocks noGrp="1" noChangeArrowheads="1"/>
          </p:cNvSpPr>
          <p:nvPr>
            <p:ph type="body" idx="1"/>
          </p:nvPr>
        </p:nvSpPr>
        <p:spPr>
          <a:xfrm>
            <a:off x="889000" y="4664075"/>
            <a:ext cx="48895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0" tIns="45360" rIns="91080" bIns="4536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Cette partie vise à présenter les modes de fonctionnement des élèves avec troubles du comportement, elle s’appuie sur les observations des psychologues, dont certains, mais pas uniquement s’appuient sur les théories psychanalytiques, et aussi sur les écrits d’éducateurs et d’enseignants, essentiellement canadiens. La présentation présente certaines explications sur l’origine du trouble  mais présente essentiellement  les fonctionnements, plus parlants et aidants pour l’ AVS comme pour le pédagogue.</a:t>
            </a:r>
          </a:p>
        </p:txBody>
      </p:sp>
      <p:sp>
        <p:nvSpPr>
          <p:cNvPr id="21509" name="Text Box 3">
            <a:extLst>
              <a:ext uri="{FF2B5EF4-FFF2-40B4-BE49-F238E27FC236}">
                <a16:creationId xmlns:a16="http://schemas.microsoft.com/office/drawing/2014/main" xmlns="" id="{DD293924-F3F1-4FB3-B66C-25F58ED940B3}"/>
              </a:ext>
            </a:extLst>
          </p:cNvPr>
          <p:cNvSpPr txBox="1">
            <a:spLocks noChangeArrowheads="1"/>
          </p:cNvSpPr>
          <p:nvPr/>
        </p:nvSpPr>
        <p:spPr bwMode="auto">
          <a:xfrm>
            <a:off x="3776663" y="9331325"/>
            <a:ext cx="2890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80" tIns="45360" rIns="91080" bIns="4536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eaLnBrk="1" hangingPunct="1">
              <a:spcBef>
                <a:spcPct val="0"/>
              </a:spcBef>
            </a:pPr>
            <a:fld id="{3373DA77-12A4-4498-A0E2-3F95A52DE0A3}" type="slidenum">
              <a:rPr lang="fr-FR" altLang="fr-FR">
                <a:solidFill>
                  <a:srgbClr val="000000"/>
                </a:solidFill>
                <a:latin typeface="Lucida Grande" charset="0"/>
              </a:rPr>
              <a:pPr eaLnBrk="1" hangingPunct="1">
                <a:spcBef>
                  <a:spcPct val="0"/>
                </a:spcBef>
              </a:pPr>
              <a:t>12</a:t>
            </a:fld>
            <a:endParaRPr lang="fr-FR" altLang="fr-FR">
              <a:solidFill>
                <a:srgbClr val="000000"/>
              </a:solidFill>
              <a:latin typeface="Lucida Grande" charset="0"/>
            </a:endParaRPr>
          </a:p>
        </p:txBody>
      </p:sp>
    </p:spTree>
    <p:extLst>
      <p:ext uri="{BB962C8B-B14F-4D97-AF65-F5344CB8AC3E}">
        <p14:creationId xmlns:p14="http://schemas.microsoft.com/office/powerpoint/2010/main" val="77825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xmlns="" id="{3910EF65-F475-406E-B2DB-1BAB030599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EFA5B5-74F6-4AED-85C2-72321A4B8310}" type="slidenum">
              <a:rPr lang="fr-FR" altLang="fr-FR" smtClean="0"/>
              <a:pPr>
                <a:spcBef>
                  <a:spcPct val="0"/>
                </a:spcBef>
              </a:pPr>
              <a:t>13</a:t>
            </a:fld>
            <a:endParaRPr lang="fr-FR" altLang="fr-FR"/>
          </a:p>
        </p:txBody>
      </p:sp>
      <p:sp>
        <p:nvSpPr>
          <p:cNvPr id="25603" name="Text Box 1">
            <a:extLst>
              <a:ext uri="{FF2B5EF4-FFF2-40B4-BE49-F238E27FC236}">
                <a16:creationId xmlns:a16="http://schemas.microsoft.com/office/drawing/2014/main" xmlns="" id="{82B00386-DB7C-47C9-9792-C95C7DA80367}"/>
              </a:ext>
            </a:extLst>
          </p:cNvPr>
          <p:cNvSpPr txBox="1">
            <a:spLocks noChangeArrowheads="1"/>
          </p:cNvSpPr>
          <p:nvPr/>
        </p:nvSpPr>
        <p:spPr bwMode="auto">
          <a:xfrm>
            <a:off x="3776663" y="9331325"/>
            <a:ext cx="2890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80" tIns="45360" rIns="91080" bIns="4536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eaLnBrk="1" hangingPunct="1">
              <a:spcBef>
                <a:spcPct val="0"/>
              </a:spcBef>
            </a:pPr>
            <a:fld id="{6781C4F0-A259-4FF4-8D7F-E14505A4FB29}" type="slidenum">
              <a:rPr lang="fr-FR" altLang="fr-FR">
                <a:solidFill>
                  <a:srgbClr val="000000"/>
                </a:solidFill>
                <a:latin typeface="Lucida Grande" charset="0"/>
              </a:rPr>
              <a:pPr eaLnBrk="1" hangingPunct="1">
                <a:spcBef>
                  <a:spcPct val="0"/>
                </a:spcBef>
              </a:pPr>
              <a:t>13</a:t>
            </a:fld>
            <a:endParaRPr lang="fr-FR" altLang="fr-FR">
              <a:solidFill>
                <a:srgbClr val="000000"/>
              </a:solidFill>
              <a:latin typeface="Lucida Grande" charset="0"/>
            </a:endParaRPr>
          </a:p>
        </p:txBody>
      </p:sp>
      <p:sp>
        <p:nvSpPr>
          <p:cNvPr id="25604" name="Rectangle 2">
            <a:extLst>
              <a:ext uri="{FF2B5EF4-FFF2-40B4-BE49-F238E27FC236}">
                <a16:creationId xmlns:a16="http://schemas.microsoft.com/office/drawing/2014/main" xmlns="" id="{E2657B7A-BB14-4FDC-AE5A-4554EA9CD558}"/>
              </a:ext>
            </a:extLst>
          </p:cNvPr>
          <p:cNvSpPr>
            <a:spLocks noGrp="1" noRot="1" noChangeAspect="1" noChangeArrowheads="1" noTextEdit="1"/>
          </p:cNvSpPr>
          <p:nvPr>
            <p:ph type="sldImg"/>
          </p:nvPr>
        </p:nvSpPr>
        <p:spPr>
          <a:xfrm>
            <a:off x="882650" y="738188"/>
            <a:ext cx="4905375" cy="3679825"/>
          </a:xfrm>
          <a:solidFill>
            <a:srgbClr val="FFFFFF"/>
          </a:solidFill>
          <a:ln/>
        </p:spPr>
      </p:sp>
      <p:sp>
        <p:nvSpPr>
          <p:cNvPr id="25605" name="Text Box 3">
            <a:extLst>
              <a:ext uri="{FF2B5EF4-FFF2-40B4-BE49-F238E27FC236}">
                <a16:creationId xmlns:a16="http://schemas.microsoft.com/office/drawing/2014/main" xmlns="" id="{6F7BBE1D-E14F-4F60-8595-C650CBF05FE7}"/>
              </a:ext>
            </a:extLst>
          </p:cNvPr>
          <p:cNvSpPr>
            <a:spLocks noGrp="1" noChangeArrowheads="1"/>
          </p:cNvSpPr>
          <p:nvPr>
            <p:ph type="body" idx="1"/>
          </p:nvPr>
        </p:nvSpPr>
        <p:spPr>
          <a:xfrm>
            <a:off x="889000" y="4664075"/>
            <a:ext cx="48895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0" tIns="45360" rIns="91080" bIns="45360"/>
          <a:lstStyle/>
          <a:p>
            <a:pPr eaLnBrk="1" hangingPunct="1">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800" b="1">
                <a:latin typeface="Arial" panose="020B0604020202020204" pitchFamily="34" charset="0"/>
                <a:ea typeface="MS PGothic" panose="020B0600070205080204" pitchFamily="34" charset="-128"/>
              </a:rPr>
              <a:t>La difficulté d’empathie </a:t>
            </a:r>
            <a:r>
              <a:rPr lang="fr-FR" altLang="fr-FR" sz="800">
                <a:latin typeface="Arial" panose="020B0604020202020204" pitchFamily="34" charset="0"/>
                <a:ea typeface="MS PGothic" panose="020B0600070205080204" pitchFamily="34" charset="-128"/>
              </a:rPr>
              <a:t>est une caractéristique très répandue. L’empathie est la capacité à comprendre les sentiments, les ressentis des autres et à partager ces sentiments et ressentis. Elle nécessite une décentration psychique, c’est-à-dire la possibilité de se mettre à la place de l’autre, cette capacité est faiblement développée chez cette population. Cela les fait paraitre comme sans émotion, détachés, niant la douleur de l’autre, voir avec une certaine cruauté.</a:t>
            </a:r>
          </a:p>
          <a:p>
            <a:pPr eaLnBrk="1" hangingPunct="1">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800">
                <a:latin typeface="Arial" panose="020B0604020202020204" pitchFamily="34" charset="0"/>
                <a:ea typeface="MS PGothic" panose="020B0600070205080204" pitchFamily="34" charset="-128"/>
              </a:rPr>
              <a:t>La première manifestation est la </a:t>
            </a:r>
            <a:r>
              <a:rPr lang="fr-FR" altLang="fr-FR" sz="800" b="1">
                <a:latin typeface="Arial" panose="020B0604020202020204" pitchFamily="34" charset="0"/>
                <a:ea typeface="MS PGothic" panose="020B0600070205080204" pitchFamily="34" charset="-128"/>
              </a:rPr>
              <a:t>difficulté à comprendre les attitudes </a:t>
            </a:r>
            <a:r>
              <a:rPr lang="fr-FR" altLang="fr-FR" sz="800">
                <a:latin typeface="Arial" panose="020B0604020202020204" pitchFamily="34" charset="0"/>
                <a:ea typeface="MS PGothic" panose="020B0600070205080204" pitchFamily="34" charset="-128"/>
              </a:rPr>
              <a:t>(corporelles, mimiques, expressions …) que nous analysons intuitivement dans toute relation. Ces attitudes sont fréquemment traduites comme hostiles, agressives, menaçantes pour eux.</a:t>
            </a:r>
          </a:p>
          <a:p>
            <a:pPr eaLnBrk="1" hangingPunct="1">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800">
                <a:latin typeface="Arial" panose="020B0604020202020204" pitchFamily="34" charset="0"/>
                <a:ea typeface="MS PGothic" panose="020B0600070205080204" pitchFamily="34" charset="-128"/>
              </a:rPr>
              <a:t>Les attitudes entrainent chez eux des émotions qu’ils ont des difficultés à caractériser et dont ils mesurent mal l’intensité: inquiétude, angoisse, effroi … sont ressentis identiquement et vont entrainer de leur part des réponses non modulées et hors de proportion , souvent  agressives, menaçantes … que l’enfant explique comme une défense.</a:t>
            </a:r>
          </a:p>
        </p:txBody>
      </p:sp>
    </p:spTree>
    <p:extLst>
      <p:ext uri="{BB962C8B-B14F-4D97-AF65-F5344CB8AC3E}">
        <p14:creationId xmlns:p14="http://schemas.microsoft.com/office/powerpoint/2010/main" val="2394885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xmlns="" id="{D6568B41-063A-4F49-8119-05C4081B84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A27150-861E-4353-BBA0-08AE3757DCF8}" type="slidenum">
              <a:rPr lang="fr-FR" altLang="fr-FR" smtClean="0"/>
              <a:pPr>
                <a:spcBef>
                  <a:spcPct val="0"/>
                </a:spcBef>
              </a:pPr>
              <a:t>14</a:t>
            </a:fld>
            <a:endParaRPr lang="fr-FR" altLang="fr-FR"/>
          </a:p>
        </p:txBody>
      </p:sp>
      <p:sp>
        <p:nvSpPr>
          <p:cNvPr id="27651" name="Text Box 1">
            <a:extLst>
              <a:ext uri="{FF2B5EF4-FFF2-40B4-BE49-F238E27FC236}">
                <a16:creationId xmlns:a16="http://schemas.microsoft.com/office/drawing/2014/main" xmlns="" id="{106DA2D1-FF1E-4DBE-8CC9-0E95DA73EE4B}"/>
              </a:ext>
            </a:extLst>
          </p:cNvPr>
          <p:cNvSpPr txBox="1">
            <a:spLocks noChangeArrowheads="1"/>
          </p:cNvSpPr>
          <p:nvPr/>
        </p:nvSpPr>
        <p:spPr bwMode="auto">
          <a:xfrm>
            <a:off x="3776663" y="9331325"/>
            <a:ext cx="2890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80" tIns="45360" rIns="91080" bIns="45360" anchor="b"/>
          <a:lstStyle>
            <a:lvl1pPr>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Arial" panose="020B0604020202020204" pitchFamily="34" charset="0"/>
              </a:defRPr>
            </a:lvl9pPr>
          </a:lstStyle>
          <a:p>
            <a:pPr eaLnBrk="1" hangingPunct="1">
              <a:spcBef>
                <a:spcPct val="0"/>
              </a:spcBef>
            </a:pPr>
            <a:fld id="{A9EAE49A-C659-41C9-B2D0-097795977BA2}" type="slidenum">
              <a:rPr lang="fr-FR" altLang="fr-FR">
                <a:solidFill>
                  <a:srgbClr val="000000"/>
                </a:solidFill>
                <a:latin typeface="Lucida Grande" charset="0"/>
              </a:rPr>
              <a:pPr eaLnBrk="1" hangingPunct="1">
                <a:spcBef>
                  <a:spcPct val="0"/>
                </a:spcBef>
              </a:pPr>
              <a:t>14</a:t>
            </a:fld>
            <a:endParaRPr lang="fr-FR" altLang="fr-FR">
              <a:solidFill>
                <a:srgbClr val="000000"/>
              </a:solidFill>
              <a:latin typeface="Lucida Grande" charset="0"/>
            </a:endParaRPr>
          </a:p>
        </p:txBody>
      </p:sp>
      <p:sp>
        <p:nvSpPr>
          <p:cNvPr id="27652" name="Rectangle 2">
            <a:extLst>
              <a:ext uri="{FF2B5EF4-FFF2-40B4-BE49-F238E27FC236}">
                <a16:creationId xmlns:a16="http://schemas.microsoft.com/office/drawing/2014/main" xmlns="" id="{61B3538A-D0A0-434A-AAAA-CFD4A96B20C8}"/>
              </a:ext>
            </a:extLst>
          </p:cNvPr>
          <p:cNvSpPr>
            <a:spLocks noGrp="1" noRot="1" noChangeAspect="1" noChangeArrowheads="1" noTextEdit="1"/>
          </p:cNvSpPr>
          <p:nvPr>
            <p:ph type="sldImg"/>
          </p:nvPr>
        </p:nvSpPr>
        <p:spPr>
          <a:xfrm>
            <a:off x="882650" y="738188"/>
            <a:ext cx="4905375" cy="3679825"/>
          </a:xfrm>
          <a:solidFill>
            <a:srgbClr val="FFFFFF"/>
          </a:solidFill>
          <a:ln/>
        </p:spPr>
      </p:sp>
      <p:sp>
        <p:nvSpPr>
          <p:cNvPr id="27653" name="Text Box 3">
            <a:extLst>
              <a:ext uri="{FF2B5EF4-FFF2-40B4-BE49-F238E27FC236}">
                <a16:creationId xmlns:a16="http://schemas.microsoft.com/office/drawing/2014/main" xmlns="" id="{F1288073-F652-4A74-BC36-13E6E93D04DA}"/>
              </a:ext>
            </a:extLst>
          </p:cNvPr>
          <p:cNvSpPr>
            <a:spLocks noGrp="1" noChangeArrowheads="1"/>
          </p:cNvSpPr>
          <p:nvPr>
            <p:ph type="body" idx="1"/>
          </p:nvPr>
        </p:nvSpPr>
        <p:spPr>
          <a:xfrm>
            <a:off x="889000" y="4664075"/>
            <a:ext cx="4889500"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0" tIns="45360" rIns="91080" bIns="4536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a:latin typeface="Lucida Grande" charset="0"/>
                <a:ea typeface="MS PGothic" panose="020B0600070205080204" pitchFamily="34" charset="-128"/>
              </a:rPr>
              <a:t>Les sentiments, les affects </a:t>
            </a:r>
            <a:r>
              <a:rPr lang="fr-FR" altLang="fr-FR">
                <a:latin typeface="Lucida Grande" charset="0"/>
                <a:ea typeface="MS PGothic" panose="020B0600070205080204" pitchFamily="34" charset="-128"/>
              </a:rPr>
              <a:t>(envie, colère, peur, angoisse, joie …) </a:t>
            </a:r>
            <a:r>
              <a:rPr lang="fr-FR" altLang="fr-FR" b="1">
                <a:latin typeface="Lucida Grande" charset="0"/>
                <a:ea typeface="MS PGothic" panose="020B0600070205080204" pitchFamily="34" charset="-128"/>
              </a:rPr>
              <a:t>ne sont pas contenus </a:t>
            </a:r>
            <a:r>
              <a:rPr lang="fr-FR" altLang="fr-FR">
                <a:latin typeface="Lucida Grande" charset="0"/>
                <a:ea typeface="MS PGothic" panose="020B0600070205080204" pitchFamily="34" charset="-128"/>
              </a:rPr>
              <a:t>dans la plupart des situations de la vie, ils envahissent le temps et l’espace de la relation de façon directe, sans censure ni retenue. Les colères, violences, injures, transgressions, bouderies, séduction, repli, phobies, obsessions … sont des traductions de conflits, inquiétudes … internes qui ne peuvent être mis en mots.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a:latin typeface="Lucida Grande" charset="0"/>
                <a:ea typeface="MS PGothic" panose="020B0600070205080204" pitchFamily="34" charset="-128"/>
              </a:rPr>
              <a:t>Les manifestations pulsionnelles </a:t>
            </a:r>
            <a:r>
              <a:rPr lang="fr-FR" altLang="fr-FR">
                <a:latin typeface="Lucida Grande" charset="0"/>
                <a:ea typeface="MS PGothic" panose="020B0600070205080204" pitchFamily="34" charset="-128"/>
              </a:rPr>
              <a:t>qui en résultent ne sont pas  retenues et excessives. </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a:latin typeface="Lucida Grande" charset="0"/>
                <a:ea typeface="MS PGothic" panose="020B0600070205080204" pitchFamily="34" charset="-128"/>
              </a:rPr>
              <a:t>Les actes de destruction qui en découlent sont dirigés contre les autres ou eux-mêmes.</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b="1">
                <a:latin typeface="Lucida Grande" charset="0"/>
                <a:ea typeface="MS PGothic" panose="020B0600070205080204" pitchFamily="34" charset="-128"/>
              </a:rPr>
              <a:t>Ces manifestations résistent au rappel et à l’injonction, au changement de méthode, de milieu ou d’interlocuteur. </a:t>
            </a:r>
            <a:r>
              <a:rPr lang="fr-FR" altLang="fr-FR">
                <a:latin typeface="Lucida Grande" charset="0"/>
                <a:ea typeface="MS PGothic" panose="020B0600070205080204" pitchFamily="34" charset="-128"/>
              </a:rPr>
              <a:t>Cependant, on observe chez la plupart des élèves des paramètres (personnes, lieux, activités, périodes …) qui affectent leur comportement (exacerbé ou réduit). C’est en s’appuyant sur ces paramètres que l’on parviendra à améliorer les fonctionnements affectifs et sociaux de ces élèves.</a:t>
            </a:r>
          </a:p>
          <a:p>
            <a:pPr algn="r" eaLnBrk="1" hangingPunct="1">
              <a:lnSpc>
                <a:spcPct val="80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altLang="fr-FR">
              <a:latin typeface="Lucida Grande" charset="0"/>
              <a:ea typeface="MS PGothic" panose="020B0600070205080204" pitchFamily="34" charset="-128"/>
            </a:endParaRPr>
          </a:p>
        </p:txBody>
      </p:sp>
    </p:spTree>
    <p:extLst>
      <p:ext uri="{BB962C8B-B14F-4D97-AF65-F5344CB8AC3E}">
        <p14:creationId xmlns:p14="http://schemas.microsoft.com/office/powerpoint/2010/main" val="41252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155A455-503C-43E4-A33B-AB0E7D82DED1}"/>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xmlns="" id="{FAB4BACE-2D1F-4FBC-BEF1-547CF518314F}"/>
              </a:ext>
            </a:extLst>
          </p:cNvPr>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xmlns="" id="{B54D5483-4E0D-4497-BFC7-C5CB4504824A}"/>
              </a:ext>
            </a:extLst>
          </p:cNvPr>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a16="http://schemas.microsoft.com/office/drawing/2014/main" xmlns="" id="{5112ACA2-AF9B-4660-8D62-3131360546BF}"/>
              </a:ext>
            </a:extLst>
          </p:cNvPr>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xmlns="" id="{09B86DF6-300B-4FC8-AA6D-13AB440020C1}"/>
              </a:ext>
            </a:extLst>
          </p:cNvPr>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a16="http://schemas.microsoft.com/office/drawing/2014/main" xmlns="" id="{5F03D68E-AC46-41B7-8A3A-28DFDB49D783}"/>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xmlns="" id="{EEE21714-A6A9-46C2-8367-923B6F12EF0E}"/>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xmlns="" id="{0647B6D4-5DB1-46F8-8472-920DA76766C1}"/>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xmlns="" id="{0FED2443-4C0C-425A-8448-89DFAA638C48}"/>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fr-FR"/>
              <a:t>Cliquez pour modifier le style du titre</a:t>
            </a:r>
            <a:endParaRPr lang="en-US"/>
          </a:p>
        </p:txBody>
      </p:sp>
      <p:sp>
        <p:nvSpPr>
          <p:cNvPr id="9" name="Sous-titr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a:t>Cliquez pour modifier le style des sous-titres du masque</a:t>
            </a:r>
            <a:endParaRPr lang="en-US"/>
          </a:p>
        </p:txBody>
      </p:sp>
      <p:sp>
        <p:nvSpPr>
          <p:cNvPr id="15" name="Espace réservé de la date 27">
            <a:extLst>
              <a:ext uri="{FF2B5EF4-FFF2-40B4-BE49-F238E27FC236}">
                <a16:creationId xmlns:a16="http://schemas.microsoft.com/office/drawing/2014/main" xmlns="" id="{DEDEAAEE-6ED0-41F8-8FDB-69C7BF831B02}"/>
              </a:ext>
            </a:extLst>
          </p:cNvPr>
          <p:cNvSpPr>
            <a:spLocks noGrp="1"/>
          </p:cNvSpPr>
          <p:nvPr>
            <p:ph type="dt" sz="half" idx="10"/>
          </p:nvPr>
        </p:nvSpPr>
        <p:spPr/>
        <p:txBody>
          <a:bodyPr/>
          <a:lstStyle>
            <a:lvl1pPr>
              <a:defRPr/>
            </a:lvl1pPr>
            <a:extLst/>
          </a:lstStyle>
          <a:p>
            <a:pPr>
              <a:defRPr/>
            </a:pPr>
            <a:endParaRPr lang="fr-FR"/>
          </a:p>
        </p:txBody>
      </p:sp>
      <p:sp>
        <p:nvSpPr>
          <p:cNvPr id="16" name="Espace réservé du pied de page 16">
            <a:extLst>
              <a:ext uri="{FF2B5EF4-FFF2-40B4-BE49-F238E27FC236}">
                <a16:creationId xmlns:a16="http://schemas.microsoft.com/office/drawing/2014/main" xmlns="" id="{4C7B4DA1-37F6-4159-813D-A2F713153029}"/>
              </a:ext>
            </a:extLst>
          </p:cNvPr>
          <p:cNvSpPr>
            <a:spLocks noGrp="1"/>
          </p:cNvSpPr>
          <p:nvPr>
            <p:ph type="ftr" sz="quarter" idx="11"/>
          </p:nvPr>
        </p:nvSpPr>
        <p:spPr/>
        <p:txBody>
          <a:bodyPr/>
          <a:lstStyle>
            <a:lvl1pPr>
              <a:defRPr/>
            </a:lvl1pPr>
            <a:extLst/>
          </a:lstStyle>
          <a:p>
            <a:pPr>
              <a:defRPr/>
            </a:pPr>
            <a:endParaRPr lang="fr-FR"/>
          </a:p>
        </p:txBody>
      </p:sp>
      <p:sp>
        <p:nvSpPr>
          <p:cNvPr id="17" name="Espace réservé du numéro de diapositive 28">
            <a:extLst>
              <a:ext uri="{FF2B5EF4-FFF2-40B4-BE49-F238E27FC236}">
                <a16:creationId xmlns:a16="http://schemas.microsoft.com/office/drawing/2014/main" xmlns="" id="{A82F4935-2784-42E5-B841-CEE23FD1420E}"/>
              </a:ext>
            </a:extLst>
          </p:cNvPr>
          <p:cNvSpPr>
            <a:spLocks noGrp="1"/>
          </p:cNvSpPr>
          <p:nvPr>
            <p:ph type="sldNum" sz="quarter" idx="12"/>
          </p:nvPr>
        </p:nvSpPr>
        <p:spPr/>
        <p:txBody>
          <a:bodyPr/>
          <a:lstStyle>
            <a:lvl1pPr>
              <a:defRPr/>
            </a:lvl1pPr>
          </a:lstStyle>
          <a:p>
            <a:pPr>
              <a:defRPr/>
            </a:pPr>
            <a:fld id="{7F1E223D-90CB-496D-969A-FF98FBE9196B}" type="slidenum">
              <a:rPr lang="fr-FR" altLang="fr-FR"/>
              <a:pPr>
                <a:defRPr/>
              </a:pPr>
              <a:t>‹N°›</a:t>
            </a:fld>
            <a:endParaRPr lang="fr-FR" altLang="fr-FR"/>
          </a:p>
        </p:txBody>
      </p:sp>
    </p:spTree>
    <p:extLst>
      <p:ext uri="{BB962C8B-B14F-4D97-AF65-F5344CB8AC3E}">
        <p14:creationId xmlns:p14="http://schemas.microsoft.com/office/powerpoint/2010/main" val="316089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a:extLst>
              <a:ext uri="{FF2B5EF4-FFF2-40B4-BE49-F238E27FC236}">
                <a16:creationId xmlns:a16="http://schemas.microsoft.com/office/drawing/2014/main" xmlns="" id="{ACCEC1F8-1B04-4FF7-B9AE-34DBAD78647F}"/>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2">
            <a:extLst>
              <a:ext uri="{FF2B5EF4-FFF2-40B4-BE49-F238E27FC236}">
                <a16:creationId xmlns:a16="http://schemas.microsoft.com/office/drawing/2014/main" xmlns="" id="{FC0B14F1-33C9-4684-ABA3-EF026BAA57FB}"/>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a:extLst>
              <a:ext uri="{FF2B5EF4-FFF2-40B4-BE49-F238E27FC236}">
                <a16:creationId xmlns:a16="http://schemas.microsoft.com/office/drawing/2014/main" xmlns="" id="{CA645DD5-CAF0-42DF-995C-DC12EC2EE7CF}"/>
              </a:ext>
            </a:extLst>
          </p:cNvPr>
          <p:cNvSpPr>
            <a:spLocks noGrp="1"/>
          </p:cNvSpPr>
          <p:nvPr>
            <p:ph type="sldNum" sz="quarter" idx="12"/>
          </p:nvPr>
        </p:nvSpPr>
        <p:spPr/>
        <p:txBody>
          <a:bodyPr/>
          <a:lstStyle>
            <a:lvl1pPr>
              <a:defRPr/>
            </a:lvl1pPr>
          </a:lstStyle>
          <a:p>
            <a:pPr>
              <a:defRPr/>
            </a:pPr>
            <a:fld id="{5E55F8E0-7031-4BAF-B256-7B559EC8F0B1}" type="slidenum">
              <a:rPr lang="fr-FR" altLang="fr-FR"/>
              <a:pPr>
                <a:defRPr/>
              </a:pPr>
              <a:t>‹N°›</a:t>
            </a:fld>
            <a:endParaRPr lang="fr-FR" altLang="fr-FR"/>
          </a:p>
        </p:txBody>
      </p:sp>
    </p:spTree>
    <p:extLst>
      <p:ext uri="{BB962C8B-B14F-4D97-AF65-F5344CB8AC3E}">
        <p14:creationId xmlns:p14="http://schemas.microsoft.com/office/powerpoint/2010/main" val="389827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p>
            <a:r>
              <a:rPr lang="fr-FR"/>
              <a:t>Cliquez pour modifier le style du titre</a:t>
            </a:r>
            <a:endParaRPr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a:extLst>
              <a:ext uri="{FF2B5EF4-FFF2-40B4-BE49-F238E27FC236}">
                <a16:creationId xmlns:a16="http://schemas.microsoft.com/office/drawing/2014/main" xmlns="" id="{C27798FC-1CF9-4ED0-8566-E32F24C1D469}"/>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2">
            <a:extLst>
              <a:ext uri="{FF2B5EF4-FFF2-40B4-BE49-F238E27FC236}">
                <a16:creationId xmlns:a16="http://schemas.microsoft.com/office/drawing/2014/main" xmlns="" id="{18AFC8D3-D033-461B-A070-00A9058B918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a:extLst>
              <a:ext uri="{FF2B5EF4-FFF2-40B4-BE49-F238E27FC236}">
                <a16:creationId xmlns:a16="http://schemas.microsoft.com/office/drawing/2014/main" xmlns="" id="{6B3B0A2D-B451-48F7-B058-46C855A7AAC2}"/>
              </a:ext>
            </a:extLst>
          </p:cNvPr>
          <p:cNvSpPr>
            <a:spLocks noGrp="1"/>
          </p:cNvSpPr>
          <p:nvPr>
            <p:ph type="sldNum" sz="quarter" idx="12"/>
          </p:nvPr>
        </p:nvSpPr>
        <p:spPr/>
        <p:txBody>
          <a:bodyPr/>
          <a:lstStyle>
            <a:lvl1pPr>
              <a:defRPr/>
            </a:lvl1pPr>
          </a:lstStyle>
          <a:p>
            <a:pPr>
              <a:defRPr/>
            </a:pPr>
            <a:fld id="{34B93458-B778-4D96-97CD-77DF129C3E05}" type="slidenum">
              <a:rPr lang="fr-FR" altLang="fr-FR"/>
              <a:pPr>
                <a:defRPr/>
              </a:pPr>
              <a:t>‹N°›</a:t>
            </a:fld>
            <a:endParaRPr lang="fr-FR" altLang="fr-FR"/>
          </a:p>
        </p:txBody>
      </p:sp>
    </p:spTree>
    <p:extLst>
      <p:ext uri="{BB962C8B-B14F-4D97-AF65-F5344CB8AC3E}">
        <p14:creationId xmlns:p14="http://schemas.microsoft.com/office/powerpoint/2010/main" val="194837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53430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90856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a:extLst>
              <a:ext uri="{FF2B5EF4-FFF2-40B4-BE49-F238E27FC236}">
                <a16:creationId xmlns:a16="http://schemas.microsoft.com/office/drawing/2014/main" xmlns="" id="{701B5390-39EF-4347-A5C0-600A77428934}"/>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2">
            <a:extLst>
              <a:ext uri="{FF2B5EF4-FFF2-40B4-BE49-F238E27FC236}">
                <a16:creationId xmlns:a16="http://schemas.microsoft.com/office/drawing/2014/main" xmlns="" id="{10730AE7-9956-4D99-958F-6C4B885F7F9D}"/>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a:extLst>
              <a:ext uri="{FF2B5EF4-FFF2-40B4-BE49-F238E27FC236}">
                <a16:creationId xmlns:a16="http://schemas.microsoft.com/office/drawing/2014/main" xmlns="" id="{270C9AF8-9D79-4ECE-890B-9152C66A73FF}"/>
              </a:ext>
            </a:extLst>
          </p:cNvPr>
          <p:cNvSpPr>
            <a:spLocks noGrp="1"/>
          </p:cNvSpPr>
          <p:nvPr>
            <p:ph type="sldNum" sz="quarter" idx="12"/>
          </p:nvPr>
        </p:nvSpPr>
        <p:spPr/>
        <p:txBody>
          <a:bodyPr/>
          <a:lstStyle>
            <a:lvl1pPr>
              <a:defRPr/>
            </a:lvl1pPr>
          </a:lstStyle>
          <a:p>
            <a:pPr>
              <a:defRPr/>
            </a:pPr>
            <a:fld id="{B0C690D7-937C-4B12-B627-7FD6DD51275A}" type="slidenum">
              <a:rPr lang="fr-FR" altLang="fr-FR"/>
              <a:pPr>
                <a:defRPr/>
              </a:pPr>
              <a:t>‹N°›</a:t>
            </a:fld>
            <a:endParaRPr lang="fr-FR" altLang="fr-FR"/>
          </a:p>
        </p:txBody>
      </p:sp>
    </p:spTree>
    <p:extLst>
      <p:ext uri="{BB962C8B-B14F-4D97-AF65-F5344CB8AC3E}">
        <p14:creationId xmlns:p14="http://schemas.microsoft.com/office/powerpoint/2010/main" val="283129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Forme libre 17">
            <a:extLst>
              <a:ext uri="{FF2B5EF4-FFF2-40B4-BE49-F238E27FC236}">
                <a16:creationId xmlns:a16="http://schemas.microsoft.com/office/drawing/2014/main" xmlns="" id="{814C00AC-E636-4410-A3D2-5B8F51C88B0F}"/>
              </a:ext>
            </a:extLst>
          </p:cNvPr>
          <p:cNvSpPr>
            <a:spLocks/>
          </p:cNvSpPr>
          <p:nvPr/>
        </p:nvSpPr>
        <p:spPr bwMode="auto">
          <a:xfrm>
            <a:off x="4829175" y="1073150"/>
            <a:ext cx="4321175" cy="5791200"/>
          </a:xfrm>
          <a:custGeom>
            <a:avLst/>
            <a:gdLst>
              <a:gd name="T0" fmla="*/ 0 w 2736"/>
              <a:gd name="T1" fmla="*/ 2147483646 h 3648"/>
              <a:gd name="T2" fmla="*/ 2147483646 w 2736"/>
              <a:gd name="T3" fmla="*/ 2147483646 h 3648"/>
              <a:gd name="T4" fmla="*/ 2147483646 w 2736"/>
              <a:gd name="T5" fmla="*/ 0 h 3648"/>
              <a:gd name="T6" fmla="*/ 2147483646 w 2736"/>
              <a:gd name="T7" fmla="*/ 2147483646 h 3648"/>
              <a:gd name="T8" fmla="*/ 2147483646 w 2736"/>
              <a:gd name="T9" fmla="*/ 2147483646 h 3648"/>
              <a:gd name="T10" fmla="*/ 2147483646 w 2736"/>
              <a:gd name="T11" fmla="*/ 2147483646 h 3648"/>
              <a:gd name="T12" fmla="*/ 0 w 2736"/>
              <a:gd name="T13" fmla="*/ 2147483646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5" name="Forme libre 18">
            <a:extLst>
              <a:ext uri="{FF2B5EF4-FFF2-40B4-BE49-F238E27FC236}">
                <a16:creationId xmlns:a16="http://schemas.microsoft.com/office/drawing/2014/main" xmlns="" id="{A7CE3663-A03A-4ACC-9828-D8B4F87FB029}"/>
              </a:ext>
            </a:extLst>
          </p:cNvPr>
          <p:cNvSpPr>
            <a:spLocks/>
          </p:cNvSpPr>
          <p:nvPr/>
        </p:nvSpPr>
        <p:spPr bwMode="auto">
          <a:xfrm>
            <a:off x="374650" y="0"/>
            <a:ext cx="5513388" cy="6615113"/>
          </a:xfrm>
          <a:custGeom>
            <a:avLst/>
            <a:gdLst>
              <a:gd name="T0" fmla="*/ 0 w 3504"/>
              <a:gd name="T1" fmla="*/ 2147483646 h 4128"/>
              <a:gd name="T2" fmla="*/ 0 w 3504"/>
              <a:gd name="T3" fmla="*/ 2147483646 h 4128"/>
              <a:gd name="T4" fmla="*/ 2147483646 w 3504"/>
              <a:gd name="T5" fmla="*/ 2147483646 h 4128"/>
              <a:gd name="T6" fmla="*/ 2147483646 w 3504"/>
              <a:gd name="T7" fmla="*/ 0 h 4128"/>
              <a:gd name="T8" fmla="*/ 2147483646 w 3504"/>
              <a:gd name="T9" fmla="*/ 0 h 4128"/>
              <a:gd name="T10" fmla="*/ 2147483646 w 3504"/>
              <a:gd name="T11" fmla="*/ 2147483646 h 4128"/>
              <a:gd name="T12" fmla="*/ 0 w 3504"/>
              <a:gd name="T13" fmla="*/ 2147483646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6" name="Forme libre 19">
            <a:extLst>
              <a:ext uri="{FF2B5EF4-FFF2-40B4-BE49-F238E27FC236}">
                <a16:creationId xmlns:a16="http://schemas.microsoft.com/office/drawing/2014/main" xmlns="" id="{246A2101-577A-4F60-92A7-3FBB296DE3F4}"/>
              </a:ext>
            </a:extLst>
          </p:cNvPr>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erdana" charset="0"/>
            </a:endParaRPr>
          </a:p>
        </p:txBody>
      </p:sp>
      <p:sp>
        <p:nvSpPr>
          <p:cNvPr id="7" name="Forme libre 20">
            <a:extLst>
              <a:ext uri="{FF2B5EF4-FFF2-40B4-BE49-F238E27FC236}">
                <a16:creationId xmlns:a16="http://schemas.microsoft.com/office/drawing/2014/main" xmlns="" id="{A33C098E-07CD-42C4-8D48-B4E5C24C6671}"/>
              </a:ext>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erdana" charset="0"/>
            </a:endParaRPr>
          </a:p>
        </p:txBody>
      </p:sp>
      <p:sp>
        <p:nvSpPr>
          <p:cNvPr id="8" name="Forme libre 23">
            <a:extLst>
              <a:ext uri="{FF2B5EF4-FFF2-40B4-BE49-F238E27FC236}">
                <a16:creationId xmlns:a16="http://schemas.microsoft.com/office/drawing/2014/main" xmlns="" id="{C088CDA7-8165-4293-974C-7F5CF4D3DBD6}"/>
              </a:ext>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erdana" charset="0"/>
            </a:endParaRPr>
          </a:p>
        </p:txBody>
      </p:sp>
      <p:sp>
        <p:nvSpPr>
          <p:cNvPr id="9" name="Forme libre 24">
            <a:extLst>
              <a:ext uri="{FF2B5EF4-FFF2-40B4-BE49-F238E27FC236}">
                <a16:creationId xmlns:a16="http://schemas.microsoft.com/office/drawing/2014/main" xmlns="" id="{7FF7D143-CB52-4D7A-9C7D-7526BDBA4004}"/>
              </a:ext>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erdana" charset="0"/>
            </a:endParaRPr>
          </a:p>
        </p:txBody>
      </p:sp>
      <p:sp>
        <p:nvSpPr>
          <p:cNvPr id="10" name="Forme libre 25">
            <a:extLst>
              <a:ext uri="{FF2B5EF4-FFF2-40B4-BE49-F238E27FC236}">
                <a16:creationId xmlns:a16="http://schemas.microsoft.com/office/drawing/2014/main" xmlns="" id="{A905FC76-7866-4205-BFD3-05E1C028C7EA}"/>
              </a:ext>
            </a:extLst>
          </p:cNvPr>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erdana" charset="0"/>
            </a:endParaRPr>
          </a:p>
        </p:txBody>
      </p:sp>
      <p:sp>
        <p:nvSpPr>
          <p:cNvPr id="11" name="Forme libre 26">
            <a:extLst>
              <a:ext uri="{FF2B5EF4-FFF2-40B4-BE49-F238E27FC236}">
                <a16:creationId xmlns:a16="http://schemas.microsoft.com/office/drawing/2014/main" xmlns="" id="{505A9763-7404-4FB6-858B-24F348E25D19}"/>
              </a:ext>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erdana" charset="0"/>
            </a:endParaRPr>
          </a:p>
        </p:txBody>
      </p:sp>
      <p:sp>
        <p:nvSpPr>
          <p:cNvPr id="12" name="Forme libre 27">
            <a:extLst>
              <a:ext uri="{FF2B5EF4-FFF2-40B4-BE49-F238E27FC236}">
                <a16:creationId xmlns:a16="http://schemas.microsoft.com/office/drawing/2014/main" xmlns="" id="{35D4B6E4-6784-4A18-8484-0537C0C2B10C}"/>
              </a:ext>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erdana" charset="0"/>
            </a:endParaRPr>
          </a:p>
        </p:txBody>
      </p:sp>
      <p:sp>
        <p:nvSpPr>
          <p:cNvPr id="13" name="Forme libre 28">
            <a:extLst>
              <a:ext uri="{FF2B5EF4-FFF2-40B4-BE49-F238E27FC236}">
                <a16:creationId xmlns:a16="http://schemas.microsoft.com/office/drawing/2014/main" xmlns="" id="{552AE92A-7D97-4A2D-862A-E3BF528B4B52}"/>
              </a:ext>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erdana" charset="0"/>
            </a:endParaRPr>
          </a:p>
        </p:txBody>
      </p:sp>
      <p:sp>
        <p:nvSpPr>
          <p:cNvPr id="14" name="Forme libre 29">
            <a:extLst>
              <a:ext uri="{FF2B5EF4-FFF2-40B4-BE49-F238E27FC236}">
                <a16:creationId xmlns:a16="http://schemas.microsoft.com/office/drawing/2014/main" xmlns="" id="{3CA235A9-BE01-4BEA-862E-15BFC4745B27}"/>
              </a:ext>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erdana" charset="0"/>
            </a:endParaRPr>
          </a:p>
        </p:txBody>
      </p:sp>
      <p:sp>
        <p:nvSpPr>
          <p:cNvPr id="15" name="Forme libre 30">
            <a:extLst>
              <a:ext uri="{FF2B5EF4-FFF2-40B4-BE49-F238E27FC236}">
                <a16:creationId xmlns:a16="http://schemas.microsoft.com/office/drawing/2014/main" xmlns="" id="{D786CE84-E74E-418F-86A2-D01D743E7901}"/>
              </a:ext>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erdana" charset="0"/>
            </a:endParaRPr>
          </a:p>
        </p:txBody>
      </p:sp>
      <p:sp>
        <p:nvSpPr>
          <p:cNvPr id="16" name="Forme libre 31">
            <a:extLst>
              <a:ext uri="{FF2B5EF4-FFF2-40B4-BE49-F238E27FC236}">
                <a16:creationId xmlns:a16="http://schemas.microsoft.com/office/drawing/2014/main" xmlns="" id="{86C5480A-90DF-486A-87F6-DC6913821D28}"/>
              </a:ext>
            </a:extLst>
          </p:cNvPr>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erdana" charset="0"/>
            </a:endParaRPr>
          </a:p>
        </p:txBody>
      </p:sp>
      <p:sp>
        <p:nvSpPr>
          <p:cNvPr id="17" name="Forme libre 32">
            <a:extLst>
              <a:ext uri="{FF2B5EF4-FFF2-40B4-BE49-F238E27FC236}">
                <a16:creationId xmlns:a16="http://schemas.microsoft.com/office/drawing/2014/main" xmlns="" id="{58F30A9A-90F5-4F80-BE51-C49E637920D4}"/>
              </a:ext>
            </a:extLst>
          </p:cNvPr>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erdana" charset="0"/>
            </a:endParaRPr>
          </a:p>
        </p:txBody>
      </p:sp>
      <p:sp>
        <p:nvSpPr>
          <p:cNvPr id="18" name="Forme libre 33">
            <a:extLst>
              <a:ext uri="{FF2B5EF4-FFF2-40B4-BE49-F238E27FC236}">
                <a16:creationId xmlns:a16="http://schemas.microsoft.com/office/drawing/2014/main" xmlns="" id="{D93E85E7-858B-470A-A604-1001016AB1B4}"/>
              </a:ext>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eaLnBrk="1" hangingPunct="1">
              <a:defRPr/>
            </a:pPr>
            <a:endParaRPr lang="en-US">
              <a:latin typeface="Verdana" charset="0"/>
            </a:endParaRPr>
          </a:p>
        </p:txBody>
      </p:sp>
      <p:sp>
        <p:nvSpPr>
          <p:cNvPr id="19" name="Rectangle 18">
            <a:extLst>
              <a:ext uri="{FF2B5EF4-FFF2-40B4-BE49-F238E27FC236}">
                <a16:creationId xmlns:a16="http://schemas.microsoft.com/office/drawing/2014/main" xmlns="" id="{9C6EE873-7F82-4242-BB92-BBE400E66865}"/>
              </a:ext>
            </a:extLst>
          </p:cNvPr>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a:extLst>
              <a:ext uri="{FF2B5EF4-FFF2-40B4-BE49-F238E27FC236}">
                <a16:creationId xmlns:a16="http://schemas.microsoft.com/office/drawing/2014/main" xmlns="" id="{1564C59F-B113-4B07-A374-EAB91B1BFFA1}"/>
              </a:ext>
            </a:extLst>
          </p:cNvPr>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a:extLst>
              <a:ext uri="{FF2B5EF4-FFF2-40B4-BE49-F238E27FC236}">
                <a16:creationId xmlns:a16="http://schemas.microsoft.com/office/drawing/2014/main" xmlns="" id="{2D23007D-01F2-4184-AAB8-FE515225DB52}"/>
              </a:ext>
            </a:extLst>
          </p:cNvPr>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a:extLst>
              <a:ext uri="{FF2B5EF4-FFF2-40B4-BE49-F238E27FC236}">
                <a16:creationId xmlns:a16="http://schemas.microsoft.com/office/drawing/2014/main" xmlns="" id="{B05A9782-3774-43FB-B646-EE6A7DCD100A}"/>
              </a:ext>
            </a:extLst>
          </p:cNvPr>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a:extLst>
              <a:ext uri="{FF2B5EF4-FFF2-40B4-BE49-F238E27FC236}">
                <a16:creationId xmlns:a16="http://schemas.microsoft.com/office/drawing/2014/main" xmlns="" id="{D60AC27C-4E82-47DD-90F9-0A9CB956F7B6}"/>
              </a:ext>
            </a:extLst>
          </p:cNvPr>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a:extLst>
              <a:ext uri="{FF2B5EF4-FFF2-40B4-BE49-F238E27FC236}">
                <a16:creationId xmlns:a16="http://schemas.microsoft.com/office/drawing/2014/main" xmlns="" id="{65183C61-32A1-48FC-B3CB-ADFAA0BFD87E}"/>
              </a:ext>
            </a:extLst>
          </p:cNvPr>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Espace réservé du texte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a:t>Cliquez pour modifier les styles du texte du masque</a:t>
            </a:r>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fr-FR"/>
              <a:t>Cliquez pour modifier le style du titre</a:t>
            </a:r>
            <a:endParaRPr lang="en-US"/>
          </a:p>
        </p:txBody>
      </p:sp>
      <p:sp>
        <p:nvSpPr>
          <p:cNvPr id="25" name="Espace réservé de la date 3">
            <a:extLst>
              <a:ext uri="{FF2B5EF4-FFF2-40B4-BE49-F238E27FC236}">
                <a16:creationId xmlns:a16="http://schemas.microsoft.com/office/drawing/2014/main" xmlns="" id="{02A2BBC7-5E8B-4ABE-84B3-22462FFA199E}"/>
              </a:ext>
            </a:extLst>
          </p:cNvPr>
          <p:cNvSpPr>
            <a:spLocks noGrp="1"/>
          </p:cNvSpPr>
          <p:nvPr>
            <p:ph type="dt" sz="half" idx="10"/>
          </p:nvPr>
        </p:nvSpPr>
        <p:spPr/>
        <p:txBody>
          <a:bodyPr/>
          <a:lstStyle>
            <a:lvl1pPr>
              <a:defRPr/>
            </a:lvl1pPr>
            <a:extLst/>
          </a:lstStyle>
          <a:p>
            <a:pPr>
              <a:defRPr/>
            </a:pPr>
            <a:endParaRPr lang="fr-FR"/>
          </a:p>
        </p:txBody>
      </p:sp>
      <p:sp>
        <p:nvSpPr>
          <p:cNvPr id="26" name="Espace réservé du pied de page 4">
            <a:extLst>
              <a:ext uri="{FF2B5EF4-FFF2-40B4-BE49-F238E27FC236}">
                <a16:creationId xmlns:a16="http://schemas.microsoft.com/office/drawing/2014/main" xmlns="" id="{75D62F01-824A-4BD4-A44A-E28D6441D9EF}"/>
              </a:ext>
            </a:extLst>
          </p:cNvPr>
          <p:cNvSpPr>
            <a:spLocks noGrp="1"/>
          </p:cNvSpPr>
          <p:nvPr>
            <p:ph type="ftr" sz="quarter" idx="11"/>
          </p:nvPr>
        </p:nvSpPr>
        <p:spPr/>
        <p:txBody>
          <a:bodyPr/>
          <a:lstStyle>
            <a:lvl1pPr>
              <a:defRPr/>
            </a:lvl1pPr>
            <a:extLst/>
          </a:lstStyle>
          <a:p>
            <a:pPr>
              <a:defRPr/>
            </a:pPr>
            <a:endParaRPr lang="fr-FR"/>
          </a:p>
        </p:txBody>
      </p:sp>
      <p:sp>
        <p:nvSpPr>
          <p:cNvPr id="27" name="Espace réservé du numéro de diapositive 5">
            <a:extLst>
              <a:ext uri="{FF2B5EF4-FFF2-40B4-BE49-F238E27FC236}">
                <a16:creationId xmlns:a16="http://schemas.microsoft.com/office/drawing/2014/main" xmlns="" id="{8B3FE33D-1782-4A08-8742-864072004ED1}"/>
              </a:ext>
            </a:extLst>
          </p:cNvPr>
          <p:cNvSpPr>
            <a:spLocks noGrp="1"/>
          </p:cNvSpPr>
          <p:nvPr>
            <p:ph type="sldNum" sz="quarter" idx="12"/>
          </p:nvPr>
        </p:nvSpPr>
        <p:spPr/>
        <p:txBody>
          <a:bodyPr/>
          <a:lstStyle>
            <a:lvl1pPr>
              <a:defRPr/>
            </a:lvl1pPr>
          </a:lstStyle>
          <a:p>
            <a:pPr>
              <a:defRPr/>
            </a:pPr>
            <a:fld id="{A4E5B8EA-B98D-4209-8880-9C0D40A33F73}" type="slidenum">
              <a:rPr lang="fr-FR" altLang="fr-FR"/>
              <a:pPr>
                <a:defRPr/>
              </a:pPr>
              <a:t>‹N°›</a:t>
            </a:fld>
            <a:endParaRPr lang="fr-FR" altLang="fr-FR"/>
          </a:p>
        </p:txBody>
      </p:sp>
    </p:spTree>
    <p:extLst>
      <p:ext uri="{BB962C8B-B14F-4D97-AF65-F5344CB8AC3E}">
        <p14:creationId xmlns:p14="http://schemas.microsoft.com/office/powerpoint/2010/main" val="3219078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xmlns="" id="{794E4742-BB6A-4186-8FEF-976D0755908F}"/>
              </a:ext>
            </a:extLst>
          </p:cNvPr>
          <p:cNvSpPr>
            <a:spLocks noGrp="1"/>
          </p:cNvSpPr>
          <p:nvPr>
            <p:ph type="dt" sz="half" idx="10"/>
          </p:nvPr>
        </p:nvSpPr>
        <p:spPr/>
        <p:txBody>
          <a:bodyPr/>
          <a:lstStyle>
            <a:lvl1pPr>
              <a:defRPr/>
            </a:lvl1pPr>
            <a:extLst/>
          </a:lstStyle>
          <a:p>
            <a:pPr>
              <a:defRPr/>
            </a:pPr>
            <a:endParaRPr lang="fr-FR"/>
          </a:p>
        </p:txBody>
      </p:sp>
      <p:sp>
        <p:nvSpPr>
          <p:cNvPr id="6" name="Espace réservé du pied de page 5">
            <a:extLst>
              <a:ext uri="{FF2B5EF4-FFF2-40B4-BE49-F238E27FC236}">
                <a16:creationId xmlns:a16="http://schemas.microsoft.com/office/drawing/2014/main" xmlns="" id="{E7447FE9-40BE-464D-9FAC-999D5962E64F}"/>
              </a:ext>
            </a:extLst>
          </p:cNvPr>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6">
            <a:extLst>
              <a:ext uri="{FF2B5EF4-FFF2-40B4-BE49-F238E27FC236}">
                <a16:creationId xmlns:a16="http://schemas.microsoft.com/office/drawing/2014/main" xmlns="" id="{289E9B09-F26C-4B5A-B8C8-D85284E140E3}"/>
              </a:ext>
            </a:extLst>
          </p:cNvPr>
          <p:cNvSpPr>
            <a:spLocks noGrp="1"/>
          </p:cNvSpPr>
          <p:nvPr>
            <p:ph type="sldNum" sz="quarter" idx="12"/>
          </p:nvPr>
        </p:nvSpPr>
        <p:spPr/>
        <p:txBody>
          <a:bodyPr/>
          <a:lstStyle>
            <a:lvl1pPr>
              <a:defRPr/>
            </a:lvl1pPr>
          </a:lstStyle>
          <a:p>
            <a:pPr>
              <a:defRPr/>
            </a:pPr>
            <a:fld id="{F90563EA-F9EF-4125-AB93-6FD4F62E238E}" type="slidenum">
              <a:rPr lang="fr-FR" altLang="fr-FR"/>
              <a:pPr>
                <a:defRPr/>
              </a:pPr>
              <a:t>‹N°›</a:t>
            </a:fld>
            <a:endParaRPr lang="fr-FR" altLang="fr-FR"/>
          </a:p>
        </p:txBody>
      </p:sp>
    </p:spTree>
    <p:extLst>
      <p:ext uri="{BB962C8B-B14F-4D97-AF65-F5344CB8AC3E}">
        <p14:creationId xmlns:p14="http://schemas.microsoft.com/office/powerpoint/2010/main" val="412726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4D1EEE7-1C7D-4701-AFA2-A9A23941521E}"/>
              </a:ext>
            </a:extLst>
          </p:cNvPr>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9F4E0652-A630-4D51-90C5-F634474C20E0}"/>
              </a:ext>
            </a:extLst>
          </p:cNvPr>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a:extLst>
              <a:ext uri="{FF2B5EF4-FFF2-40B4-BE49-F238E27FC236}">
                <a16:creationId xmlns:a16="http://schemas.microsoft.com/office/drawing/2014/main" xmlns="" id="{ACE688A2-E2F8-4414-B7D1-4FD4E34D70DC}"/>
              </a:ext>
            </a:extLst>
          </p:cNvPr>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a:extLst>
              <a:ext uri="{FF2B5EF4-FFF2-40B4-BE49-F238E27FC236}">
                <a16:creationId xmlns:a16="http://schemas.microsoft.com/office/drawing/2014/main" xmlns="" id="{46195FAF-5D76-4E59-AF1C-C3C2A422A6CD}"/>
              </a:ext>
            </a:extLst>
          </p:cNvPr>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xmlns="" id="{C537CB9D-F849-4522-B5C8-98C0CBF7F5C4}"/>
              </a:ext>
            </a:extLst>
          </p:cNvPr>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xmlns="" id="{EEFAF365-CFBB-4850-8C93-C70A8926BBC5}"/>
              </a:ext>
            </a:extLst>
          </p:cNvPr>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a:extLst>
              <a:ext uri="{FF2B5EF4-FFF2-40B4-BE49-F238E27FC236}">
                <a16:creationId xmlns:a16="http://schemas.microsoft.com/office/drawing/2014/main" xmlns="" id="{9A668B43-342C-4989-A712-AE6811492562}"/>
              </a:ext>
            </a:extLst>
          </p:cNvPr>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a:extLst>
              <a:ext uri="{FF2B5EF4-FFF2-40B4-BE49-F238E27FC236}">
                <a16:creationId xmlns:a16="http://schemas.microsoft.com/office/drawing/2014/main" xmlns="" id="{89FF9AD5-E766-401F-AB23-6B6D271CBC92}"/>
              </a:ext>
            </a:extLst>
          </p:cNvPr>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xmlns="" id="{B672C9C9-98FB-4E3A-B9CD-BCDE96E8BF53}"/>
              </a:ext>
            </a:extLst>
          </p:cNvPr>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a:extLst>
              <a:ext uri="{FF2B5EF4-FFF2-40B4-BE49-F238E27FC236}">
                <a16:creationId xmlns:a16="http://schemas.microsoft.com/office/drawing/2014/main" xmlns="" id="{838E132B-8DAE-4C60-B287-2A861363FE87}"/>
              </a:ext>
            </a:extLst>
          </p:cNvPr>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re 1"/>
          <p:cNvSpPr>
            <a:spLocks noGrp="1"/>
          </p:cNvSpPr>
          <p:nvPr>
            <p:ph type="title"/>
          </p:nvPr>
        </p:nvSpPr>
        <p:spPr>
          <a:xfrm>
            <a:off x="504824" y="512064"/>
            <a:ext cx="7772400" cy="914400"/>
          </a:xfrm>
        </p:spPr>
        <p:txBody>
          <a:bodyPr/>
          <a:lstStyle>
            <a:lvl1pPr>
              <a:defRPr sz="4000"/>
            </a:lvl1pPr>
            <a:extLst/>
          </a:lstStyle>
          <a:p>
            <a:r>
              <a:rPr lang="fr-FR"/>
              <a:t>Cliquez pour modifier le style du titre</a:t>
            </a:r>
            <a:endParaRPr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fr-FR"/>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fr-FR"/>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7" name="Espace réservé de la date 6">
            <a:extLst>
              <a:ext uri="{FF2B5EF4-FFF2-40B4-BE49-F238E27FC236}">
                <a16:creationId xmlns:a16="http://schemas.microsoft.com/office/drawing/2014/main" xmlns="" id="{1B17B454-FC2B-4C8D-991F-565FC861583A}"/>
              </a:ext>
            </a:extLst>
          </p:cNvPr>
          <p:cNvSpPr>
            <a:spLocks noGrp="1"/>
          </p:cNvSpPr>
          <p:nvPr>
            <p:ph type="dt" sz="half" idx="10"/>
          </p:nvPr>
        </p:nvSpPr>
        <p:spPr/>
        <p:txBody>
          <a:bodyPr/>
          <a:lstStyle>
            <a:lvl1pPr>
              <a:defRPr/>
            </a:lvl1pPr>
            <a:extLst/>
          </a:lstStyle>
          <a:p>
            <a:pPr>
              <a:defRPr/>
            </a:pPr>
            <a:endParaRPr lang="fr-FR"/>
          </a:p>
        </p:txBody>
      </p:sp>
      <p:sp>
        <p:nvSpPr>
          <p:cNvPr id="18" name="Espace réservé du pied de page 7">
            <a:extLst>
              <a:ext uri="{FF2B5EF4-FFF2-40B4-BE49-F238E27FC236}">
                <a16:creationId xmlns:a16="http://schemas.microsoft.com/office/drawing/2014/main" xmlns="" id="{5B0F5D04-4E90-4CF4-9C7F-1113A7420946}"/>
              </a:ext>
            </a:extLst>
          </p:cNvPr>
          <p:cNvSpPr>
            <a:spLocks noGrp="1"/>
          </p:cNvSpPr>
          <p:nvPr>
            <p:ph type="ftr" sz="quarter" idx="11"/>
          </p:nvPr>
        </p:nvSpPr>
        <p:spPr/>
        <p:txBody>
          <a:bodyPr/>
          <a:lstStyle>
            <a:lvl1pPr>
              <a:defRPr/>
            </a:lvl1pPr>
            <a:extLst/>
          </a:lstStyle>
          <a:p>
            <a:pPr>
              <a:defRPr/>
            </a:pPr>
            <a:endParaRPr lang="fr-FR"/>
          </a:p>
        </p:txBody>
      </p:sp>
      <p:sp>
        <p:nvSpPr>
          <p:cNvPr id="19" name="Espace réservé du numéro de diapositive 8">
            <a:extLst>
              <a:ext uri="{FF2B5EF4-FFF2-40B4-BE49-F238E27FC236}">
                <a16:creationId xmlns:a16="http://schemas.microsoft.com/office/drawing/2014/main" xmlns="" id="{A99B328E-5C47-4ED1-8B1D-8BEE04E0F18D}"/>
              </a:ext>
            </a:extLst>
          </p:cNvPr>
          <p:cNvSpPr>
            <a:spLocks noGrp="1"/>
          </p:cNvSpPr>
          <p:nvPr>
            <p:ph type="sldNum" sz="quarter" idx="12"/>
          </p:nvPr>
        </p:nvSpPr>
        <p:spPr/>
        <p:txBody>
          <a:bodyPr/>
          <a:lstStyle>
            <a:lvl1pPr>
              <a:defRPr/>
            </a:lvl1pPr>
          </a:lstStyle>
          <a:p>
            <a:pPr>
              <a:defRPr/>
            </a:pPr>
            <a:fld id="{5F87C0C1-460E-4D1D-A2A6-F06BE3E1A7A8}" type="slidenum">
              <a:rPr lang="fr-FR" altLang="fr-FR"/>
              <a:pPr>
                <a:defRPr/>
              </a:pPr>
              <a:t>‹N°›</a:t>
            </a:fld>
            <a:endParaRPr lang="fr-FR" altLang="fr-FR"/>
          </a:p>
        </p:txBody>
      </p:sp>
    </p:spTree>
    <p:extLst>
      <p:ext uri="{BB962C8B-B14F-4D97-AF65-F5344CB8AC3E}">
        <p14:creationId xmlns:p14="http://schemas.microsoft.com/office/powerpoint/2010/main" val="250647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lang="fr-FR"/>
              <a:t>Cliquez pour modifier le style du titre</a:t>
            </a:r>
            <a:endParaRPr lang="en-US"/>
          </a:p>
        </p:txBody>
      </p:sp>
      <p:sp>
        <p:nvSpPr>
          <p:cNvPr id="3" name="Espace réservé de la date 13">
            <a:extLst>
              <a:ext uri="{FF2B5EF4-FFF2-40B4-BE49-F238E27FC236}">
                <a16:creationId xmlns:a16="http://schemas.microsoft.com/office/drawing/2014/main" xmlns="" id="{3FADF5D8-625F-427E-9FB2-8E9A2CD6F68C}"/>
              </a:ext>
            </a:extLst>
          </p:cNvPr>
          <p:cNvSpPr>
            <a:spLocks noGrp="1"/>
          </p:cNvSpPr>
          <p:nvPr>
            <p:ph type="dt" sz="half" idx="10"/>
          </p:nvPr>
        </p:nvSpPr>
        <p:spPr/>
        <p:txBody>
          <a:bodyPr/>
          <a:lstStyle>
            <a:lvl1pPr>
              <a:defRPr/>
            </a:lvl1pPr>
          </a:lstStyle>
          <a:p>
            <a:pPr>
              <a:defRPr/>
            </a:pPr>
            <a:endParaRPr lang="fr-FR"/>
          </a:p>
        </p:txBody>
      </p:sp>
      <p:sp>
        <p:nvSpPr>
          <p:cNvPr id="4" name="Espace réservé du pied de page 2">
            <a:extLst>
              <a:ext uri="{FF2B5EF4-FFF2-40B4-BE49-F238E27FC236}">
                <a16:creationId xmlns:a16="http://schemas.microsoft.com/office/drawing/2014/main" xmlns="" id="{6077FD46-D7C4-4885-8562-C001521D6DCB}"/>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22">
            <a:extLst>
              <a:ext uri="{FF2B5EF4-FFF2-40B4-BE49-F238E27FC236}">
                <a16:creationId xmlns:a16="http://schemas.microsoft.com/office/drawing/2014/main" xmlns="" id="{8466D634-00C8-400D-A448-E0EB40372C42}"/>
              </a:ext>
            </a:extLst>
          </p:cNvPr>
          <p:cNvSpPr>
            <a:spLocks noGrp="1"/>
          </p:cNvSpPr>
          <p:nvPr>
            <p:ph type="sldNum" sz="quarter" idx="12"/>
          </p:nvPr>
        </p:nvSpPr>
        <p:spPr/>
        <p:txBody>
          <a:bodyPr/>
          <a:lstStyle>
            <a:lvl1pPr>
              <a:defRPr/>
            </a:lvl1pPr>
          </a:lstStyle>
          <a:p>
            <a:pPr>
              <a:defRPr/>
            </a:pPr>
            <a:fld id="{ED502113-84DF-4326-BC28-08D779EF0778}" type="slidenum">
              <a:rPr lang="fr-FR" altLang="fr-FR"/>
              <a:pPr>
                <a:defRPr/>
              </a:pPr>
              <a:t>‹N°›</a:t>
            </a:fld>
            <a:endParaRPr lang="fr-FR" altLang="fr-FR"/>
          </a:p>
        </p:txBody>
      </p:sp>
    </p:spTree>
    <p:extLst>
      <p:ext uri="{BB962C8B-B14F-4D97-AF65-F5344CB8AC3E}">
        <p14:creationId xmlns:p14="http://schemas.microsoft.com/office/powerpoint/2010/main" val="350572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B0D9D08A-F261-4980-B9A0-531E570FD86F}"/>
              </a:ext>
            </a:extLst>
          </p:cNvPr>
          <p:cNvSpPr>
            <a:spLocks noGrp="1"/>
          </p:cNvSpPr>
          <p:nvPr>
            <p:ph type="dt" sz="half" idx="10"/>
          </p:nvPr>
        </p:nvSpPr>
        <p:spPr/>
        <p:txBody>
          <a:bodyPr/>
          <a:lstStyle>
            <a:lvl1pPr>
              <a:defRPr/>
            </a:lvl1pPr>
            <a:extLst/>
          </a:lstStyle>
          <a:p>
            <a:pPr>
              <a:defRPr/>
            </a:pPr>
            <a:endParaRPr lang="fr-FR"/>
          </a:p>
        </p:txBody>
      </p:sp>
      <p:sp>
        <p:nvSpPr>
          <p:cNvPr id="3" name="Espace réservé du pied de page 2">
            <a:extLst>
              <a:ext uri="{FF2B5EF4-FFF2-40B4-BE49-F238E27FC236}">
                <a16:creationId xmlns:a16="http://schemas.microsoft.com/office/drawing/2014/main" xmlns="" id="{EE4299C3-006D-4E22-B9E0-3AEE1A60D951}"/>
              </a:ext>
            </a:extLst>
          </p:cNvPr>
          <p:cNvSpPr>
            <a:spLocks noGrp="1"/>
          </p:cNvSpPr>
          <p:nvPr>
            <p:ph type="ftr" sz="quarter" idx="11"/>
          </p:nvPr>
        </p:nvSpPr>
        <p:spPr/>
        <p:txBody>
          <a:bodyPr/>
          <a:lstStyle>
            <a:lvl1pPr>
              <a:defRPr/>
            </a:lvl1pPr>
            <a:extLst/>
          </a:lstStyle>
          <a:p>
            <a:pPr>
              <a:defRPr/>
            </a:pPr>
            <a:endParaRPr lang="fr-FR"/>
          </a:p>
        </p:txBody>
      </p:sp>
      <p:sp>
        <p:nvSpPr>
          <p:cNvPr id="4" name="Espace réservé du numéro de diapositive 3">
            <a:extLst>
              <a:ext uri="{FF2B5EF4-FFF2-40B4-BE49-F238E27FC236}">
                <a16:creationId xmlns:a16="http://schemas.microsoft.com/office/drawing/2014/main" xmlns="" id="{93629DEB-DBEE-49CA-9BBB-3945871E59C7}"/>
              </a:ext>
            </a:extLst>
          </p:cNvPr>
          <p:cNvSpPr>
            <a:spLocks noGrp="1"/>
          </p:cNvSpPr>
          <p:nvPr>
            <p:ph type="sldNum" sz="quarter" idx="12"/>
          </p:nvPr>
        </p:nvSpPr>
        <p:spPr/>
        <p:txBody>
          <a:bodyPr/>
          <a:lstStyle>
            <a:lvl1pPr>
              <a:defRPr/>
            </a:lvl1pPr>
          </a:lstStyle>
          <a:p>
            <a:pPr>
              <a:defRPr/>
            </a:pPr>
            <a:fld id="{6E14B70A-FE66-42A3-81DA-5E7E70453BBA}" type="slidenum">
              <a:rPr lang="fr-FR" altLang="fr-FR"/>
              <a:pPr>
                <a:defRPr/>
              </a:pPr>
              <a:t>‹N°›</a:t>
            </a:fld>
            <a:endParaRPr lang="fr-FR" altLang="fr-FR"/>
          </a:p>
        </p:txBody>
      </p:sp>
    </p:spTree>
    <p:extLst>
      <p:ext uri="{BB962C8B-B14F-4D97-AF65-F5344CB8AC3E}">
        <p14:creationId xmlns:p14="http://schemas.microsoft.com/office/powerpoint/2010/main" val="376578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lang="fr-FR"/>
              <a:t>Cliquez pour modifier le style du titre</a:t>
            </a:r>
            <a:endParaRPr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fr-FR"/>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a:extLst>
              <a:ext uri="{FF2B5EF4-FFF2-40B4-BE49-F238E27FC236}">
                <a16:creationId xmlns:a16="http://schemas.microsoft.com/office/drawing/2014/main" xmlns="" id="{33B86329-B1D3-4B0C-8A33-027CA6422CA4}"/>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2">
            <a:extLst>
              <a:ext uri="{FF2B5EF4-FFF2-40B4-BE49-F238E27FC236}">
                <a16:creationId xmlns:a16="http://schemas.microsoft.com/office/drawing/2014/main" xmlns="" id="{7D8F865E-02BE-4C26-96F6-B089BA59BBF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a:extLst>
              <a:ext uri="{FF2B5EF4-FFF2-40B4-BE49-F238E27FC236}">
                <a16:creationId xmlns:a16="http://schemas.microsoft.com/office/drawing/2014/main" xmlns="" id="{810F6BEE-83B4-478A-B69E-328584876813}"/>
              </a:ext>
            </a:extLst>
          </p:cNvPr>
          <p:cNvSpPr>
            <a:spLocks noGrp="1"/>
          </p:cNvSpPr>
          <p:nvPr>
            <p:ph type="sldNum" sz="quarter" idx="12"/>
          </p:nvPr>
        </p:nvSpPr>
        <p:spPr/>
        <p:txBody>
          <a:bodyPr/>
          <a:lstStyle>
            <a:lvl1pPr>
              <a:defRPr/>
            </a:lvl1pPr>
          </a:lstStyle>
          <a:p>
            <a:pPr>
              <a:defRPr/>
            </a:pPr>
            <a:fld id="{8F32EBC6-AC85-4D34-9ABA-FCEA327A0692}" type="slidenum">
              <a:rPr lang="fr-FR" altLang="fr-FR"/>
              <a:pPr>
                <a:defRPr/>
              </a:pPr>
              <a:t>‹N°›</a:t>
            </a:fld>
            <a:endParaRPr lang="fr-FR" altLang="fr-FR"/>
          </a:p>
        </p:txBody>
      </p:sp>
    </p:spTree>
    <p:extLst>
      <p:ext uri="{BB962C8B-B14F-4D97-AF65-F5344CB8AC3E}">
        <p14:creationId xmlns:p14="http://schemas.microsoft.com/office/powerpoint/2010/main" val="69672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5CF0D94-0ADC-4C31-A071-2D83193C92D5}"/>
              </a:ext>
            </a:extLst>
          </p:cNvPr>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Connecteur droit 5">
            <a:extLst>
              <a:ext uri="{FF2B5EF4-FFF2-40B4-BE49-F238E27FC236}">
                <a16:creationId xmlns:a16="http://schemas.microsoft.com/office/drawing/2014/main" xmlns="" id="{47D0DA45-EAA4-45E0-8FFE-7F53E22596D0}"/>
              </a:ext>
            </a:extLst>
          </p:cNvPr>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e 19">
            <a:extLst>
              <a:ext uri="{FF2B5EF4-FFF2-40B4-BE49-F238E27FC236}">
                <a16:creationId xmlns:a16="http://schemas.microsoft.com/office/drawing/2014/main" xmlns="" id="{25420E6C-8A50-42A1-BC90-ED5B0710B418}"/>
              </a:ext>
            </a:extLst>
          </p:cNvPr>
          <p:cNvGrpSpPr>
            <a:grpSpLocks/>
          </p:cNvGrpSpPr>
          <p:nvPr/>
        </p:nvGrpSpPr>
        <p:grpSpPr bwMode="auto">
          <a:xfrm rot="5400000">
            <a:off x="8515351" y="1219200"/>
            <a:ext cx="131762" cy="128587"/>
            <a:chOff x="6668087" y="1297746"/>
            <a:chExt cx="161840" cy="156602"/>
          </a:xfrm>
        </p:grpSpPr>
        <p:cxnSp>
          <p:nvCxnSpPr>
            <p:cNvPr id="8" name="Connecteur droit 7">
              <a:extLst>
                <a:ext uri="{FF2B5EF4-FFF2-40B4-BE49-F238E27FC236}">
                  <a16:creationId xmlns:a16="http://schemas.microsoft.com/office/drawing/2014/main" xmlns="" id="{BB706587-1953-4410-9A2A-20F426E419F9}"/>
                </a:ext>
              </a:extLst>
            </p:cNvPr>
            <p:cNvCxnSpPr/>
            <p:nvPr/>
          </p:nvCxnSpPr>
          <p:spPr>
            <a:xfrm rot="16200000">
              <a:off x="6663593" y="12771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a:extLst>
                <a:ext uri="{FF2B5EF4-FFF2-40B4-BE49-F238E27FC236}">
                  <a16:creationId xmlns:a16="http://schemas.microsoft.com/office/drawing/2014/main" xmlns="" id="{F7442039-BC96-47E6-915A-1EAF49483380}"/>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xmlns="" id="{5B54B595-D39C-4F85-935D-C0EA55BA1E1E}"/>
                </a:ext>
              </a:extLst>
            </p:cNvPr>
            <p:cNvCxnSpPr/>
            <p:nvPr/>
          </p:nvCxnSpPr>
          <p:spPr>
            <a:xfrm rot="5400000" flipH="1">
              <a:off x="6744513" y="12761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e 25">
            <a:extLst>
              <a:ext uri="{FF2B5EF4-FFF2-40B4-BE49-F238E27FC236}">
                <a16:creationId xmlns:a16="http://schemas.microsoft.com/office/drawing/2014/main" xmlns="" id="{531ED8D3-33FE-4734-BD55-712F205BF18A}"/>
              </a:ext>
            </a:extLst>
          </p:cNvPr>
          <p:cNvGrpSpPr>
            <a:grpSpLocks/>
          </p:cNvGrpSpPr>
          <p:nvPr/>
        </p:nvGrpSpPr>
        <p:grpSpPr bwMode="auto">
          <a:xfrm rot="5400000">
            <a:off x="8667751" y="1371600"/>
            <a:ext cx="131762" cy="128587"/>
            <a:chOff x="6668087" y="1297746"/>
            <a:chExt cx="161840" cy="156602"/>
          </a:xfrm>
        </p:grpSpPr>
        <p:cxnSp>
          <p:nvCxnSpPr>
            <p:cNvPr id="12" name="Connecteur droit 11">
              <a:extLst>
                <a:ext uri="{FF2B5EF4-FFF2-40B4-BE49-F238E27FC236}">
                  <a16:creationId xmlns:a16="http://schemas.microsoft.com/office/drawing/2014/main" xmlns="" id="{FA621D1D-9411-4355-8D9C-35DFFE16C769}"/>
                </a:ext>
              </a:extLst>
            </p:cNvPr>
            <p:cNvCxnSpPr/>
            <p:nvPr/>
          </p:nvCxnSpPr>
          <p:spPr>
            <a:xfrm rot="16200000">
              <a:off x="6663593" y="12771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a:extLst>
                <a:ext uri="{FF2B5EF4-FFF2-40B4-BE49-F238E27FC236}">
                  <a16:creationId xmlns:a16="http://schemas.microsoft.com/office/drawing/2014/main" xmlns="" id="{F4DF7206-8C45-4D91-9802-6C91EFB62BA7}"/>
                </a:ext>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Connecteur droit 13">
              <a:extLst>
                <a:ext uri="{FF2B5EF4-FFF2-40B4-BE49-F238E27FC236}">
                  <a16:creationId xmlns:a16="http://schemas.microsoft.com/office/drawing/2014/main" xmlns="" id="{ECF9B5B0-6C8D-4E3B-B9D5-FE27C2888B86}"/>
                </a:ext>
              </a:extLst>
            </p:cNvPr>
            <p:cNvCxnSpPr/>
            <p:nvPr/>
          </p:nvCxnSpPr>
          <p:spPr>
            <a:xfrm rot="5400000" flipH="1">
              <a:off x="6744513" y="12761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e 29">
            <a:extLst>
              <a:ext uri="{FF2B5EF4-FFF2-40B4-BE49-F238E27FC236}">
                <a16:creationId xmlns:a16="http://schemas.microsoft.com/office/drawing/2014/main" xmlns="" id="{A50318BE-7163-43E3-8028-A47C7585F921}"/>
              </a:ext>
            </a:extLst>
          </p:cNvPr>
          <p:cNvGrpSpPr>
            <a:grpSpLocks/>
          </p:cNvGrpSpPr>
          <p:nvPr/>
        </p:nvGrpSpPr>
        <p:grpSpPr bwMode="auto">
          <a:xfrm rot="5400000">
            <a:off x="8320087" y="1474788"/>
            <a:ext cx="131763" cy="128588"/>
            <a:chOff x="6668087" y="1297746"/>
            <a:chExt cx="161840" cy="156602"/>
          </a:xfrm>
        </p:grpSpPr>
        <p:cxnSp>
          <p:nvCxnSpPr>
            <p:cNvPr id="16" name="Connecteur droit 15">
              <a:extLst>
                <a:ext uri="{FF2B5EF4-FFF2-40B4-BE49-F238E27FC236}">
                  <a16:creationId xmlns:a16="http://schemas.microsoft.com/office/drawing/2014/main" xmlns="" id="{EDC9FAE4-14BC-4133-90E8-1CD32B6A8FF7}"/>
                </a:ext>
              </a:extLst>
            </p:cNvPr>
            <p:cNvCxnSpPr/>
            <p:nvPr/>
          </p:nvCxnSpPr>
          <p:spPr>
            <a:xfrm rot="16200000">
              <a:off x="6663592" y="12771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xmlns="" id="{2B31D957-BFEB-43AB-9FFB-E31511D21251}"/>
                </a:ext>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Connecteur droit 17">
              <a:extLst>
                <a:ext uri="{FF2B5EF4-FFF2-40B4-BE49-F238E27FC236}">
                  <a16:creationId xmlns:a16="http://schemas.microsoft.com/office/drawing/2014/main" xmlns="" id="{728E4F15-B120-4EAB-8FB8-725EE2EF92C6}"/>
                </a:ext>
              </a:extLst>
            </p:cNvPr>
            <p:cNvCxnSpPr/>
            <p:nvPr/>
          </p:nvCxnSpPr>
          <p:spPr>
            <a:xfrm rot="5400000" flipH="1">
              <a:off x="6744512" y="12761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lang="fr-FR"/>
              <a:t>Cliquez pour modifier le style du titre</a:t>
            </a:r>
            <a:endParaRPr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fr-FR" noProof="0"/>
              <a:t>Cliquez sur l'icône pour ajouter une image</a:t>
            </a:r>
            <a:endParaRPr lang="en-US" noProof="0"/>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fr-FR"/>
              <a:t>Cliquez pour modifier les styles du texte du masque</a:t>
            </a:r>
          </a:p>
        </p:txBody>
      </p:sp>
      <p:sp>
        <p:nvSpPr>
          <p:cNvPr id="19" name="Espace réservé de la date 4">
            <a:extLst>
              <a:ext uri="{FF2B5EF4-FFF2-40B4-BE49-F238E27FC236}">
                <a16:creationId xmlns:a16="http://schemas.microsoft.com/office/drawing/2014/main" xmlns="" id="{1D78D05F-37E2-407A-8861-0FB8750ECE57}"/>
              </a:ext>
            </a:extLst>
          </p:cNvPr>
          <p:cNvSpPr>
            <a:spLocks noGrp="1"/>
          </p:cNvSpPr>
          <p:nvPr>
            <p:ph type="dt" sz="half" idx="10"/>
          </p:nvPr>
        </p:nvSpPr>
        <p:spPr>
          <a:xfrm>
            <a:off x="6477000" y="55563"/>
            <a:ext cx="2133600" cy="365125"/>
          </a:xfrm>
        </p:spPr>
        <p:txBody>
          <a:bodyPr/>
          <a:lstStyle>
            <a:lvl1pPr>
              <a:defRPr/>
            </a:lvl1pPr>
            <a:extLst/>
          </a:lstStyle>
          <a:p>
            <a:pPr>
              <a:defRPr/>
            </a:pPr>
            <a:endParaRPr lang="fr-FR"/>
          </a:p>
        </p:txBody>
      </p:sp>
      <p:sp>
        <p:nvSpPr>
          <p:cNvPr id="20" name="Espace réservé du pied de page 5">
            <a:extLst>
              <a:ext uri="{FF2B5EF4-FFF2-40B4-BE49-F238E27FC236}">
                <a16:creationId xmlns:a16="http://schemas.microsoft.com/office/drawing/2014/main" xmlns="" id="{9B0F098B-495C-491A-8CF2-57E5CC0C804B}"/>
              </a:ext>
            </a:extLst>
          </p:cNvPr>
          <p:cNvSpPr>
            <a:spLocks noGrp="1"/>
          </p:cNvSpPr>
          <p:nvPr>
            <p:ph type="ftr" sz="quarter" idx="11"/>
          </p:nvPr>
        </p:nvSpPr>
        <p:spPr>
          <a:xfrm>
            <a:off x="914400" y="55563"/>
            <a:ext cx="5562600" cy="365125"/>
          </a:xfrm>
        </p:spPr>
        <p:txBody>
          <a:bodyPr/>
          <a:lstStyle>
            <a:lvl1pPr>
              <a:defRPr/>
            </a:lvl1pPr>
            <a:extLst/>
          </a:lstStyle>
          <a:p>
            <a:pPr>
              <a:defRPr/>
            </a:pPr>
            <a:endParaRPr lang="fr-FR"/>
          </a:p>
        </p:txBody>
      </p:sp>
      <p:sp>
        <p:nvSpPr>
          <p:cNvPr id="21" name="Espace réservé du numéro de diapositive 6">
            <a:extLst>
              <a:ext uri="{FF2B5EF4-FFF2-40B4-BE49-F238E27FC236}">
                <a16:creationId xmlns:a16="http://schemas.microsoft.com/office/drawing/2014/main" xmlns="" id="{8DAC6E4F-453E-4C01-A967-059FF2CD4E26}"/>
              </a:ext>
            </a:extLst>
          </p:cNvPr>
          <p:cNvSpPr>
            <a:spLocks noGrp="1"/>
          </p:cNvSpPr>
          <p:nvPr>
            <p:ph type="sldNum" sz="quarter" idx="12"/>
          </p:nvPr>
        </p:nvSpPr>
        <p:spPr>
          <a:xfrm>
            <a:off x="8610600" y="55563"/>
            <a:ext cx="457200" cy="365125"/>
          </a:xfrm>
        </p:spPr>
        <p:txBody>
          <a:bodyPr/>
          <a:lstStyle>
            <a:lvl1pPr>
              <a:defRPr/>
            </a:lvl1pPr>
          </a:lstStyle>
          <a:p>
            <a:pPr>
              <a:defRPr/>
            </a:pPr>
            <a:fld id="{4FDE89D0-B559-4074-B099-478C12F055B1}" type="slidenum">
              <a:rPr lang="fr-FR" altLang="fr-FR"/>
              <a:pPr>
                <a:defRPr/>
              </a:pPr>
              <a:t>‹N°›</a:t>
            </a:fld>
            <a:endParaRPr lang="fr-FR" altLang="fr-FR"/>
          </a:p>
        </p:txBody>
      </p:sp>
    </p:spTree>
    <p:extLst>
      <p:ext uri="{BB962C8B-B14F-4D97-AF65-F5344CB8AC3E}">
        <p14:creationId xmlns:p14="http://schemas.microsoft.com/office/powerpoint/2010/main" val="383537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8552BB4-C21D-41C7-8371-76460BF3EA4C}"/>
              </a:ext>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E4C2B6FE-457E-4C84-85CF-8A4E7A2B0A75}"/>
              </a:ext>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a:extLst>
              <a:ext uri="{FF2B5EF4-FFF2-40B4-BE49-F238E27FC236}">
                <a16:creationId xmlns:a16="http://schemas.microsoft.com/office/drawing/2014/main" xmlns="" id="{137AC8B0-00C8-4FAE-BA41-22AFAD2855E5}"/>
              </a:ext>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xmlns="" id="{F779D21D-358F-4EE8-87AF-4F490748D546}"/>
              </a:ext>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xmlns="" id="{6F4F3F4D-A777-48B5-96B7-F30EF8518BD4}"/>
              </a:ext>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a16="http://schemas.microsoft.com/office/drawing/2014/main" xmlns="" id="{0B5341F9-14A4-4CAA-96A9-D2E2AC949034}"/>
              </a:ext>
            </a:extLst>
          </p:cNvPr>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a16="http://schemas.microsoft.com/office/drawing/2014/main" xmlns="" id="{4D9076D1-D700-48B1-8232-13C82AFEA905}"/>
              </a:ext>
            </a:extLst>
          </p:cNvPr>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a:extLst>
              <a:ext uri="{FF2B5EF4-FFF2-40B4-BE49-F238E27FC236}">
                <a16:creationId xmlns:a16="http://schemas.microsoft.com/office/drawing/2014/main" xmlns="" id="{D2967DA4-644B-4987-B3A2-18C343FEB283}"/>
              </a:ext>
            </a:extLst>
          </p:cNvPr>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Rectangle 16">
            <a:extLst>
              <a:ext uri="{FF2B5EF4-FFF2-40B4-BE49-F238E27FC236}">
                <a16:creationId xmlns:a16="http://schemas.microsoft.com/office/drawing/2014/main" xmlns="" id="{19F226B4-8868-4E23-ACAB-CE0EE60B350C}"/>
              </a:ext>
            </a:extLst>
          </p:cNvPr>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Espace réservé du titre 21">
            <a:extLst>
              <a:ext uri="{FF2B5EF4-FFF2-40B4-BE49-F238E27FC236}">
                <a16:creationId xmlns:a16="http://schemas.microsoft.com/office/drawing/2014/main" xmlns="" id="{EE01F9EC-E51C-4808-8D38-E1B0E935FBB5}"/>
              </a:ext>
            </a:extLst>
          </p:cNvPr>
          <p:cNvSpPr>
            <a:spLocks noGrp="1"/>
          </p:cNvSpPr>
          <p:nvPr>
            <p:ph type="title"/>
          </p:nvPr>
        </p:nvSpPr>
        <p:spPr>
          <a:xfrm>
            <a:off x="914400" y="512763"/>
            <a:ext cx="7772400" cy="914400"/>
          </a:xfrm>
          <a:prstGeom prst="rect">
            <a:avLst/>
          </a:prstGeom>
        </p:spPr>
        <p:txBody>
          <a:bodyPr vert="horz" anchor="t">
            <a:noAutofit/>
          </a:bodyPr>
          <a:lstStyle/>
          <a:p>
            <a:r>
              <a:rPr lang="fr-FR"/>
              <a:t>Cliquez pour modifier le style du titre</a:t>
            </a:r>
            <a:endParaRPr lang="en-US"/>
          </a:p>
        </p:txBody>
      </p:sp>
      <p:sp>
        <p:nvSpPr>
          <p:cNvPr id="1036" name="Espace réservé du texte 12">
            <a:extLst>
              <a:ext uri="{FF2B5EF4-FFF2-40B4-BE49-F238E27FC236}">
                <a16:creationId xmlns:a16="http://schemas.microsoft.com/office/drawing/2014/main" xmlns="" id="{2CC425B4-5632-4E37-8718-5E95A184E93E}"/>
              </a:ext>
            </a:extLst>
          </p:cNvPr>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14" name="Espace réservé de la date 13">
            <a:extLst>
              <a:ext uri="{FF2B5EF4-FFF2-40B4-BE49-F238E27FC236}">
                <a16:creationId xmlns:a16="http://schemas.microsoft.com/office/drawing/2014/main" xmlns="" id="{409F74FB-E52F-4C67-9217-24786E8494BF}"/>
              </a:ext>
            </a:extLst>
          </p:cNvPr>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latin typeface="Verdana" charset="0"/>
              </a:defRPr>
            </a:lvl1pPr>
            <a:extLst/>
          </a:lstStyle>
          <a:p>
            <a:pPr>
              <a:defRPr/>
            </a:pPr>
            <a:endParaRPr lang="fr-FR"/>
          </a:p>
        </p:txBody>
      </p:sp>
      <p:sp>
        <p:nvSpPr>
          <p:cNvPr id="3" name="Espace réservé du pied de page 2">
            <a:extLst>
              <a:ext uri="{FF2B5EF4-FFF2-40B4-BE49-F238E27FC236}">
                <a16:creationId xmlns:a16="http://schemas.microsoft.com/office/drawing/2014/main" xmlns="" id="{3A86146B-6A31-4B2B-A171-D32B34B4A52B}"/>
              </a:ext>
            </a:extLst>
          </p:cNvPr>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latin typeface="Verdana" charset="0"/>
              </a:defRPr>
            </a:lvl1pPr>
            <a:extLst/>
          </a:lstStyle>
          <a:p>
            <a:pPr>
              <a:defRPr/>
            </a:pPr>
            <a:endParaRPr lang="fr-FR"/>
          </a:p>
        </p:txBody>
      </p:sp>
      <p:sp>
        <p:nvSpPr>
          <p:cNvPr id="23" name="Espace réservé du numéro de diapositive 22">
            <a:extLst>
              <a:ext uri="{FF2B5EF4-FFF2-40B4-BE49-F238E27FC236}">
                <a16:creationId xmlns:a16="http://schemas.microsoft.com/office/drawing/2014/main" xmlns="" id="{AB9D7C24-0AE8-4695-B976-A4A2D5969C75}"/>
              </a:ext>
            </a:extLst>
          </p:cNvPr>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chemeClr val="tx2"/>
                </a:solidFill>
              </a:defRPr>
            </a:lvl1pPr>
          </a:lstStyle>
          <a:p>
            <a:pPr>
              <a:defRPr/>
            </a:pPr>
            <a:fld id="{32C58321-5607-4A01-9EF8-2FA34FF0D4F9}"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917" r:id="rId1"/>
    <p:sldLayoutId id="2147483912" r:id="rId2"/>
    <p:sldLayoutId id="2147483918" r:id="rId3"/>
    <p:sldLayoutId id="2147483919" r:id="rId4"/>
    <p:sldLayoutId id="2147483920" r:id="rId5"/>
    <p:sldLayoutId id="2147483913" r:id="rId6"/>
    <p:sldLayoutId id="2147483921" r:id="rId7"/>
    <p:sldLayoutId id="2147483914" r:id="rId8"/>
    <p:sldLayoutId id="2147483922" r:id="rId9"/>
    <p:sldLayoutId id="2147483915" r:id="rId10"/>
    <p:sldLayoutId id="2147483916" r:id="rId11"/>
    <p:sldLayoutId id="2147483925" r:id="rId12"/>
  </p:sldLayoutIdLst>
  <p:txStyles>
    <p:titleStyle>
      <a:lvl1pPr algn="l" rtl="0" eaLnBrk="0" fontAlgn="base" hangingPunct="0">
        <a:spcBef>
          <a:spcPct val="0"/>
        </a:spcBef>
        <a:spcAft>
          <a:spcPct val="0"/>
        </a:spcAft>
        <a:defRPr sz="4000" kern="1200" spc="-100">
          <a:solidFill>
            <a:srgbClr val="3E587F"/>
          </a:solidFill>
          <a:latin typeface="+mj-lt"/>
          <a:ea typeface="+mj-ea"/>
          <a:cs typeface="+mj-cs"/>
        </a:defRPr>
      </a:lvl1pPr>
      <a:lvl2pPr algn="l" rtl="0" eaLnBrk="0" fontAlgn="base" hangingPunct="0">
        <a:spcBef>
          <a:spcPct val="0"/>
        </a:spcBef>
        <a:spcAft>
          <a:spcPct val="0"/>
        </a:spcAft>
        <a:defRPr sz="4000">
          <a:solidFill>
            <a:srgbClr val="3E587F"/>
          </a:solidFill>
          <a:latin typeface="Consolas" pitchFamily="49" charset="0"/>
        </a:defRPr>
      </a:lvl2pPr>
      <a:lvl3pPr algn="l" rtl="0" eaLnBrk="0" fontAlgn="base" hangingPunct="0">
        <a:spcBef>
          <a:spcPct val="0"/>
        </a:spcBef>
        <a:spcAft>
          <a:spcPct val="0"/>
        </a:spcAft>
        <a:defRPr sz="4000">
          <a:solidFill>
            <a:srgbClr val="3E587F"/>
          </a:solidFill>
          <a:latin typeface="Consolas" pitchFamily="49" charset="0"/>
        </a:defRPr>
      </a:lvl3pPr>
      <a:lvl4pPr algn="l" rtl="0" eaLnBrk="0" fontAlgn="base" hangingPunct="0">
        <a:spcBef>
          <a:spcPct val="0"/>
        </a:spcBef>
        <a:spcAft>
          <a:spcPct val="0"/>
        </a:spcAft>
        <a:defRPr sz="4000">
          <a:solidFill>
            <a:srgbClr val="3E587F"/>
          </a:solidFill>
          <a:latin typeface="Consolas" pitchFamily="49" charset="0"/>
        </a:defRPr>
      </a:lvl4pPr>
      <a:lvl5pPr algn="l" rtl="0" eaLnBrk="0" fontAlgn="base" hangingPunct="0">
        <a:spcBef>
          <a:spcPct val="0"/>
        </a:spcBef>
        <a:spcAft>
          <a:spcPct val="0"/>
        </a:spcAft>
        <a:defRPr sz="4000">
          <a:solidFill>
            <a:srgbClr val="3E587F"/>
          </a:solidFill>
          <a:latin typeface="Consolas" pitchFamily="49" charset="0"/>
        </a:defRPr>
      </a:lvl5pPr>
      <a:lvl6pPr marL="457200" algn="l" rtl="0" fontAlgn="base">
        <a:spcBef>
          <a:spcPct val="0"/>
        </a:spcBef>
        <a:spcAft>
          <a:spcPct val="0"/>
        </a:spcAft>
        <a:defRPr sz="4000">
          <a:solidFill>
            <a:srgbClr val="3E587F"/>
          </a:solidFill>
          <a:latin typeface="Consolas" pitchFamily="49" charset="0"/>
        </a:defRPr>
      </a:lvl6pPr>
      <a:lvl7pPr marL="914400" algn="l" rtl="0" fontAlgn="base">
        <a:spcBef>
          <a:spcPct val="0"/>
        </a:spcBef>
        <a:spcAft>
          <a:spcPct val="0"/>
        </a:spcAft>
        <a:defRPr sz="4000">
          <a:solidFill>
            <a:srgbClr val="3E587F"/>
          </a:solidFill>
          <a:latin typeface="Consolas" pitchFamily="49" charset="0"/>
        </a:defRPr>
      </a:lvl7pPr>
      <a:lvl8pPr marL="1371600" algn="l" rtl="0" fontAlgn="base">
        <a:spcBef>
          <a:spcPct val="0"/>
        </a:spcBef>
        <a:spcAft>
          <a:spcPct val="0"/>
        </a:spcAft>
        <a:defRPr sz="4000">
          <a:solidFill>
            <a:srgbClr val="3E587F"/>
          </a:solidFill>
          <a:latin typeface="Consolas" pitchFamily="49" charset="0"/>
        </a:defRPr>
      </a:lvl8pPr>
      <a:lvl9pPr marL="1828800" algn="l" rtl="0" fontAlgn="base">
        <a:spcBef>
          <a:spcPct val="0"/>
        </a:spcBef>
        <a:spcAft>
          <a:spcPct val="0"/>
        </a:spcAft>
        <a:defRPr sz="4000">
          <a:solidFill>
            <a:srgbClr val="3E587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6479" y="273628"/>
            <a:ext cx="8226599" cy="1143599"/>
          </a:xfrm>
          <a:prstGeom prst="rect">
            <a:avLst/>
          </a:prstGeom>
          <a:noFill/>
          <a:ln>
            <a:noFill/>
          </a:ln>
        </p:spPr>
        <p:txBody>
          <a:bodyPr lIns="82925" tIns="82925" rIns="82925" bIns="82925" anchor="ctr" anchorCtr="0"/>
          <a:lstStyle>
            <a:lvl1pPr marL="0" marR="0" indent="0" algn="ctr" rtl="0">
              <a:lnSpc>
                <a:spcPct val="93000"/>
              </a:lnSpc>
              <a:spcBef>
                <a:spcPts val="0"/>
              </a:spcBef>
              <a:spcAft>
                <a:spcPts val="0"/>
              </a:spcAft>
              <a:buSzPct val="100000"/>
              <a:defRPr sz="1300"/>
            </a:lvl1pPr>
            <a:lvl2pPr marL="673100" marR="0" indent="-254000" algn="ctr" rtl="0">
              <a:lnSpc>
                <a:spcPct val="93000"/>
              </a:lnSpc>
              <a:spcBef>
                <a:spcPts val="0"/>
              </a:spcBef>
              <a:spcAft>
                <a:spcPts val="0"/>
              </a:spcAft>
              <a:buSzPct val="100000"/>
              <a:defRPr sz="1300"/>
            </a:lvl2pPr>
            <a:lvl3pPr marL="1041400" marR="0" indent="-215900" algn="ctr" rtl="0">
              <a:lnSpc>
                <a:spcPct val="93000"/>
              </a:lnSpc>
              <a:spcBef>
                <a:spcPts val="0"/>
              </a:spcBef>
              <a:spcAft>
                <a:spcPts val="0"/>
              </a:spcAft>
              <a:buSzPct val="100000"/>
              <a:defRPr sz="1300"/>
            </a:lvl3pPr>
            <a:lvl4pPr marL="1447800" marR="0" indent="-203200" algn="ctr" rtl="0">
              <a:lnSpc>
                <a:spcPct val="93000"/>
              </a:lnSpc>
              <a:spcBef>
                <a:spcPts val="0"/>
              </a:spcBef>
              <a:spcAft>
                <a:spcPts val="0"/>
              </a:spcAft>
              <a:buSzPct val="100000"/>
              <a:defRPr sz="1300"/>
            </a:lvl4pPr>
            <a:lvl5pPr marL="1866900" marR="0" indent="-203200" algn="ctr" rtl="0">
              <a:lnSpc>
                <a:spcPct val="93000"/>
              </a:lnSpc>
              <a:spcBef>
                <a:spcPts val="0"/>
              </a:spcBef>
              <a:spcAft>
                <a:spcPts val="0"/>
              </a:spcAft>
              <a:buSzPct val="100000"/>
              <a:defRPr sz="1300"/>
            </a:lvl5pPr>
            <a:lvl6pPr marL="2286000" marR="0" indent="-215900" algn="ctr" rtl="0">
              <a:lnSpc>
                <a:spcPct val="93000"/>
              </a:lnSpc>
              <a:spcBef>
                <a:spcPts val="0"/>
              </a:spcBef>
              <a:spcAft>
                <a:spcPts val="0"/>
              </a:spcAft>
              <a:buSzPct val="100000"/>
              <a:defRPr sz="1300"/>
            </a:lvl6pPr>
            <a:lvl7pPr marL="3111500" marR="0" indent="-203200" algn="ctr" rtl="0">
              <a:lnSpc>
                <a:spcPct val="93000"/>
              </a:lnSpc>
              <a:spcBef>
                <a:spcPts val="0"/>
              </a:spcBef>
              <a:spcAft>
                <a:spcPts val="0"/>
              </a:spcAft>
              <a:buSzPct val="100000"/>
              <a:defRPr sz="1300"/>
            </a:lvl7pPr>
            <a:lvl8pPr marL="4356100" marR="0" indent="-203200" algn="ctr" rtl="0">
              <a:lnSpc>
                <a:spcPct val="93000"/>
              </a:lnSpc>
              <a:spcBef>
                <a:spcPts val="0"/>
              </a:spcBef>
              <a:spcAft>
                <a:spcPts val="0"/>
              </a:spcAft>
              <a:buSzPct val="100000"/>
              <a:defRPr sz="1300"/>
            </a:lvl8pPr>
            <a:lvl9pPr marL="6019800" marR="0" indent="-215900" algn="ctr" rtl="0">
              <a:lnSpc>
                <a:spcPct val="93000"/>
              </a:lnSpc>
              <a:spcBef>
                <a:spcPts val="0"/>
              </a:spcBef>
              <a:spcAft>
                <a:spcPts val="0"/>
              </a:spcAft>
              <a:buSzPct val="100000"/>
              <a:defRPr sz="1300"/>
            </a:lvl9pPr>
          </a:lstStyle>
          <a:p>
            <a:endParaRPr/>
          </a:p>
        </p:txBody>
      </p:sp>
      <p:sp>
        <p:nvSpPr>
          <p:cNvPr id="6" name="Shape 6"/>
          <p:cNvSpPr txBox="1">
            <a:spLocks noGrp="1"/>
          </p:cNvSpPr>
          <p:nvPr>
            <p:ph type="body" idx="1"/>
          </p:nvPr>
        </p:nvSpPr>
        <p:spPr>
          <a:xfrm>
            <a:off x="456479" y="1604328"/>
            <a:ext cx="8226599" cy="3976199"/>
          </a:xfrm>
          <a:prstGeom prst="rect">
            <a:avLst/>
          </a:prstGeom>
          <a:noFill/>
          <a:ln>
            <a:noFill/>
          </a:ln>
        </p:spPr>
        <p:txBody>
          <a:bodyPr lIns="82925" tIns="82925" rIns="82925" bIns="82925" anchor="t" anchorCtr="0"/>
          <a:lstStyle>
            <a:lvl1pPr marL="304800" marR="0" indent="-304800" algn="l" rtl="0">
              <a:lnSpc>
                <a:spcPct val="93000"/>
              </a:lnSpc>
              <a:spcBef>
                <a:spcPts val="0"/>
              </a:spcBef>
              <a:spcAft>
                <a:spcPts val="1300"/>
              </a:spcAft>
              <a:buSzPct val="100000"/>
              <a:defRPr sz="1300"/>
            </a:lvl1pPr>
            <a:lvl2pPr marL="673100" marR="0" indent="-254000" algn="l" rtl="0">
              <a:lnSpc>
                <a:spcPct val="93000"/>
              </a:lnSpc>
              <a:spcBef>
                <a:spcPts val="0"/>
              </a:spcBef>
              <a:spcAft>
                <a:spcPts val="1000"/>
              </a:spcAft>
              <a:buSzPct val="100000"/>
              <a:defRPr sz="1300"/>
            </a:lvl2pPr>
            <a:lvl3pPr marL="1041400" marR="0" indent="-215900" algn="l" rtl="0">
              <a:lnSpc>
                <a:spcPct val="93000"/>
              </a:lnSpc>
              <a:spcBef>
                <a:spcPts val="0"/>
              </a:spcBef>
              <a:spcAft>
                <a:spcPts val="700"/>
              </a:spcAft>
              <a:buSzPct val="100000"/>
              <a:defRPr sz="1300"/>
            </a:lvl3pPr>
            <a:lvl4pPr marL="1447800" marR="0" indent="-203200" algn="l" rtl="0">
              <a:lnSpc>
                <a:spcPct val="93000"/>
              </a:lnSpc>
              <a:spcBef>
                <a:spcPts val="0"/>
              </a:spcBef>
              <a:spcAft>
                <a:spcPts val="500"/>
              </a:spcAft>
              <a:buSzPct val="100000"/>
              <a:defRPr sz="1300"/>
            </a:lvl4pPr>
            <a:lvl5pPr marL="1866900" marR="0" indent="-203200" algn="l" rtl="0">
              <a:lnSpc>
                <a:spcPct val="93000"/>
              </a:lnSpc>
              <a:spcBef>
                <a:spcPts val="0"/>
              </a:spcBef>
              <a:spcAft>
                <a:spcPts val="200"/>
              </a:spcAft>
              <a:buSzPct val="100000"/>
              <a:defRPr sz="1300"/>
            </a:lvl5pPr>
            <a:lvl6pPr marL="2286000" marR="0" indent="-215900" algn="l" rtl="0">
              <a:lnSpc>
                <a:spcPct val="93000"/>
              </a:lnSpc>
              <a:spcBef>
                <a:spcPts val="0"/>
              </a:spcBef>
              <a:spcAft>
                <a:spcPts val="200"/>
              </a:spcAft>
              <a:buSzPct val="100000"/>
              <a:defRPr sz="1300"/>
            </a:lvl6pPr>
            <a:lvl7pPr marL="3111500" marR="0" indent="-203200" algn="l" rtl="0">
              <a:lnSpc>
                <a:spcPct val="93000"/>
              </a:lnSpc>
              <a:spcBef>
                <a:spcPts val="0"/>
              </a:spcBef>
              <a:spcAft>
                <a:spcPts val="200"/>
              </a:spcAft>
              <a:buSzPct val="100000"/>
              <a:defRPr sz="1300"/>
            </a:lvl7pPr>
            <a:lvl8pPr marL="4356100" marR="0" indent="-203200" algn="l" rtl="0">
              <a:lnSpc>
                <a:spcPct val="93000"/>
              </a:lnSpc>
              <a:spcBef>
                <a:spcPts val="0"/>
              </a:spcBef>
              <a:spcAft>
                <a:spcPts val="200"/>
              </a:spcAft>
              <a:buSzPct val="100000"/>
              <a:defRPr sz="1300"/>
            </a:lvl8pPr>
            <a:lvl9pPr marL="6019800" marR="0" indent="-215900" algn="l" rtl="0">
              <a:lnSpc>
                <a:spcPct val="93000"/>
              </a:lnSpc>
              <a:spcBef>
                <a:spcPts val="0"/>
              </a:spcBef>
              <a:spcAft>
                <a:spcPts val="200"/>
              </a:spcAft>
              <a:buSzPct val="100000"/>
              <a:defRPr sz="1300"/>
            </a:lvl9pPr>
          </a:lstStyle>
          <a:p>
            <a:endParaRPr/>
          </a:p>
        </p:txBody>
      </p:sp>
      <p:sp>
        <p:nvSpPr>
          <p:cNvPr id="7" name="Shape 7"/>
          <p:cNvSpPr txBox="1">
            <a:spLocks noGrp="1"/>
          </p:cNvSpPr>
          <p:nvPr>
            <p:ph type="dt" idx="10"/>
          </p:nvPr>
        </p:nvSpPr>
        <p:spPr>
          <a:xfrm>
            <a:off x="456479" y="6247375"/>
            <a:ext cx="2128199" cy="470700"/>
          </a:xfrm>
          <a:prstGeom prst="rect">
            <a:avLst/>
          </a:prstGeom>
          <a:noFill/>
          <a:ln>
            <a:noFill/>
          </a:ln>
        </p:spPr>
        <p:txBody>
          <a:bodyPr lIns="82925" tIns="82925" rIns="82925" bIns="82925" anchor="t" anchorCtr="0"/>
          <a:lstStyle>
            <a:lvl1pPr marL="0" marR="0" indent="0" algn="l" rtl="0">
              <a:lnSpc>
                <a:spcPct val="95000"/>
              </a:lnSpc>
              <a:spcBef>
                <a:spcPts val="0"/>
              </a:spcBef>
              <a:spcAft>
                <a:spcPts val="0"/>
              </a:spcAft>
              <a:buSzPct val="100000"/>
              <a:defRPr sz="1300"/>
            </a:lvl1pPr>
            <a:lvl2pPr marL="673100" marR="0" indent="-254000" algn="l" rtl="0">
              <a:lnSpc>
                <a:spcPct val="93000"/>
              </a:lnSpc>
              <a:spcBef>
                <a:spcPts val="0"/>
              </a:spcBef>
              <a:spcAft>
                <a:spcPts val="0"/>
              </a:spcAft>
              <a:buSzPct val="100000"/>
              <a:defRPr sz="1300"/>
            </a:lvl2pPr>
            <a:lvl3pPr marL="1041400" marR="0" indent="-215900" algn="l" rtl="0">
              <a:lnSpc>
                <a:spcPct val="93000"/>
              </a:lnSpc>
              <a:spcBef>
                <a:spcPts val="0"/>
              </a:spcBef>
              <a:spcAft>
                <a:spcPts val="0"/>
              </a:spcAft>
              <a:buSzPct val="100000"/>
              <a:defRPr sz="1300"/>
            </a:lvl3pPr>
            <a:lvl4pPr marL="1447800" marR="0" indent="-203200" algn="l" rtl="0">
              <a:lnSpc>
                <a:spcPct val="93000"/>
              </a:lnSpc>
              <a:spcBef>
                <a:spcPts val="0"/>
              </a:spcBef>
              <a:spcAft>
                <a:spcPts val="0"/>
              </a:spcAft>
              <a:buSzPct val="100000"/>
              <a:defRPr sz="1300"/>
            </a:lvl4pPr>
            <a:lvl5pPr marL="1866900" marR="0" indent="-203200" algn="l" rtl="0">
              <a:lnSpc>
                <a:spcPct val="93000"/>
              </a:lnSpc>
              <a:spcBef>
                <a:spcPts val="0"/>
              </a:spcBef>
              <a:spcAft>
                <a:spcPts val="0"/>
              </a:spcAft>
              <a:buSzPct val="100000"/>
              <a:defRPr sz="1300"/>
            </a:lvl5pPr>
            <a:lvl6pPr marL="2286000" marR="0" indent="-215900" algn="l" rtl="0">
              <a:lnSpc>
                <a:spcPct val="93000"/>
              </a:lnSpc>
              <a:spcBef>
                <a:spcPts val="0"/>
              </a:spcBef>
              <a:spcAft>
                <a:spcPts val="0"/>
              </a:spcAft>
              <a:buSzPct val="100000"/>
              <a:defRPr sz="1300"/>
            </a:lvl6pPr>
            <a:lvl7pPr marL="3111500" marR="0" indent="-203200" algn="l" rtl="0">
              <a:lnSpc>
                <a:spcPct val="93000"/>
              </a:lnSpc>
              <a:spcBef>
                <a:spcPts val="0"/>
              </a:spcBef>
              <a:spcAft>
                <a:spcPts val="0"/>
              </a:spcAft>
              <a:buSzPct val="100000"/>
              <a:defRPr sz="1300"/>
            </a:lvl7pPr>
            <a:lvl8pPr marL="4356100" marR="0" indent="-203200" algn="l" rtl="0">
              <a:lnSpc>
                <a:spcPct val="93000"/>
              </a:lnSpc>
              <a:spcBef>
                <a:spcPts val="0"/>
              </a:spcBef>
              <a:spcAft>
                <a:spcPts val="0"/>
              </a:spcAft>
              <a:buSzPct val="100000"/>
              <a:defRPr sz="1300"/>
            </a:lvl8pPr>
            <a:lvl9pPr marL="6019800" marR="0" indent="-215900" algn="l" rtl="0">
              <a:lnSpc>
                <a:spcPct val="93000"/>
              </a:lnSpc>
              <a:spcBef>
                <a:spcPts val="0"/>
              </a:spcBef>
              <a:spcAft>
                <a:spcPts val="0"/>
              </a:spcAft>
              <a:buSzPct val="100000"/>
              <a:defRPr sz="1300"/>
            </a:lvl9pPr>
          </a:lstStyle>
          <a:p>
            <a:endParaRPr/>
          </a:p>
        </p:txBody>
      </p:sp>
      <p:sp>
        <p:nvSpPr>
          <p:cNvPr id="8" name="Shape 8"/>
          <p:cNvSpPr txBox="1">
            <a:spLocks noGrp="1"/>
          </p:cNvSpPr>
          <p:nvPr>
            <p:ph type="ftr" idx="11"/>
          </p:nvPr>
        </p:nvSpPr>
        <p:spPr>
          <a:xfrm>
            <a:off x="3127680" y="6247375"/>
            <a:ext cx="2897399" cy="470700"/>
          </a:xfrm>
          <a:prstGeom prst="rect">
            <a:avLst/>
          </a:prstGeom>
          <a:noFill/>
          <a:ln>
            <a:noFill/>
          </a:ln>
        </p:spPr>
        <p:txBody>
          <a:bodyPr lIns="82925" tIns="82925" rIns="82925" bIns="82925" anchor="t" anchorCtr="0"/>
          <a:lstStyle>
            <a:lvl1pPr marL="0" marR="0" indent="0" algn="ctr" rtl="0">
              <a:lnSpc>
                <a:spcPct val="95000"/>
              </a:lnSpc>
              <a:spcBef>
                <a:spcPts val="0"/>
              </a:spcBef>
              <a:spcAft>
                <a:spcPts val="0"/>
              </a:spcAft>
              <a:buSzPct val="100000"/>
              <a:defRPr sz="1300"/>
            </a:lvl1pPr>
            <a:lvl2pPr marL="673100" marR="0" indent="-254000" algn="l" rtl="0">
              <a:lnSpc>
                <a:spcPct val="93000"/>
              </a:lnSpc>
              <a:spcBef>
                <a:spcPts val="0"/>
              </a:spcBef>
              <a:spcAft>
                <a:spcPts val="0"/>
              </a:spcAft>
              <a:buSzPct val="100000"/>
              <a:defRPr sz="1300"/>
            </a:lvl2pPr>
            <a:lvl3pPr marL="1041400" marR="0" indent="-215900" algn="l" rtl="0">
              <a:lnSpc>
                <a:spcPct val="93000"/>
              </a:lnSpc>
              <a:spcBef>
                <a:spcPts val="0"/>
              </a:spcBef>
              <a:spcAft>
                <a:spcPts val="0"/>
              </a:spcAft>
              <a:buSzPct val="100000"/>
              <a:defRPr sz="1300"/>
            </a:lvl3pPr>
            <a:lvl4pPr marL="1447800" marR="0" indent="-203200" algn="l" rtl="0">
              <a:lnSpc>
                <a:spcPct val="93000"/>
              </a:lnSpc>
              <a:spcBef>
                <a:spcPts val="0"/>
              </a:spcBef>
              <a:spcAft>
                <a:spcPts val="0"/>
              </a:spcAft>
              <a:buSzPct val="100000"/>
              <a:defRPr sz="1300"/>
            </a:lvl4pPr>
            <a:lvl5pPr marL="1866900" marR="0" indent="-203200" algn="l" rtl="0">
              <a:lnSpc>
                <a:spcPct val="93000"/>
              </a:lnSpc>
              <a:spcBef>
                <a:spcPts val="0"/>
              </a:spcBef>
              <a:spcAft>
                <a:spcPts val="0"/>
              </a:spcAft>
              <a:buSzPct val="100000"/>
              <a:defRPr sz="1300"/>
            </a:lvl5pPr>
            <a:lvl6pPr marL="2286000" marR="0" indent="-215900" algn="l" rtl="0">
              <a:lnSpc>
                <a:spcPct val="93000"/>
              </a:lnSpc>
              <a:spcBef>
                <a:spcPts val="0"/>
              </a:spcBef>
              <a:spcAft>
                <a:spcPts val="0"/>
              </a:spcAft>
              <a:buSzPct val="100000"/>
              <a:defRPr sz="1300"/>
            </a:lvl6pPr>
            <a:lvl7pPr marL="3111500" marR="0" indent="-203200" algn="l" rtl="0">
              <a:lnSpc>
                <a:spcPct val="93000"/>
              </a:lnSpc>
              <a:spcBef>
                <a:spcPts val="0"/>
              </a:spcBef>
              <a:spcAft>
                <a:spcPts val="0"/>
              </a:spcAft>
              <a:buSzPct val="100000"/>
              <a:defRPr sz="1300"/>
            </a:lvl7pPr>
            <a:lvl8pPr marL="4356100" marR="0" indent="-203200" algn="l" rtl="0">
              <a:lnSpc>
                <a:spcPct val="93000"/>
              </a:lnSpc>
              <a:spcBef>
                <a:spcPts val="0"/>
              </a:spcBef>
              <a:spcAft>
                <a:spcPts val="0"/>
              </a:spcAft>
              <a:buSzPct val="100000"/>
              <a:defRPr sz="1300"/>
            </a:lvl8pPr>
            <a:lvl9pPr marL="6019800" marR="0" indent="-215900" algn="l" rtl="0">
              <a:lnSpc>
                <a:spcPct val="93000"/>
              </a:lnSpc>
              <a:spcBef>
                <a:spcPts val="0"/>
              </a:spcBef>
              <a:spcAft>
                <a:spcPts val="0"/>
              </a:spcAft>
              <a:buSzPct val="100000"/>
              <a:defRPr sz="1300"/>
            </a:lvl9pPr>
          </a:lstStyle>
          <a:p>
            <a:endParaRPr/>
          </a:p>
        </p:txBody>
      </p:sp>
      <p:sp>
        <p:nvSpPr>
          <p:cNvPr id="9" name="Shape 9"/>
          <p:cNvSpPr txBox="1">
            <a:spLocks noGrp="1"/>
          </p:cNvSpPr>
          <p:nvPr>
            <p:ph type="sldNum" idx="12"/>
          </p:nvPr>
        </p:nvSpPr>
        <p:spPr>
          <a:xfrm>
            <a:off x="6556319" y="6247375"/>
            <a:ext cx="2128199" cy="470700"/>
          </a:xfrm>
          <a:prstGeom prst="rect">
            <a:avLst/>
          </a:prstGeom>
          <a:noFill/>
          <a:ln>
            <a:noFill/>
          </a:ln>
        </p:spPr>
        <p:txBody>
          <a:bodyPr lIns="0" tIns="0" rIns="0" bIns="0" anchor="t" anchorCtr="0">
            <a:noAutofit/>
          </a:bodyPr>
          <a:lstStyle/>
          <a:p>
            <a:pPr marL="0" marR="0" lvl="0" indent="0" algn="r" rtl="0">
              <a:lnSpc>
                <a:spcPct val="95000"/>
              </a:lnSpc>
              <a:spcBef>
                <a:spcPts val="0"/>
              </a:spcBef>
              <a:spcAft>
                <a:spcPts val="0"/>
              </a:spcAft>
              <a:buClr>
                <a:srgbClr val="000000"/>
              </a:buClr>
              <a:buSzPct val="25000"/>
              <a:buFont typeface="Times New Roman"/>
              <a:buNone/>
            </a:pPr>
            <a:fld id="{00000000-1234-1234-1234-123412341234}" type="slidenum">
              <a:rPr lang="fr" sz="1300" b="0" i="0" u="none" strike="noStrike" cap="none" baseline="0">
                <a:solidFill>
                  <a:srgbClr val="000000"/>
                </a:solidFill>
                <a:latin typeface="Times New Roman"/>
                <a:ea typeface="Times New Roman"/>
                <a:cs typeface="Times New Roman"/>
                <a:sym typeface="Times New Roman"/>
              </a:rPr>
              <a:t>‹N°›</a:t>
            </a:fld>
            <a:endParaRPr lang="fr" sz="1300" b="0" i="0" u="none" strike="noStrike" cap="none" baseline="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38074883"/>
      </p:ext>
    </p:extLst>
  </p:cSld>
  <p:clrMap bg1="lt1" tx1="dk1" bg2="dk2" tx2="lt2" accent1="accent1" accent2="accent2" accent3="accent3" accent4="accent4" accent5="accent5" accent6="accent6" hlink="hlink" folHlink="folHlink"/>
  <p:sldLayoutIdLst>
    <p:sldLayoutId id="2147483924"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3xManon-Orph&#233;e.MP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autismes-et-potentiels.ch/comprendre-autisme/" TargetMode="External"/><Relationship Id="rId5" Type="http://schemas.openxmlformats.org/officeDocument/2006/relationships/image" Target="../media/image17.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fr.wikiversity.org/wiki/Mallette_pedagogique_Troubles_du_comportement#firstHeadin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B6A254EF-D061-477E-AE77-4E995A779426}"/>
              </a:ext>
            </a:extLst>
          </p:cNvPr>
          <p:cNvSpPr>
            <a:spLocks noGrp="1" noChangeArrowheads="1"/>
          </p:cNvSpPr>
          <p:nvPr>
            <p:ph type="ctrTitle"/>
          </p:nvPr>
        </p:nvSpPr>
        <p:spPr>
          <a:xfrm>
            <a:off x="1041173" y="1556792"/>
            <a:ext cx="7416800" cy="2519363"/>
          </a:xfrm>
        </p:spPr>
        <p:txBody>
          <a:bodyPr/>
          <a:lstStyle/>
          <a:p>
            <a:pPr algn="ctr" eaLnBrk="1" fontAlgn="auto" hangingPunct="1">
              <a:spcAft>
                <a:spcPts val="0"/>
              </a:spcAft>
              <a:defRPr/>
            </a:pPr>
            <a:r>
              <a:rPr lang="fr-FR" dirty="0">
                <a:solidFill>
                  <a:schemeClr val="tx2">
                    <a:satMod val="200000"/>
                  </a:schemeClr>
                </a:solidFill>
                <a:latin typeface="Arial Black" panose="020B0A04020102020204" pitchFamily="34" charset="0"/>
              </a:rPr>
              <a:t>La gestion des troubles du comportement en milieu scolaire</a:t>
            </a:r>
            <a:br>
              <a:rPr lang="fr-FR" dirty="0">
                <a:solidFill>
                  <a:schemeClr val="tx2">
                    <a:satMod val="200000"/>
                  </a:schemeClr>
                </a:solidFill>
                <a:latin typeface="Arial Black" panose="020B0A04020102020204" pitchFamily="34" charset="0"/>
              </a:rPr>
            </a:br>
            <a:r>
              <a:rPr lang="fr-FR" sz="4800" dirty="0">
                <a:solidFill>
                  <a:schemeClr val="tx2">
                    <a:satMod val="200000"/>
                  </a:schemeClr>
                </a:solidFill>
                <a:latin typeface="Arial Black" panose="020B0A04020102020204" pitchFamily="34" charset="0"/>
              </a:rPr>
              <a:t/>
            </a:r>
            <a:br>
              <a:rPr lang="fr-FR" sz="4800" dirty="0">
                <a:solidFill>
                  <a:schemeClr val="tx2">
                    <a:satMod val="200000"/>
                  </a:schemeClr>
                </a:solidFill>
                <a:latin typeface="Arial Black" panose="020B0A04020102020204" pitchFamily="34" charset="0"/>
              </a:rPr>
            </a:br>
            <a:r>
              <a:rPr lang="fr-FR" sz="800" i="0" dirty="0">
                <a:solidFill>
                  <a:srgbClr val="222222"/>
                </a:solidFill>
                <a:effectLst/>
                <a:latin typeface="Arial Black" panose="020B0A04020102020204" pitchFamily="34" charset="0"/>
              </a:rPr>
              <a:t> </a:t>
            </a:r>
            <a:endParaRPr lang="fr-FR" sz="4800" dirty="0">
              <a:solidFill>
                <a:schemeClr val="tx2">
                  <a:satMod val="200000"/>
                </a:schemeClr>
              </a:solidFill>
            </a:endParaRPr>
          </a:p>
        </p:txBody>
      </p:sp>
      <p:sp>
        <p:nvSpPr>
          <p:cNvPr id="9219" name="Rectangle 3">
            <a:extLst>
              <a:ext uri="{FF2B5EF4-FFF2-40B4-BE49-F238E27FC236}">
                <a16:creationId xmlns:a16="http://schemas.microsoft.com/office/drawing/2014/main" xmlns="" id="{4333047E-32AF-4616-884D-5C186DECFDB6}"/>
              </a:ext>
            </a:extLst>
          </p:cNvPr>
          <p:cNvSpPr>
            <a:spLocks noGrp="1" noChangeArrowheads="1"/>
          </p:cNvSpPr>
          <p:nvPr>
            <p:ph type="subTitle" idx="1"/>
          </p:nvPr>
        </p:nvSpPr>
        <p:spPr>
          <a:xfrm>
            <a:off x="684212" y="6695370"/>
            <a:ext cx="8208962" cy="325260"/>
          </a:xfrm>
        </p:spPr>
        <p:txBody>
          <a:bodyPr/>
          <a:lstStyle/>
          <a:p>
            <a:pPr algn="ctr" eaLnBrk="1" hangingPunct="1">
              <a:spcBef>
                <a:spcPct val="0"/>
              </a:spcBef>
              <a:defRPr/>
            </a:pPr>
            <a:endParaRPr lang="fr-FR" altLang="fr-FR" sz="3200" b="1" dirty="0"/>
          </a:p>
          <a:p>
            <a:pPr eaLnBrk="1" hangingPunct="1">
              <a:spcBef>
                <a:spcPct val="0"/>
              </a:spcBef>
              <a:defRPr/>
            </a:pPr>
            <a:endParaRPr lang="fr-FR" altLang="fr-FR" sz="3600" b="1" dirty="0"/>
          </a:p>
          <a:p>
            <a:pPr eaLnBrk="1" hangingPunct="1">
              <a:spcBef>
                <a:spcPct val="0"/>
              </a:spcBef>
              <a:defRPr/>
            </a:pPr>
            <a:endParaRPr lang="fr-FR" altLang="fr-FR" sz="3600" dirty="0"/>
          </a:p>
          <a:p>
            <a:pPr algn="r" eaLnBrk="1" hangingPunct="1">
              <a:spcBef>
                <a:spcPct val="0"/>
              </a:spcBef>
              <a:defRPr/>
            </a:pPr>
            <a:r>
              <a:rPr lang="fr-FR" altLang="fr-FR" sz="2400" dirty="0">
                <a:solidFill>
                  <a:schemeClr val="accent4">
                    <a:lumMod val="60000"/>
                    <a:lumOff val="40000"/>
                  </a:schemeClr>
                </a:solidFill>
              </a:rPr>
              <a:t>.</a:t>
            </a:r>
          </a:p>
        </p:txBody>
      </p:sp>
      <p:sp>
        <p:nvSpPr>
          <p:cNvPr id="10244" name="Text Box 6">
            <a:extLst>
              <a:ext uri="{FF2B5EF4-FFF2-40B4-BE49-F238E27FC236}">
                <a16:creationId xmlns:a16="http://schemas.microsoft.com/office/drawing/2014/main" xmlns="" id="{2A8851B8-0DAE-4750-8843-86CC82FADE91}"/>
              </a:ext>
            </a:extLst>
          </p:cNvPr>
          <p:cNvSpPr txBox="1">
            <a:spLocks noChangeArrowheads="1"/>
          </p:cNvSpPr>
          <p:nvPr/>
        </p:nvSpPr>
        <p:spPr bwMode="auto">
          <a:xfrm>
            <a:off x="3635896" y="6237288"/>
            <a:ext cx="4823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50000"/>
              </a:spcBef>
              <a:buClrTx/>
              <a:buSzTx/>
              <a:buFontTx/>
              <a:buNone/>
            </a:pPr>
            <a:r>
              <a:rPr lang="fr-FR" altLang="fr-FR" sz="1800" dirty="0">
                <a:latin typeface="Arial" panose="020B0604020202020204" pitchFamily="34" charset="0"/>
              </a:rPr>
              <a:t>Bruno EGRON   </a:t>
            </a:r>
            <a:r>
              <a:rPr lang="fr-FR" altLang="fr-FR" sz="1800" dirty="0" err="1">
                <a:latin typeface="Arial" panose="020B0604020202020204" pitchFamily="34" charset="0"/>
              </a:rPr>
              <a:t>Angoulème</a:t>
            </a:r>
            <a:r>
              <a:rPr lang="fr-FR" altLang="fr-FR" sz="1800" dirty="0">
                <a:latin typeface="Arial" panose="020B0604020202020204" pitchFamily="34" charset="0"/>
              </a:rPr>
              <a:t>  2021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0" y="2971015"/>
            <a:ext cx="9144000" cy="3909060"/>
          </a:xfrm>
          <a:prstGeom prst="rect">
            <a:avLst/>
          </a:prstGeom>
          <a:noFill/>
          <a:ln>
            <a:noFill/>
          </a:ln>
        </p:spPr>
      </p:pic>
      <p:pic>
        <p:nvPicPr>
          <p:cNvPr id="220" name="Shape 220"/>
          <p:cNvPicPr preferRelativeResize="0"/>
          <p:nvPr/>
        </p:nvPicPr>
        <p:blipFill>
          <a:blip r:embed="rId4">
            <a:alphaModFix/>
          </a:blip>
          <a:stretch>
            <a:fillRect/>
          </a:stretch>
        </p:blipFill>
        <p:spPr>
          <a:xfrm>
            <a:off x="3352800" y="2209800"/>
            <a:ext cx="2438400" cy="2438400"/>
          </a:xfrm>
          <a:prstGeom prst="rect">
            <a:avLst/>
          </a:prstGeom>
          <a:noFill/>
          <a:ln>
            <a:noFill/>
          </a:ln>
        </p:spPr>
      </p:pic>
      <p:sp>
        <p:nvSpPr>
          <p:cNvPr id="221" name="Shape 221"/>
          <p:cNvSpPr txBox="1"/>
          <p:nvPr/>
        </p:nvSpPr>
        <p:spPr>
          <a:xfrm>
            <a:off x="465175" y="1296744"/>
            <a:ext cx="2591700" cy="1124143"/>
          </a:xfrm>
          <a:prstGeom prst="rect">
            <a:avLst/>
          </a:prstGeom>
          <a:solidFill>
            <a:srgbClr val="EAD1DC"/>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3200" b="1" i="0" u="none" strike="noStrike" kern="0" cap="none" spc="0" normalizeH="0" baseline="0" noProof="0" dirty="0">
                <a:ln>
                  <a:noFill/>
                </a:ln>
                <a:solidFill>
                  <a:srgbClr val="000000"/>
                </a:solidFill>
                <a:effectLst/>
                <a:uLnTx/>
                <a:uFillTx/>
                <a:latin typeface="Arial"/>
                <a:cs typeface="Arial"/>
                <a:sym typeface="Arial"/>
                <a:rtl val="0"/>
              </a:rPr>
              <a:t>L’estime de soi</a:t>
            </a:r>
          </a:p>
        </p:txBody>
      </p:sp>
      <p:sp>
        <p:nvSpPr>
          <p:cNvPr id="222" name="Shape 222"/>
          <p:cNvSpPr txBox="1"/>
          <p:nvPr/>
        </p:nvSpPr>
        <p:spPr>
          <a:xfrm>
            <a:off x="483758" y="3554887"/>
            <a:ext cx="2591700" cy="890399"/>
          </a:xfrm>
          <a:prstGeom prst="rect">
            <a:avLst/>
          </a:prstGeom>
          <a:solidFill>
            <a:srgbClr val="D0E0E3"/>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2400" b="1" i="0" u="none" strike="noStrike" kern="0" cap="none" spc="0" normalizeH="0" baseline="0" noProof="0" dirty="0">
                <a:ln>
                  <a:noFill/>
                </a:ln>
                <a:solidFill>
                  <a:srgbClr val="000000"/>
                </a:solidFill>
                <a:effectLst/>
                <a:uLnTx/>
                <a:uFillTx/>
                <a:latin typeface="Arial"/>
                <a:cs typeface="Arial"/>
                <a:sym typeface="Arial"/>
                <a:rtl val="0"/>
              </a:rPr>
              <a:t>L’autonomie affective</a:t>
            </a:r>
          </a:p>
        </p:txBody>
      </p:sp>
      <p:sp>
        <p:nvSpPr>
          <p:cNvPr id="223" name="Shape 223"/>
          <p:cNvSpPr txBox="1"/>
          <p:nvPr/>
        </p:nvSpPr>
        <p:spPr>
          <a:xfrm>
            <a:off x="5859546" y="1319401"/>
            <a:ext cx="2591700" cy="1651614"/>
          </a:xfrm>
          <a:prstGeom prst="rect">
            <a:avLst/>
          </a:prstGeom>
          <a:solidFill>
            <a:srgbClr val="C9DAF8"/>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3200" b="1" i="0" u="none" strike="noStrike" kern="0" cap="none" spc="0" normalizeH="0" baseline="0" noProof="0" dirty="0">
                <a:ln>
                  <a:noFill/>
                </a:ln>
                <a:solidFill>
                  <a:srgbClr val="000000"/>
                </a:solidFill>
                <a:effectLst/>
                <a:uLnTx/>
                <a:uFillTx/>
                <a:latin typeface="Arial"/>
                <a:cs typeface="Arial"/>
                <a:sym typeface="Arial"/>
                <a:rtl val="0"/>
              </a:rPr>
              <a:t>La maîtrise des émotions</a:t>
            </a:r>
          </a:p>
        </p:txBody>
      </p:sp>
      <p:sp>
        <p:nvSpPr>
          <p:cNvPr id="224" name="Shape 224"/>
          <p:cNvSpPr txBox="1"/>
          <p:nvPr/>
        </p:nvSpPr>
        <p:spPr>
          <a:xfrm>
            <a:off x="5859546" y="3886986"/>
            <a:ext cx="2591700" cy="558300"/>
          </a:xfrm>
          <a:prstGeom prst="rect">
            <a:avLst/>
          </a:prstGeom>
          <a:solidFill>
            <a:srgbClr val="FFF2CC"/>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2400" b="1" i="0" u="none" strike="noStrike" kern="0" cap="none" spc="0" normalizeH="0" baseline="0" noProof="0">
                <a:ln>
                  <a:noFill/>
                </a:ln>
                <a:solidFill>
                  <a:srgbClr val="000000"/>
                </a:solidFill>
                <a:effectLst/>
                <a:uLnTx/>
                <a:uFillTx/>
                <a:latin typeface="Arial"/>
                <a:cs typeface="Arial"/>
                <a:sym typeface="Arial"/>
                <a:rtl val="0"/>
              </a:rPr>
              <a:t>La projection</a:t>
            </a:r>
          </a:p>
        </p:txBody>
      </p:sp>
      <p:sp>
        <p:nvSpPr>
          <p:cNvPr id="225" name="Shape 225"/>
          <p:cNvSpPr txBox="1"/>
          <p:nvPr/>
        </p:nvSpPr>
        <p:spPr>
          <a:xfrm>
            <a:off x="3243050" y="4964215"/>
            <a:ext cx="2591700" cy="890399"/>
          </a:xfrm>
          <a:prstGeom prst="rect">
            <a:avLst/>
          </a:prstGeom>
          <a:solidFill>
            <a:srgbClr val="C9DAF8"/>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2400" b="1" i="0" u="none" strike="noStrike" kern="0" cap="none" spc="0" normalizeH="0" baseline="0" noProof="0" dirty="0">
                <a:ln>
                  <a:noFill/>
                </a:ln>
                <a:solidFill>
                  <a:srgbClr val="000000"/>
                </a:solidFill>
                <a:effectLst/>
                <a:uLnTx/>
                <a:uFillTx/>
                <a:latin typeface="Arial"/>
                <a:cs typeface="Arial"/>
                <a:sym typeface="Arial"/>
                <a:rtl val="0"/>
              </a:rPr>
              <a:t>La gestion de sa sécurité</a:t>
            </a:r>
          </a:p>
        </p:txBody>
      </p:sp>
      <p:sp>
        <p:nvSpPr>
          <p:cNvPr id="226" name="Shape 226"/>
          <p:cNvSpPr/>
          <p:nvPr/>
        </p:nvSpPr>
        <p:spPr>
          <a:xfrm>
            <a:off x="189825" y="249200"/>
            <a:ext cx="5218200" cy="852000"/>
          </a:xfrm>
          <a:prstGeom prst="round2DiagRect">
            <a:avLst>
              <a:gd name="adj1" fmla="val 16667"/>
              <a:gd name="adj2" fmla="val 0"/>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2200" b="1" i="0" u="none" strike="noStrike" kern="0" cap="none" spc="0" normalizeH="0" baseline="0" noProof="0">
                <a:ln>
                  <a:noFill/>
                </a:ln>
                <a:solidFill>
                  <a:srgbClr val="FFFFFF"/>
                </a:solidFill>
                <a:effectLst/>
                <a:uLnTx/>
                <a:uFillTx/>
                <a:latin typeface="Arial"/>
                <a:cs typeface="Arial"/>
                <a:sym typeface="Arial"/>
                <a:rtl val="0"/>
              </a:rPr>
              <a:t>Le fonctionnement psycho-affectif</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0" y="2971015"/>
            <a:ext cx="9144000" cy="3909060"/>
          </a:xfrm>
          <a:prstGeom prst="rect">
            <a:avLst/>
          </a:prstGeom>
          <a:noFill/>
          <a:ln>
            <a:noFill/>
          </a:ln>
        </p:spPr>
      </p:pic>
      <p:pic>
        <p:nvPicPr>
          <p:cNvPr id="220" name="Shape 220"/>
          <p:cNvPicPr preferRelativeResize="0"/>
          <p:nvPr/>
        </p:nvPicPr>
        <p:blipFill>
          <a:blip r:embed="rId4">
            <a:alphaModFix/>
          </a:blip>
          <a:stretch>
            <a:fillRect/>
          </a:stretch>
        </p:blipFill>
        <p:spPr>
          <a:xfrm>
            <a:off x="3352800" y="2209800"/>
            <a:ext cx="2438400" cy="2438400"/>
          </a:xfrm>
          <a:prstGeom prst="rect">
            <a:avLst/>
          </a:prstGeom>
          <a:noFill/>
          <a:ln>
            <a:noFill/>
          </a:ln>
        </p:spPr>
      </p:pic>
      <p:sp>
        <p:nvSpPr>
          <p:cNvPr id="221" name="Shape 221"/>
          <p:cNvSpPr txBox="1"/>
          <p:nvPr/>
        </p:nvSpPr>
        <p:spPr>
          <a:xfrm>
            <a:off x="465175" y="1933349"/>
            <a:ext cx="2591700" cy="2039775"/>
          </a:xfrm>
          <a:prstGeom prst="rect">
            <a:avLst/>
          </a:prstGeom>
          <a:solidFill>
            <a:srgbClr val="EAD1DC"/>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lvl="0" algn="ctr" eaLnBrk="1" fontAlgn="auto" hangingPunct="1">
              <a:spcBef>
                <a:spcPts val="0"/>
              </a:spcBef>
              <a:spcAft>
                <a:spcPts val="0"/>
              </a:spcAft>
            </a:pPr>
            <a:r>
              <a:rPr lang="fr-FR" sz="2400" kern="50" dirty="0">
                <a:latin typeface="Times New Roman" panose="02020603050405020304" pitchFamily="18" charset="0"/>
                <a:ea typeface="Lucida Sans Unicode" panose="020B0602030504020204" pitchFamily="34" charset="0"/>
              </a:rPr>
              <a:t>L’intensité : les émotions sont ressenties et exprimées très fortement</a:t>
            </a:r>
            <a:endParaRPr kumimoji="0" lang="fr" sz="2400" b="1" i="0" u="none" strike="noStrike" kern="0" cap="none" spc="0" normalizeH="0" baseline="0" noProof="0" dirty="0">
              <a:ln>
                <a:noFill/>
              </a:ln>
              <a:solidFill>
                <a:srgbClr val="000000"/>
              </a:solidFill>
              <a:effectLst/>
              <a:uLnTx/>
              <a:uFillTx/>
              <a:latin typeface="Arial"/>
              <a:ea typeface="+mn-ea"/>
              <a:cs typeface="Arial"/>
              <a:sym typeface="Arial"/>
              <a:rtl val="0"/>
            </a:endParaRPr>
          </a:p>
        </p:txBody>
      </p:sp>
      <p:sp>
        <p:nvSpPr>
          <p:cNvPr id="223" name="Shape 223"/>
          <p:cNvSpPr txBox="1"/>
          <p:nvPr/>
        </p:nvSpPr>
        <p:spPr>
          <a:xfrm>
            <a:off x="5867400" y="1933350"/>
            <a:ext cx="2591700" cy="2714849"/>
          </a:xfrm>
          <a:prstGeom prst="rect">
            <a:avLst/>
          </a:prstGeom>
          <a:solidFill>
            <a:srgbClr val="C9DAF8"/>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lvl="0" algn="ctr" eaLnBrk="1" fontAlgn="auto" hangingPunct="1">
              <a:spcBef>
                <a:spcPts val="0"/>
              </a:spcBef>
              <a:spcAft>
                <a:spcPts val="0"/>
              </a:spcAft>
            </a:pPr>
            <a:r>
              <a:rPr lang="fr-FR" sz="2400" kern="50" dirty="0">
                <a:latin typeface="Times New Roman" panose="02020603050405020304" pitchFamily="18" charset="0"/>
                <a:ea typeface="Lucida Sans Unicode" panose="020B0602030504020204" pitchFamily="34" charset="0"/>
              </a:rPr>
              <a:t>Le contrôle : l’enfant maîtrise ses émotions et reste réceptif aux tentatives de régulation ou aux apprentissages</a:t>
            </a:r>
            <a:endParaRPr kumimoji="0" lang="fr" sz="2400" b="1" i="0" u="none" strike="noStrike" kern="0" cap="none" spc="0" normalizeH="0" baseline="0" noProof="0" dirty="0">
              <a:ln>
                <a:noFill/>
              </a:ln>
              <a:solidFill>
                <a:srgbClr val="000000"/>
              </a:solidFill>
              <a:effectLst/>
              <a:uLnTx/>
              <a:uFillTx/>
              <a:latin typeface="Arial"/>
              <a:ea typeface="+mn-ea"/>
              <a:cs typeface="Arial"/>
              <a:sym typeface="Arial"/>
              <a:rtl val="0"/>
            </a:endParaRPr>
          </a:p>
        </p:txBody>
      </p:sp>
      <p:sp>
        <p:nvSpPr>
          <p:cNvPr id="224" name="Shape 224"/>
          <p:cNvSpPr txBox="1"/>
          <p:nvPr/>
        </p:nvSpPr>
        <p:spPr>
          <a:xfrm>
            <a:off x="1761024" y="4714218"/>
            <a:ext cx="3099007" cy="1595101"/>
          </a:xfrm>
          <a:prstGeom prst="rect">
            <a:avLst/>
          </a:prstGeom>
          <a:solidFill>
            <a:srgbClr val="FFF2CC"/>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lvl="0" algn="ctr" eaLnBrk="1" fontAlgn="auto" hangingPunct="1">
              <a:spcBef>
                <a:spcPts val="0"/>
              </a:spcBef>
              <a:spcAft>
                <a:spcPts val="0"/>
              </a:spcAft>
            </a:pPr>
            <a:r>
              <a:rPr lang="fr-FR" sz="2400" kern="50" dirty="0">
                <a:latin typeface="Times New Roman" panose="02020603050405020304" pitchFamily="18" charset="0"/>
                <a:ea typeface="Lucida Sans Unicode" panose="020B0602030504020204" pitchFamily="34" charset="0"/>
              </a:rPr>
              <a:t>L’expression : elle est verbalisée plutôt que corporelle</a:t>
            </a:r>
            <a:endParaRPr kumimoji="0" lang="fr" sz="2400" b="1" i="0" u="none" strike="noStrike" kern="0" cap="none" spc="0" normalizeH="0" baseline="0" noProof="0" dirty="0">
              <a:ln>
                <a:noFill/>
              </a:ln>
              <a:solidFill>
                <a:srgbClr val="000000"/>
              </a:solidFill>
              <a:effectLst/>
              <a:uLnTx/>
              <a:uFillTx/>
              <a:latin typeface="Arial"/>
              <a:ea typeface="+mn-ea"/>
              <a:cs typeface="Arial"/>
              <a:sym typeface="Arial"/>
              <a:rtl val="0"/>
            </a:endParaRPr>
          </a:p>
        </p:txBody>
      </p:sp>
      <p:sp>
        <p:nvSpPr>
          <p:cNvPr id="226" name="Shape 226"/>
          <p:cNvSpPr/>
          <p:nvPr/>
        </p:nvSpPr>
        <p:spPr>
          <a:xfrm>
            <a:off x="189825" y="249200"/>
            <a:ext cx="5218200" cy="852000"/>
          </a:xfrm>
          <a:prstGeom prst="round2DiagRect">
            <a:avLst>
              <a:gd name="adj1" fmla="val 16667"/>
              <a:gd name="adj2" fmla="val 0"/>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eaLnBrk="1" fontAlgn="auto" hangingPunct="1">
              <a:spcBef>
                <a:spcPts val="0"/>
              </a:spcBef>
              <a:spcAft>
                <a:spcPts val="0"/>
              </a:spcAft>
            </a:pPr>
            <a:r>
              <a:rPr lang="fr-FR" sz="2400" b="1" kern="50" dirty="0">
                <a:latin typeface="Times New Roman" panose="02020603050405020304" pitchFamily="18" charset="0"/>
                <a:ea typeface="Lucida Sans Unicode" panose="020B0602030504020204" pitchFamily="34" charset="0"/>
              </a:rPr>
              <a:t>La maîtrise des émotions   Observables</a:t>
            </a:r>
            <a:endParaRPr kumimoji="0" lang="fr" sz="2200" b="1" i="0" u="none" strike="noStrike" kern="0" cap="none" spc="0" normalizeH="0" baseline="0" noProof="0" dirty="0">
              <a:ln>
                <a:noFill/>
              </a:ln>
              <a:solidFill>
                <a:srgbClr val="FFFFFF"/>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1785640852"/>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xmlns="" id="{94B2550C-F6D3-4B83-94F3-342580637ED8}"/>
              </a:ext>
            </a:extLst>
          </p:cNvPr>
          <p:cNvSpPr txBox="1">
            <a:spLocks noChangeArrowheads="1"/>
          </p:cNvSpPr>
          <p:nvPr/>
        </p:nvSpPr>
        <p:spPr bwMode="auto">
          <a:xfrm>
            <a:off x="1042988" y="2792413"/>
            <a:ext cx="76200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622300" indent="-620713">
              <a:spcBef>
                <a:spcPts val="700"/>
              </a:spcBef>
              <a:buClr>
                <a:schemeClr val="tx2"/>
              </a:buClr>
              <a:buSzPct val="95000"/>
              <a:buFont typeface="Wingdings" panose="05000000000000000000" pitchFamily="2"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9pPr>
          </a:lstStyle>
          <a:p>
            <a:pPr algn="ctr" eaLnBrk="1" hangingPunct="1">
              <a:spcBef>
                <a:spcPct val="0"/>
              </a:spcBef>
              <a:buClrTx/>
              <a:buSzTx/>
              <a:buFontTx/>
              <a:buNone/>
            </a:pPr>
            <a:endParaRPr lang="fr-FR" altLang="fr-FR" sz="4000" dirty="0">
              <a:solidFill>
                <a:srgbClr val="C00000"/>
              </a:solidFill>
              <a:latin typeface="Verdana" panose="020B0604030504040204" pitchFamily="34" charset="0"/>
            </a:endParaRPr>
          </a:p>
          <a:p>
            <a:pPr algn="ctr" eaLnBrk="1" hangingPunct="1">
              <a:spcBef>
                <a:spcPct val="0"/>
              </a:spcBef>
              <a:buClrTx/>
              <a:buSzTx/>
              <a:buFontTx/>
              <a:buNone/>
            </a:pPr>
            <a:r>
              <a:rPr lang="fr-FR" altLang="fr-FR" sz="4000" dirty="0">
                <a:solidFill>
                  <a:srgbClr val="C00000"/>
                </a:solidFill>
                <a:latin typeface="Verdana" panose="020B0604030504040204" pitchFamily="34" charset="0"/>
              </a:rPr>
              <a:t>Pourquoi ces difficultés?</a:t>
            </a:r>
            <a:r>
              <a:rPr lang="fr-FR" altLang="fr-FR" sz="4000" dirty="0">
                <a:solidFill>
                  <a:srgbClr val="FFFF00"/>
                </a:solidFill>
                <a:latin typeface="Verdana" panose="020B0604030504040204" pitchFamily="34" charset="0"/>
              </a:rPr>
              <a:t/>
            </a:r>
            <a:br>
              <a:rPr lang="fr-FR" altLang="fr-FR" sz="4000" dirty="0">
                <a:solidFill>
                  <a:srgbClr val="FFFF00"/>
                </a:solidFill>
                <a:latin typeface="Verdana" panose="020B0604030504040204" pitchFamily="34" charset="0"/>
              </a:rPr>
            </a:br>
            <a:endParaRPr lang="fr-FR" altLang="fr-FR" sz="4000" dirty="0">
              <a:solidFill>
                <a:srgbClr val="FFFF00"/>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xmlns="" id="{F40BF0ED-D172-4C82-83C8-0DAD402B5286}"/>
              </a:ext>
            </a:extLst>
          </p:cNvPr>
          <p:cNvSpPr txBox="1">
            <a:spLocks noChangeArrowheads="1"/>
          </p:cNvSpPr>
          <p:nvPr/>
        </p:nvSpPr>
        <p:spPr bwMode="auto">
          <a:xfrm>
            <a:off x="251520" y="1341438"/>
            <a:ext cx="8713093"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tx2"/>
              </a:buClr>
              <a:buSzPct val="95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600">
                <a:solidFill>
                  <a:schemeClr val="tx1"/>
                </a:solidFill>
                <a:latin typeface="Corbel" panose="020B0503020204020204" pitchFamily="34" charset="0"/>
              </a:defRPr>
            </a:lvl2pPr>
            <a:lvl3pPr marL="811213" indent="-188913">
              <a:spcBef>
                <a:spcPct val="20000"/>
              </a:spcBef>
              <a:buClr>
                <a:schemeClr val="accent2"/>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9pPr>
          </a:lstStyle>
          <a:p>
            <a:pPr eaLnBrk="1" hangingPunct="1">
              <a:lnSpc>
                <a:spcPct val="90000"/>
              </a:lnSpc>
              <a:spcBef>
                <a:spcPct val="0"/>
              </a:spcBef>
              <a:buClrTx/>
              <a:buSzTx/>
              <a:buFontTx/>
              <a:buNone/>
            </a:pPr>
            <a:r>
              <a:rPr lang="fr-FR" altLang="fr-FR" sz="2400" dirty="0">
                <a:solidFill>
                  <a:srgbClr val="9F1C11"/>
                </a:solidFill>
                <a:latin typeface="Verdana" panose="020B0604030504040204" pitchFamily="34" charset="0"/>
              </a:rPr>
              <a:t>Peu d’empathie </a:t>
            </a:r>
          </a:p>
          <a:p>
            <a:pPr eaLnBrk="1" hangingPunct="1">
              <a:lnSpc>
                <a:spcPct val="90000"/>
              </a:lnSpc>
              <a:spcBef>
                <a:spcPct val="0"/>
              </a:spcBef>
              <a:buClrTx/>
              <a:buSzTx/>
              <a:buFontTx/>
              <a:buNone/>
            </a:pPr>
            <a:r>
              <a:rPr lang="fr-FR" altLang="fr-FR" sz="1800" dirty="0">
                <a:solidFill>
                  <a:srgbClr val="808080"/>
                </a:solidFill>
                <a:latin typeface="Verdana" panose="020B0604030504040204" pitchFamily="34" charset="0"/>
              </a:rPr>
              <a:t>           </a:t>
            </a:r>
            <a:r>
              <a:rPr lang="fr-FR" altLang="fr-FR" sz="2400" dirty="0">
                <a:solidFill>
                  <a:srgbClr val="000000"/>
                </a:solidFill>
                <a:latin typeface="Verdana" panose="020B0604030504040204" pitchFamily="34" charset="0"/>
              </a:rPr>
              <a:t>Difficulté à se décentrer (se mettre à la place de 	l’autre) donc à ressentir les émotions de l’autre ;</a:t>
            </a:r>
          </a:p>
          <a:p>
            <a:pPr lvl="2" eaLnBrk="1" hangingPunct="1">
              <a:lnSpc>
                <a:spcPct val="90000"/>
              </a:lnSpc>
              <a:spcBef>
                <a:spcPts val="400"/>
              </a:spcBef>
              <a:buClr>
                <a:srgbClr val="9F1C11"/>
              </a:buClr>
              <a:buFont typeface="Wingdings" panose="05000000000000000000" pitchFamily="2" charset="2"/>
              <a:buChar char=""/>
            </a:pPr>
            <a:r>
              <a:rPr lang="fr-FR" altLang="fr-FR" dirty="0">
                <a:solidFill>
                  <a:srgbClr val="000000"/>
                </a:solidFill>
                <a:latin typeface="Verdana" panose="020B0604030504040204" pitchFamily="34" charset="0"/>
              </a:rPr>
              <a:t>Peu de sollicitude envers autrui, impression de détachement émotionnel.</a:t>
            </a:r>
          </a:p>
          <a:p>
            <a:pPr lvl="2" eaLnBrk="1" hangingPunct="1">
              <a:lnSpc>
                <a:spcPct val="90000"/>
              </a:lnSpc>
              <a:spcBef>
                <a:spcPts val="400"/>
              </a:spcBef>
              <a:buClr>
                <a:srgbClr val="9F1C11"/>
              </a:buClr>
              <a:buFont typeface="Wingdings" panose="05000000000000000000" pitchFamily="2" charset="2"/>
              <a:buNone/>
            </a:pPr>
            <a:endParaRPr lang="fr-FR" altLang="fr-FR" sz="1800" dirty="0">
              <a:solidFill>
                <a:srgbClr val="000000"/>
              </a:solidFill>
              <a:latin typeface="Verdana" panose="020B0604030504040204" pitchFamily="34" charset="0"/>
            </a:endParaRPr>
          </a:p>
          <a:p>
            <a:pPr eaLnBrk="1" hangingPunct="1">
              <a:lnSpc>
                <a:spcPct val="90000"/>
              </a:lnSpc>
              <a:spcBef>
                <a:spcPct val="0"/>
              </a:spcBef>
              <a:buClrTx/>
              <a:buSzTx/>
              <a:buFontTx/>
              <a:buNone/>
            </a:pPr>
            <a:r>
              <a:rPr lang="fr-FR" altLang="fr-FR" sz="2400" dirty="0">
                <a:solidFill>
                  <a:srgbClr val="9F1C11"/>
                </a:solidFill>
                <a:latin typeface="Verdana" panose="020B0604030504040204" pitchFamily="34" charset="0"/>
              </a:rPr>
              <a:t>Interprétation erronée des intentions des autres</a:t>
            </a:r>
            <a:r>
              <a:rPr lang="fr-FR" altLang="fr-FR" sz="1800" dirty="0">
                <a:solidFill>
                  <a:srgbClr val="808080"/>
                </a:solidFill>
                <a:latin typeface="Verdana" panose="020B0604030504040204" pitchFamily="34" charset="0"/>
              </a:rPr>
              <a:t>           </a:t>
            </a:r>
          </a:p>
          <a:p>
            <a:pPr lvl="2" eaLnBrk="1" hangingPunct="1">
              <a:lnSpc>
                <a:spcPct val="90000"/>
              </a:lnSpc>
              <a:spcBef>
                <a:spcPts val="400"/>
              </a:spcBef>
              <a:buClr>
                <a:srgbClr val="9F1C11"/>
              </a:buClr>
              <a:buFont typeface="Wingdings" panose="05000000000000000000" pitchFamily="2" charset="2"/>
              <a:buChar char=""/>
            </a:pPr>
            <a:r>
              <a:rPr lang="fr-FR" altLang="fr-FR" dirty="0">
                <a:solidFill>
                  <a:srgbClr val="000000"/>
                </a:solidFill>
                <a:latin typeface="Verdana" panose="020B0604030504040204" pitchFamily="34" charset="0"/>
              </a:rPr>
              <a:t>Les intentions sont ressenties comme hostiles et menaçantes.</a:t>
            </a:r>
          </a:p>
          <a:p>
            <a:pPr eaLnBrk="1" hangingPunct="1">
              <a:lnSpc>
                <a:spcPct val="90000"/>
              </a:lnSpc>
              <a:spcBef>
                <a:spcPct val="0"/>
              </a:spcBef>
              <a:buClrTx/>
              <a:buSzTx/>
              <a:buFontTx/>
              <a:buNone/>
            </a:pPr>
            <a:endParaRPr lang="fr-FR" altLang="fr-FR" sz="1800" dirty="0">
              <a:solidFill>
                <a:srgbClr val="808080"/>
              </a:solidFill>
              <a:latin typeface="Verdana" panose="020B0604030504040204" pitchFamily="34" charset="0"/>
            </a:endParaRPr>
          </a:p>
          <a:p>
            <a:pPr eaLnBrk="1" hangingPunct="1">
              <a:lnSpc>
                <a:spcPct val="90000"/>
              </a:lnSpc>
              <a:spcBef>
                <a:spcPct val="0"/>
              </a:spcBef>
              <a:buClrTx/>
              <a:buSzTx/>
              <a:buFontTx/>
              <a:buNone/>
            </a:pPr>
            <a:r>
              <a:rPr lang="fr-FR" altLang="fr-FR" sz="2400" dirty="0">
                <a:solidFill>
                  <a:srgbClr val="9F1C11"/>
                </a:solidFill>
                <a:latin typeface="Verdana" panose="020B0604030504040204" pitchFamily="34" charset="0"/>
              </a:rPr>
              <a:t>Faiblesse de la variété des modes de réponses </a:t>
            </a:r>
            <a:r>
              <a:rPr lang="fr-FR" altLang="fr-FR" sz="1800" dirty="0">
                <a:solidFill>
                  <a:srgbClr val="808080"/>
                </a:solidFill>
                <a:latin typeface="Verdana" panose="020B0604030504040204" pitchFamily="34" charset="0"/>
              </a:rPr>
              <a:t>           </a:t>
            </a:r>
          </a:p>
          <a:p>
            <a:pPr lvl="2" eaLnBrk="1" hangingPunct="1">
              <a:lnSpc>
                <a:spcPct val="90000"/>
              </a:lnSpc>
              <a:spcBef>
                <a:spcPts val="400"/>
              </a:spcBef>
              <a:buClr>
                <a:srgbClr val="9F1C11"/>
              </a:buClr>
              <a:buFont typeface="Wingdings" panose="05000000000000000000" pitchFamily="2" charset="2"/>
              <a:buChar char=""/>
            </a:pPr>
            <a:r>
              <a:rPr lang="fr-FR" altLang="fr-FR" dirty="0">
                <a:solidFill>
                  <a:srgbClr val="000000"/>
                </a:solidFill>
                <a:latin typeface="Verdana" panose="020B0604030504040204" pitchFamily="34" charset="0"/>
              </a:rPr>
              <a:t>Leur éventail d’émotions est restreint ;</a:t>
            </a:r>
          </a:p>
          <a:p>
            <a:pPr lvl="2" eaLnBrk="1" hangingPunct="1">
              <a:lnSpc>
                <a:spcPct val="90000"/>
              </a:lnSpc>
              <a:spcBef>
                <a:spcPts val="400"/>
              </a:spcBef>
              <a:buClr>
                <a:srgbClr val="9F1C11"/>
              </a:buClr>
              <a:buFont typeface="Wingdings" panose="05000000000000000000" pitchFamily="2" charset="2"/>
              <a:buChar char=""/>
            </a:pPr>
            <a:r>
              <a:rPr lang="fr-FR" altLang="fr-FR" dirty="0">
                <a:solidFill>
                  <a:srgbClr val="000000"/>
                </a:solidFill>
                <a:latin typeface="Verdana" panose="020B0604030504040204" pitchFamily="34" charset="0"/>
              </a:rPr>
              <a:t>Leurs modalités de réponses sont restreintes ;</a:t>
            </a:r>
          </a:p>
          <a:p>
            <a:pPr lvl="2" eaLnBrk="1" hangingPunct="1">
              <a:lnSpc>
                <a:spcPct val="90000"/>
              </a:lnSpc>
              <a:spcBef>
                <a:spcPts val="400"/>
              </a:spcBef>
              <a:buClr>
                <a:srgbClr val="9F1C11"/>
              </a:buClr>
              <a:buFont typeface="Wingdings" panose="05000000000000000000" pitchFamily="2" charset="2"/>
              <a:buChar char=""/>
            </a:pPr>
            <a:r>
              <a:rPr lang="fr-FR" altLang="fr-FR" dirty="0">
                <a:solidFill>
                  <a:srgbClr val="000000"/>
                </a:solidFill>
                <a:latin typeface="Verdana" panose="020B0604030504040204" pitchFamily="34" charset="0"/>
              </a:rPr>
              <a:t>Leur réaction est souvent agressive et considérée comme justifiée.</a:t>
            </a:r>
          </a:p>
          <a:p>
            <a:pPr lvl="2" eaLnBrk="1" hangingPunct="1">
              <a:lnSpc>
                <a:spcPct val="90000"/>
              </a:lnSpc>
              <a:spcBef>
                <a:spcPts val="400"/>
              </a:spcBef>
              <a:buClr>
                <a:srgbClr val="9F1C11"/>
              </a:buClr>
              <a:buFont typeface="Wingdings" panose="05000000000000000000" pitchFamily="2" charset="2"/>
              <a:buNone/>
            </a:pPr>
            <a:endParaRPr lang="fr-FR" altLang="fr-FR" sz="1600" dirty="0">
              <a:solidFill>
                <a:srgbClr val="000000"/>
              </a:solidFill>
              <a:latin typeface="Verdana" panose="020B0604030504040204" pitchFamily="34" charset="0"/>
            </a:endParaRPr>
          </a:p>
        </p:txBody>
      </p:sp>
      <p:sp>
        <p:nvSpPr>
          <p:cNvPr id="24579" name="Text Box 3">
            <a:extLst>
              <a:ext uri="{FF2B5EF4-FFF2-40B4-BE49-F238E27FC236}">
                <a16:creationId xmlns:a16="http://schemas.microsoft.com/office/drawing/2014/main" xmlns="" id="{2A19E1A1-BCF4-4028-B351-C8C0C6F25AE5}"/>
              </a:ext>
            </a:extLst>
          </p:cNvPr>
          <p:cNvSpPr txBox="1">
            <a:spLocks noChangeArrowheads="1"/>
          </p:cNvSpPr>
          <p:nvPr/>
        </p:nvSpPr>
        <p:spPr bwMode="auto">
          <a:xfrm>
            <a:off x="971550" y="188913"/>
            <a:ext cx="7200900" cy="107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700"/>
              </a:spcBef>
              <a:buClr>
                <a:schemeClr val="tx2"/>
              </a:buClr>
              <a:buSzPct val="9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9pPr>
          </a:lstStyle>
          <a:p>
            <a:pPr eaLnBrk="1" hangingPunct="1">
              <a:spcBef>
                <a:spcPts val="2000"/>
              </a:spcBef>
              <a:buClrTx/>
              <a:buSzTx/>
              <a:buFontTx/>
              <a:buNone/>
            </a:pPr>
            <a:r>
              <a:rPr lang="fr-FR" altLang="fr-FR" sz="3200" dirty="0">
                <a:solidFill>
                  <a:srgbClr val="002060"/>
                </a:solidFill>
                <a:latin typeface="Verdana" panose="020B0604030504040204" pitchFamily="34" charset="0"/>
              </a:rPr>
              <a:t>Des difficultés émotionnelles et relationnelles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xmlns="" id="{873B6ED8-AB24-4262-92A4-12FE0DDA224E}"/>
              </a:ext>
            </a:extLst>
          </p:cNvPr>
          <p:cNvSpPr txBox="1">
            <a:spLocks noChangeArrowheads="1"/>
          </p:cNvSpPr>
          <p:nvPr/>
        </p:nvSpPr>
        <p:spPr bwMode="auto">
          <a:xfrm>
            <a:off x="468313" y="1052736"/>
            <a:ext cx="8496300" cy="508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spcBef>
                <a:spcPts val="700"/>
              </a:spcBef>
              <a:buClr>
                <a:schemeClr val="tx2"/>
              </a:buClr>
              <a:buSzPct val="95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Corbel" panose="020B0503020204020204" pitchFamily="34" charset="0"/>
              </a:defRPr>
            </a:lvl2pPr>
            <a:lvl3pPr marL="811213" indent="-188913">
              <a:spcBef>
                <a:spcPct val="20000"/>
              </a:spcBef>
              <a:buClr>
                <a:schemeClr val="accent2"/>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9pPr>
          </a:lstStyle>
          <a:p>
            <a:pPr eaLnBrk="1" hangingPunct="1">
              <a:lnSpc>
                <a:spcPct val="80000"/>
              </a:lnSpc>
              <a:spcBef>
                <a:spcPct val="0"/>
              </a:spcBef>
              <a:buClrTx/>
              <a:buSzTx/>
              <a:buFontTx/>
              <a:buNone/>
            </a:pPr>
            <a:r>
              <a:rPr lang="fr-FR" altLang="fr-FR" sz="2400" dirty="0">
                <a:solidFill>
                  <a:srgbClr val="9F1C11"/>
                </a:solidFill>
                <a:latin typeface="Verdana" panose="020B0604030504040204" pitchFamily="34" charset="0"/>
              </a:rPr>
              <a:t>Les sentiments, les affects ne sont pas contenus dans la plupart des situations </a:t>
            </a:r>
            <a:r>
              <a:rPr lang="fr-FR" altLang="fr-FR" sz="1800" dirty="0">
                <a:solidFill>
                  <a:srgbClr val="808080"/>
                </a:solidFill>
                <a:latin typeface="Verdana" panose="020B0604030504040204" pitchFamily="34" charset="0"/>
              </a:rPr>
              <a:t>           </a:t>
            </a:r>
          </a:p>
          <a:p>
            <a:pPr lvl="2" eaLnBrk="1" hangingPunct="1">
              <a:lnSpc>
                <a:spcPct val="90000"/>
              </a:lnSpc>
              <a:spcBef>
                <a:spcPts val="400"/>
              </a:spcBef>
              <a:buClr>
                <a:srgbClr val="9F1C11"/>
              </a:buClr>
              <a:buFont typeface="Wingdings" panose="05000000000000000000" pitchFamily="2" charset="2"/>
              <a:buChar char=""/>
            </a:pPr>
            <a:r>
              <a:rPr lang="fr-FR" altLang="fr-FR" dirty="0">
                <a:solidFill>
                  <a:srgbClr val="000000"/>
                </a:solidFill>
                <a:latin typeface="Verdana" panose="020B0604030504040204" pitchFamily="34" charset="0"/>
              </a:rPr>
              <a:t>Difficulté à relativiser, à prendre du recul ; à cliver</a:t>
            </a:r>
          </a:p>
          <a:p>
            <a:pPr lvl="2" eaLnBrk="1" hangingPunct="1">
              <a:lnSpc>
                <a:spcPct val="90000"/>
              </a:lnSpc>
              <a:spcBef>
                <a:spcPts val="400"/>
              </a:spcBef>
              <a:buClr>
                <a:srgbClr val="9F1C11"/>
              </a:buClr>
              <a:buFont typeface="Wingdings" panose="05000000000000000000" pitchFamily="2" charset="2"/>
              <a:buChar char=""/>
            </a:pPr>
            <a:r>
              <a:rPr lang="fr-FR" altLang="fr-FR" dirty="0">
                <a:solidFill>
                  <a:srgbClr val="000000"/>
                </a:solidFill>
                <a:latin typeface="Verdana" panose="020B0604030504040204" pitchFamily="34" charset="0"/>
              </a:rPr>
              <a:t>Manifestations pulsionnelles non retenues et excessives ; </a:t>
            </a:r>
          </a:p>
          <a:p>
            <a:pPr lvl="2" eaLnBrk="1" hangingPunct="1">
              <a:lnSpc>
                <a:spcPct val="90000"/>
              </a:lnSpc>
              <a:spcBef>
                <a:spcPts val="400"/>
              </a:spcBef>
              <a:buClr>
                <a:srgbClr val="9F1C11"/>
              </a:buClr>
              <a:buFont typeface="Wingdings" panose="05000000000000000000" pitchFamily="2" charset="2"/>
              <a:buChar char=""/>
            </a:pPr>
            <a:r>
              <a:rPr lang="fr-FR" altLang="fr-FR" dirty="0">
                <a:solidFill>
                  <a:srgbClr val="000000"/>
                </a:solidFill>
                <a:latin typeface="Verdana" panose="020B0604030504040204" pitchFamily="34" charset="0"/>
              </a:rPr>
              <a:t>Actes de destruction contre les autres ou soi-même (automutilation).</a:t>
            </a:r>
          </a:p>
          <a:p>
            <a:pPr eaLnBrk="1" hangingPunct="1">
              <a:lnSpc>
                <a:spcPct val="90000"/>
              </a:lnSpc>
              <a:spcBef>
                <a:spcPct val="0"/>
              </a:spcBef>
              <a:buClrTx/>
              <a:buSzTx/>
              <a:buFontTx/>
              <a:buNone/>
            </a:pPr>
            <a:endParaRPr lang="fr-FR" altLang="fr-FR" sz="2400" dirty="0">
              <a:solidFill>
                <a:srgbClr val="9F1C11"/>
              </a:solidFill>
              <a:latin typeface="Verdana" panose="020B0604030504040204" pitchFamily="34" charset="0"/>
            </a:endParaRPr>
          </a:p>
          <a:p>
            <a:pPr eaLnBrk="1" hangingPunct="1">
              <a:lnSpc>
                <a:spcPct val="90000"/>
              </a:lnSpc>
              <a:spcBef>
                <a:spcPct val="0"/>
              </a:spcBef>
              <a:buClrTx/>
              <a:buSzTx/>
              <a:buFontTx/>
              <a:buNone/>
            </a:pPr>
            <a:r>
              <a:rPr lang="fr-FR" altLang="fr-FR" sz="2400" dirty="0">
                <a:solidFill>
                  <a:srgbClr val="9F1C11"/>
                </a:solidFill>
                <a:latin typeface="Verdana" panose="020B0604030504040204" pitchFamily="34" charset="0"/>
              </a:rPr>
              <a:t>Une difficulté à mettre en mots leurs ressentis</a:t>
            </a:r>
            <a:r>
              <a:rPr lang="fr-FR" altLang="fr-FR" sz="1800" dirty="0">
                <a:solidFill>
                  <a:srgbClr val="808080"/>
                </a:solidFill>
                <a:latin typeface="Verdana" panose="020B0604030504040204" pitchFamily="34" charset="0"/>
              </a:rPr>
              <a:t>           </a:t>
            </a:r>
          </a:p>
          <a:p>
            <a:pPr lvl="2" eaLnBrk="1" hangingPunct="1">
              <a:lnSpc>
                <a:spcPct val="90000"/>
              </a:lnSpc>
              <a:spcBef>
                <a:spcPts val="400"/>
              </a:spcBef>
              <a:buClr>
                <a:srgbClr val="9F1C11"/>
              </a:buClr>
              <a:buFont typeface="Wingdings" panose="05000000000000000000" pitchFamily="2" charset="2"/>
              <a:buChar char=""/>
            </a:pPr>
            <a:r>
              <a:rPr lang="fr-FR" altLang="fr-FR" dirty="0">
                <a:solidFill>
                  <a:srgbClr val="000000"/>
                </a:solidFill>
                <a:latin typeface="Verdana" panose="020B0604030504040204" pitchFamily="34" charset="0"/>
              </a:rPr>
              <a:t>Fonctionnements  complexes traversés par de nombreux conflits internes ;</a:t>
            </a:r>
          </a:p>
          <a:p>
            <a:pPr lvl="2" eaLnBrk="1" hangingPunct="1">
              <a:lnSpc>
                <a:spcPct val="90000"/>
              </a:lnSpc>
              <a:spcBef>
                <a:spcPts val="400"/>
              </a:spcBef>
              <a:buClr>
                <a:srgbClr val="9F1C11"/>
              </a:buClr>
              <a:buFont typeface="Wingdings" panose="05000000000000000000" pitchFamily="2" charset="2"/>
              <a:buChar char=""/>
            </a:pPr>
            <a:r>
              <a:rPr lang="fr-FR" altLang="fr-FR" dirty="0">
                <a:solidFill>
                  <a:srgbClr val="000000"/>
                </a:solidFill>
                <a:latin typeface="Verdana" panose="020B0604030504040204" pitchFamily="34" charset="0"/>
              </a:rPr>
              <a:t>Expression par le corps ;</a:t>
            </a:r>
          </a:p>
          <a:p>
            <a:pPr lvl="2" eaLnBrk="1" hangingPunct="1">
              <a:lnSpc>
                <a:spcPct val="90000"/>
              </a:lnSpc>
              <a:spcBef>
                <a:spcPts val="400"/>
              </a:spcBef>
              <a:buClr>
                <a:srgbClr val="9F1C11"/>
              </a:buClr>
              <a:buFont typeface="Wingdings" panose="05000000000000000000" pitchFamily="2" charset="2"/>
              <a:buChar char=""/>
            </a:pPr>
            <a:r>
              <a:rPr lang="fr-FR" altLang="fr-FR" dirty="0">
                <a:solidFill>
                  <a:srgbClr val="000000"/>
                </a:solidFill>
                <a:latin typeface="Verdana" panose="020B0604030504040204" pitchFamily="34" charset="0"/>
              </a:rPr>
              <a:t>Ou par la parole, dans un vocabulaire restreint et violent.</a:t>
            </a:r>
          </a:p>
          <a:p>
            <a:pPr lvl="2" eaLnBrk="1" hangingPunct="1">
              <a:lnSpc>
                <a:spcPct val="90000"/>
              </a:lnSpc>
              <a:spcBef>
                <a:spcPts val="400"/>
              </a:spcBef>
              <a:buClr>
                <a:srgbClr val="9F1C11"/>
              </a:buClr>
              <a:buFont typeface="Wingdings" panose="05000000000000000000" pitchFamily="2" charset="2"/>
              <a:buNone/>
            </a:pPr>
            <a:endParaRPr lang="fr-FR" altLang="fr-FR" sz="2000" dirty="0">
              <a:solidFill>
                <a:srgbClr val="000000"/>
              </a:solidFill>
              <a:latin typeface="Verdana" panose="020B0604030504040204" pitchFamily="34" charset="0"/>
            </a:endParaRPr>
          </a:p>
          <a:p>
            <a:pPr eaLnBrk="1" hangingPunct="1">
              <a:lnSpc>
                <a:spcPct val="90000"/>
              </a:lnSpc>
              <a:spcBef>
                <a:spcPct val="0"/>
              </a:spcBef>
              <a:buClrTx/>
              <a:buSzTx/>
              <a:buFontTx/>
              <a:buNone/>
            </a:pPr>
            <a:r>
              <a:rPr lang="fr-FR" altLang="fr-FR" sz="1600" dirty="0">
                <a:solidFill>
                  <a:srgbClr val="808080"/>
                </a:solidFill>
                <a:latin typeface="Verdana" panose="020B0604030504040204" pitchFamily="34" charset="0"/>
              </a:rPr>
              <a:t>        </a:t>
            </a:r>
          </a:p>
          <a:p>
            <a:pPr eaLnBrk="1" hangingPunct="1">
              <a:lnSpc>
                <a:spcPct val="90000"/>
              </a:lnSpc>
              <a:spcBef>
                <a:spcPct val="0"/>
              </a:spcBef>
              <a:buClrTx/>
              <a:buSzTx/>
              <a:buFontTx/>
              <a:buNone/>
            </a:pPr>
            <a:endParaRPr lang="fr-FR" altLang="fr-FR" sz="1600" dirty="0">
              <a:solidFill>
                <a:srgbClr val="808080"/>
              </a:solidFill>
              <a:latin typeface="Verdana" panose="020B0604030504040204" pitchFamily="34" charset="0"/>
            </a:endParaRPr>
          </a:p>
        </p:txBody>
      </p:sp>
      <p:sp>
        <p:nvSpPr>
          <p:cNvPr id="26627" name="Text Box 3">
            <a:extLst>
              <a:ext uri="{FF2B5EF4-FFF2-40B4-BE49-F238E27FC236}">
                <a16:creationId xmlns:a16="http://schemas.microsoft.com/office/drawing/2014/main" xmlns="" id="{C0EA473A-62DC-4505-9C48-9C1CD2A6D660}"/>
              </a:ext>
            </a:extLst>
          </p:cNvPr>
          <p:cNvSpPr txBox="1">
            <a:spLocks noChangeArrowheads="1"/>
          </p:cNvSpPr>
          <p:nvPr/>
        </p:nvSpPr>
        <p:spPr bwMode="auto">
          <a:xfrm>
            <a:off x="971550" y="180975"/>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700"/>
              </a:spcBef>
              <a:buClr>
                <a:schemeClr val="tx2"/>
              </a:buClr>
              <a:buSzPct val="9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9pPr>
          </a:lstStyle>
          <a:p>
            <a:pPr eaLnBrk="1" hangingPunct="1">
              <a:spcBef>
                <a:spcPts val="2000"/>
              </a:spcBef>
              <a:buClrTx/>
              <a:buSzTx/>
              <a:buFontTx/>
              <a:buNone/>
            </a:pPr>
            <a:r>
              <a:rPr lang="fr-FR" altLang="fr-FR" sz="3200" dirty="0">
                <a:solidFill>
                  <a:srgbClr val="FF0000"/>
                </a:solidFill>
                <a:latin typeface="Verdana" panose="020B0604030504040204" pitchFamily="34" charset="0"/>
              </a:rPr>
              <a:t>Un contrôle difficile des émotions </a:t>
            </a:r>
            <a:br>
              <a:rPr lang="fr-FR" altLang="fr-FR" sz="3200" dirty="0">
                <a:solidFill>
                  <a:srgbClr val="FF0000"/>
                </a:solidFill>
                <a:latin typeface="Verdana" panose="020B0604030504040204" pitchFamily="34" charset="0"/>
              </a:rPr>
            </a:br>
            <a:endParaRPr lang="fr-FR" altLang="fr-FR" sz="3200" dirty="0">
              <a:solidFill>
                <a:srgbClr val="FF0000"/>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0" y="2971015"/>
            <a:ext cx="9144000" cy="3909060"/>
          </a:xfrm>
          <a:prstGeom prst="rect">
            <a:avLst/>
          </a:prstGeom>
          <a:noFill/>
          <a:ln>
            <a:noFill/>
          </a:ln>
        </p:spPr>
      </p:pic>
      <p:pic>
        <p:nvPicPr>
          <p:cNvPr id="220" name="Shape 220"/>
          <p:cNvPicPr preferRelativeResize="0"/>
          <p:nvPr/>
        </p:nvPicPr>
        <p:blipFill>
          <a:blip r:embed="rId4">
            <a:alphaModFix/>
          </a:blip>
          <a:stretch>
            <a:fillRect/>
          </a:stretch>
        </p:blipFill>
        <p:spPr>
          <a:xfrm>
            <a:off x="3352800" y="2209800"/>
            <a:ext cx="2438400" cy="2438400"/>
          </a:xfrm>
          <a:prstGeom prst="rect">
            <a:avLst/>
          </a:prstGeom>
          <a:noFill/>
          <a:ln>
            <a:noFill/>
          </a:ln>
        </p:spPr>
      </p:pic>
      <p:sp>
        <p:nvSpPr>
          <p:cNvPr id="221" name="Shape 221"/>
          <p:cNvSpPr txBox="1"/>
          <p:nvPr/>
        </p:nvSpPr>
        <p:spPr>
          <a:xfrm>
            <a:off x="2041260" y="5091231"/>
            <a:ext cx="4186924" cy="1345812"/>
          </a:xfrm>
          <a:prstGeom prst="rect">
            <a:avLst/>
          </a:prstGeom>
          <a:solidFill>
            <a:srgbClr val="EAD1DC"/>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a:spcBef>
                <a:spcPts val="800"/>
              </a:spcBef>
              <a:spcAft>
                <a:spcPts val="0"/>
              </a:spcAft>
            </a:pPr>
            <a:r>
              <a:rPr lang="fr-FR" sz="2800" dirty="0">
                <a:ea typeface="Times New Roman" panose="02020603050405020304" pitchFamily="18" charset="0"/>
                <a:cs typeface="Tahoma" panose="020B0604030504040204" pitchFamily="34" charset="0"/>
              </a:rPr>
              <a:t>De soutien psychologique (hors classe)</a:t>
            </a:r>
            <a:endParaRPr lang="fr-FR" sz="4400" b="1" dirty="0">
              <a:latin typeface="Times New Roman" panose="02020603050405020304" pitchFamily="18" charset="0"/>
              <a:ea typeface="Times New Roman" panose="02020603050405020304" pitchFamily="18" charset="0"/>
            </a:endParaRPr>
          </a:p>
          <a:p>
            <a:pPr>
              <a:spcBef>
                <a:spcPts val="800"/>
              </a:spcBef>
              <a:spcAft>
                <a:spcPts val="0"/>
              </a:spcAft>
            </a:pPr>
            <a:r>
              <a:rPr lang="fr-FR" sz="2400" dirty="0">
                <a:ea typeface="Times New Roman" panose="02020603050405020304" pitchFamily="18" charset="0"/>
                <a:cs typeface="Tahoma" panose="020B0604030504040204" pitchFamily="34" charset="0"/>
              </a:rPr>
              <a:t> </a:t>
            </a:r>
            <a:endParaRPr lang="fr-FR" sz="4000" b="1" dirty="0">
              <a:latin typeface="Times New Roman" panose="02020603050405020304" pitchFamily="18" charset="0"/>
              <a:ea typeface="Times New Roman" panose="02020603050405020304" pitchFamily="18" charset="0"/>
            </a:endParaRPr>
          </a:p>
          <a:p>
            <a:pPr>
              <a:spcBef>
                <a:spcPts val="800"/>
              </a:spcBef>
              <a:spcAft>
                <a:spcPts val="0"/>
              </a:spcAft>
            </a:pPr>
            <a:r>
              <a:rPr lang="fr-FR" sz="2400" dirty="0">
                <a:ea typeface="Times New Roman" panose="02020603050405020304" pitchFamily="18" charset="0"/>
                <a:cs typeface="Tahoma" panose="020B0604030504040204" pitchFamily="34" charset="0"/>
              </a:rPr>
              <a:t> </a:t>
            </a:r>
            <a:endParaRPr lang="fr-FR" sz="4000" b="1" dirty="0">
              <a:latin typeface="Times New Roman" panose="02020603050405020304" pitchFamily="18" charset="0"/>
              <a:ea typeface="Times New Roman" panose="02020603050405020304" pitchFamily="18" charset="0"/>
            </a:endParaRPr>
          </a:p>
          <a:p>
            <a:pPr>
              <a:spcBef>
                <a:spcPts val="800"/>
              </a:spcBef>
              <a:spcAft>
                <a:spcPts val="0"/>
              </a:spcAft>
            </a:pPr>
            <a:r>
              <a:rPr lang="fr-FR" sz="2400" dirty="0">
                <a:ea typeface="Times New Roman" panose="02020603050405020304" pitchFamily="18" charset="0"/>
                <a:cs typeface="Tahoma" panose="020B0604030504040204" pitchFamily="34" charset="0"/>
              </a:rPr>
              <a:t> </a:t>
            </a:r>
            <a:endParaRPr lang="fr-FR" sz="4000" b="1" dirty="0">
              <a:latin typeface="Times New Roman" panose="02020603050405020304" pitchFamily="18" charset="0"/>
              <a:ea typeface="Times New Roman" panose="02020603050405020304" pitchFamily="18" charset="0"/>
            </a:endParaRPr>
          </a:p>
        </p:txBody>
      </p:sp>
      <p:sp>
        <p:nvSpPr>
          <p:cNvPr id="223" name="Shape 223"/>
          <p:cNvSpPr txBox="1"/>
          <p:nvPr/>
        </p:nvSpPr>
        <p:spPr>
          <a:xfrm>
            <a:off x="5652120" y="1104883"/>
            <a:ext cx="3043008" cy="1604037"/>
          </a:xfrm>
          <a:prstGeom prst="rect">
            <a:avLst/>
          </a:prstGeom>
          <a:solidFill>
            <a:srgbClr val="C9DAF8"/>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lvl="0">
              <a:spcBef>
                <a:spcPts val="800"/>
              </a:spcBef>
              <a:spcAft>
                <a:spcPts val="0"/>
              </a:spcAft>
            </a:pPr>
            <a:r>
              <a:rPr lang="fr-FR" sz="2800" dirty="0">
                <a:solidFill>
                  <a:srgbClr val="000000"/>
                </a:solidFill>
                <a:ea typeface="Times New Roman" panose="02020603050405020304" pitchFamily="18" charset="0"/>
                <a:cs typeface="Tahoma" panose="020B0604030504040204" pitchFamily="34" charset="0"/>
              </a:rPr>
              <a:t>De lieux d’expression de son émotion</a:t>
            </a:r>
            <a:endParaRPr lang="fr-FR" sz="4400" b="1" dirty="0">
              <a:solidFill>
                <a:srgbClr val="000000"/>
              </a:solidFill>
              <a:latin typeface="Times New Roman" panose="02020603050405020304" pitchFamily="18" charset="0"/>
              <a:ea typeface="Times New Roman" panose="02020603050405020304" pitchFamily="18" charset="0"/>
            </a:endParaRPr>
          </a:p>
        </p:txBody>
      </p:sp>
      <p:sp>
        <p:nvSpPr>
          <p:cNvPr id="224" name="Shape 224"/>
          <p:cNvSpPr txBox="1"/>
          <p:nvPr/>
        </p:nvSpPr>
        <p:spPr>
          <a:xfrm>
            <a:off x="6103428" y="3508835"/>
            <a:ext cx="2591700" cy="1000286"/>
          </a:xfrm>
          <a:prstGeom prst="rect">
            <a:avLst/>
          </a:prstGeom>
          <a:solidFill>
            <a:srgbClr val="FFF2CC"/>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lvl="0">
              <a:spcBef>
                <a:spcPts val="800"/>
              </a:spcBef>
              <a:spcAft>
                <a:spcPts val="0"/>
              </a:spcAft>
            </a:pPr>
            <a:r>
              <a:rPr lang="fr-FR" sz="2800" dirty="0">
                <a:solidFill>
                  <a:srgbClr val="000000"/>
                </a:solidFill>
                <a:ea typeface="Times New Roman" panose="02020603050405020304" pitchFamily="18" charset="0"/>
                <a:cs typeface="Tahoma" panose="020B0604030504040204" pitchFamily="34" charset="0"/>
              </a:rPr>
              <a:t>De temps d’expression</a:t>
            </a:r>
            <a:endParaRPr lang="fr-FR" sz="4400" b="1" dirty="0">
              <a:solidFill>
                <a:srgbClr val="000000"/>
              </a:solidFill>
              <a:latin typeface="Times New Roman" panose="02020603050405020304" pitchFamily="18" charset="0"/>
              <a:ea typeface="Times New Roman" panose="02020603050405020304" pitchFamily="18" charset="0"/>
            </a:endParaRPr>
          </a:p>
        </p:txBody>
      </p:sp>
      <p:sp>
        <p:nvSpPr>
          <p:cNvPr id="226" name="Shape 226"/>
          <p:cNvSpPr/>
          <p:nvPr/>
        </p:nvSpPr>
        <p:spPr>
          <a:xfrm>
            <a:off x="189825" y="249200"/>
            <a:ext cx="5218200" cy="852000"/>
          </a:xfrm>
          <a:prstGeom prst="round2DiagRect">
            <a:avLst>
              <a:gd name="adj1" fmla="val 16667"/>
              <a:gd name="adj2" fmla="val 0"/>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50" cap="none" spc="0" normalizeH="0" baseline="0" noProof="0" dirty="0">
                <a:ln>
                  <a:noFill/>
                </a:ln>
                <a:solidFill>
                  <a:srgbClr val="000000"/>
                </a:solidFill>
                <a:effectLst/>
                <a:uLnTx/>
                <a:uFillTx/>
                <a:latin typeface="Times New Roman" panose="02020603050405020304" pitchFamily="18" charset="0"/>
                <a:ea typeface="Lucida Sans Unicode" panose="020B0602030504020204" pitchFamily="34" charset="0"/>
                <a:cs typeface="+mn-cs"/>
              </a:rPr>
              <a:t>Quels besoins?</a:t>
            </a:r>
            <a:endParaRPr kumimoji="0" lang="fr" sz="2200" b="1" i="0" u="none" strike="noStrike" kern="0" cap="none" spc="0" normalizeH="0" baseline="0" noProof="0" dirty="0">
              <a:ln>
                <a:noFill/>
              </a:ln>
              <a:solidFill>
                <a:srgbClr val="FFFFFF"/>
              </a:solidFill>
              <a:effectLst/>
              <a:uLnTx/>
              <a:uFillTx/>
              <a:latin typeface="Arial"/>
              <a:ea typeface="+mn-ea"/>
              <a:cs typeface="Arial"/>
              <a:sym typeface="Arial"/>
              <a:rtl val="0"/>
            </a:endParaRPr>
          </a:p>
        </p:txBody>
      </p:sp>
      <p:sp>
        <p:nvSpPr>
          <p:cNvPr id="8" name="Shape 223">
            <a:extLst>
              <a:ext uri="{FF2B5EF4-FFF2-40B4-BE49-F238E27FC236}">
                <a16:creationId xmlns:a16="http://schemas.microsoft.com/office/drawing/2014/main" xmlns="" id="{E7CB5995-67AF-4CAB-AAB4-C606AF0C4FAC}"/>
              </a:ext>
            </a:extLst>
          </p:cNvPr>
          <p:cNvSpPr txBox="1"/>
          <p:nvPr/>
        </p:nvSpPr>
        <p:spPr>
          <a:xfrm>
            <a:off x="1043608" y="3508305"/>
            <a:ext cx="2591700" cy="1014579"/>
          </a:xfrm>
          <a:prstGeom prst="rect">
            <a:avLst/>
          </a:prstGeom>
          <a:solidFill>
            <a:srgbClr val="C9DAF8"/>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lvl="0">
              <a:spcBef>
                <a:spcPts val="800"/>
              </a:spcBef>
              <a:spcAft>
                <a:spcPts val="0"/>
              </a:spcAft>
            </a:pPr>
            <a:r>
              <a:rPr lang="fr-FR" sz="2800" dirty="0">
                <a:ea typeface="Times New Roman" panose="02020603050405020304" pitchFamily="18" charset="0"/>
                <a:cs typeface="Tahoma" panose="020B0604030504040204" pitchFamily="34" charset="0"/>
              </a:rPr>
              <a:t>De supports d’expression</a:t>
            </a:r>
            <a:endParaRPr lang="fr-FR" sz="4400" b="1" dirty="0">
              <a:solidFill>
                <a:srgbClr val="000000"/>
              </a:solidFill>
              <a:latin typeface="Times New Roman" panose="02020603050405020304" pitchFamily="18" charset="0"/>
              <a:ea typeface="Times New Roman" panose="02020603050405020304" pitchFamily="18" charset="0"/>
            </a:endParaRPr>
          </a:p>
        </p:txBody>
      </p:sp>
      <p:sp>
        <p:nvSpPr>
          <p:cNvPr id="9" name="Shape 223">
            <a:extLst>
              <a:ext uri="{FF2B5EF4-FFF2-40B4-BE49-F238E27FC236}">
                <a16:creationId xmlns:a16="http://schemas.microsoft.com/office/drawing/2014/main" xmlns="" id="{D028518A-0615-47C4-9166-90E404804846}"/>
              </a:ext>
            </a:extLst>
          </p:cNvPr>
          <p:cNvSpPr txBox="1"/>
          <p:nvPr/>
        </p:nvSpPr>
        <p:spPr>
          <a:xfrm>
            <a:off x="448872" y="1398069"/>
            <a:ext cx="3186436" cy="1447630"/>
          </a:xfrm>
          <a:prstGeom prst="rect">
            <a:avLst/>
          </a:prstGeom>
          <a:solidFill>
            <a:srgbClr val="C9DAF8"/>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lvl="0">
              <a:spcBef>
                <a:spcPts val="800"/>
              </a:spcBef>
              <a:spcAft>
                <a:spcPts val="0"/>
              </a:spcAft>
            </a:pPr>
            <a:r>
              <a:rPr lang="fr-FR" sz="2800" dirty="0">
                <a:solidFill>
                  <a:srgbClr val="000000"/>
                </a:solidFill>
                <a:ea typeface="Times New Roman" panose="02020603050405020304" pitchFamily="18" charset="0"/>
                <a:cs typeface="Tahoma" panose="020B0604030504040204" pitchFamily="34" charset="0"/>
              </a:rPr>
              <a:t>D’activités de contrôle de son émotion</a:t>
            </a:r>
            <a:endParaRPr lang="fr-FR" sz="4400" b="1"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012741"/>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xmlns="" id="{4FFF4E61-4BFF-4495-97B8-0AED0262FD63}"/>
              </a:ext>
            </a:extLst>
          </p:cNvPr>
          <p:cNvSpPr>
            <a:spLocks noChangeArrowheads="1"/>
          </p:cNvSpPr>
          <p:nvPr/>
        </p:nvSpPr>
        <p:spPr bwMode="auto">
          <a:xfrm>
            <a:off x="827881" y="1268760"/>
            <a:ext cx="7488238" cy="502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600">
                <a:solidFill>
                  <a:schemeClr val="tx1"/>
                </a:solidFill>
                <a:latin typeface="Corbel" panose="020B0503020204020204" pitchFamily="34" charset="0"/>
              </a:defRPr>
            </a:lvl2pPr>
            <a:lvl3pPr marL="811213" indent="-188913">
              <a:spcBef>
                <a:spcPct val="20000"/>
              </a:spcBef>
              <a:buClr>
                <a:schemeClr val="accent2"/>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9pPr>
          </a:lstStyle>
          <a:p>
            <a:pPr marL="0" marR="0" lvl="0" indent="0" algn="l" defTabSz="914400" rtl="0" eaLnBrk="1" fontAlgn="base" latinLnBrk="0" hangingPunct="1">
              <a:lnSpc>
                <a:spcPct val="80000"/>
              </a:lnSpc>
              <a:spcBef>
                <a:spcPct val="0"/>
              </a:spcBef>
              <a:spcAft>
                <a:spcPct val="0"/>
              </a:spcAft>
              <a:buClrTx/>
              <a:buSzTx/>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altLang="fr-FR" sz="2800" b="0" i="0" u="none" strike="noStrike" kern="1200" cap="none" spc="0" normalizeH="0" baseline="0" noProof="0" dirty="0">
                <a:ln>
                  <a:noFill/>
                </a:ln>
                <a:solidFill>
                  <a:srgbClr val="9F1C11"/>
                </a:solidFill>
                <a:effectLst/>
                <a:uLnTx/>
                <a:uFillTx/>
                <a:latin typeface="Verdana" panose="020B0604030504040204" pitchFamily="34" charset="0"/>
                <a:ea typeface="MS PGothic" panose="020B0600070205080204" pitchFamily="34" charset="-128"/>
                <a:cs typeface="+mn-cs"/>
              </a:rPr>
              <a:t>L’implicite est verbalisé, en particulier sur le plan affectif et relationnel</a:t>
            </a:r>
            <a:r>
              <a:rPr kumimoji="0" lang="fr-FR" altLang="fr-FR" sz="2000" b="0" i="0" u="none" strike="noStrike" kern="1200" cap="none" spc="0" normalizeH="0" baseline="0" noProof="0" dirty="0">
                <a:ln>
                  <a:noFill/>
                </a:ln>
                <a:solidFill>
                  <a:srgbClr val="808080"/>
                </a:solidFill>
                <a:effectLst/>
                <a:uLnTx/>
                <a:uFillTx/>
                <a:latin typeface="Verdana" panose="020B0604030504040204" pitchFamily="34" charset="0"/>
                <a:ea typeface="MS PGothic" panose="020B0600070205080204" pitchFamily="34" charset="-128"/>
                <a:cs typeface="+mn-cs"/>
              </a:rPr>
              <a:t>  </a:t>
            </a:r>
          </a:p>
          <a:p>
            <a:pPr marL="0" marR="0" lvl="0" indent="0" algn="l" defTabSz="914400" rtl="0" eaLnBrk="1" fontAlgn="base" latinLnBrk="0" hangingPunct="1">
              <a:lnSpc>
                <a:spcPct val="80000"/>
              </a:lnSpc>
              <a:spcBef>
                <a:spcPct val="0"/>
              </a:spcBef>
              <a:spcAft>
                <a:spcPct val="0"/>
              </a:spcAft>
              <a:buClrTx/>
              <a:buSzTx/>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altLang="fr-FR" sz="2000" b="0" i="0" u="none" strike="noStrike" kern="1200" cap="none" spc="0" normalizeH="0" baseline="0" noProof="0" dirty="0">
                <a:ln>
                  <a:noFill/>
                </a:ln>
                <a:solidFill>
                  <a:srgbClr val="808080"/>
                </a:solidFill>
                <a:effectLst/>
                <a:uLnTx/>
                <a:uFillTx/>
                <a:latin typeface="Verdana" panose="020B0604030504040204" pitchFamily="34" charset="0"/>
                <a:ea typeface="MS PGothic" panose="020B0600070205080204" pitchFamily="34" charset="-128"/>
                <a:cs typeface="+mn-cs"/>
              </a:rPr>
              <a:t>        </a:t>
            </a:r>
          </a:p>
          <a:p>
            <a:pPr marL="811213" marR="0" lvl="2" indent="-188913" algn="l" defTabSz="914400" rtl="0" eaLnBrk="1" fontAlgn="base" latinLnBrk="0" hangingPunct="1">
              <a:lnSpc>
                <a:spcPct val="80000"/>
              </a:lnSpc>
              <a:spcBef>
                <a:spcPts val="400"/>
              </a:spcBef>
              <a:spcAft>
                <a:spcPct val="0"/>
              </a:spcAft>
              <a:buClr>
                <a:srgbClr val="9F1C11"/>
              </a:buClr>
              <a:buSzTx/>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altLang="fr-FR" sz="280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Faire exprimer, dans la mesure du possible et selon l’âge de l’élève,  son émotion ou son ressenti dans une situation qu’il a du mal à gérer, dans l’action ou après l’action ;</a:t>
            </a:r>
          </a:p>
          <a:p>
            <a:pPr marL="811213" marR="0" lvl="2" indent="-188913" algn="l" defTabSz="914400" rtl="0" eaLnBrk="1" fontAlgn="base" latinLnBrk="0" hangingPunct="1">
              <a:lnSpc>
                <a:spcPct val="80000"/>
              </a:lnSpc>
              <a:spcBef>
                <a:spcPts val="400"/>
              </a:spcBef>
              <a:spcAft>
                <a:spcPct val="0"/>
              </a:spcAft>
              <a:buClr>
                <a:srgbClr val="9F1C11"/>
              </a:buClr>
              <a:buSzTx/>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altLang="fr-FR" sz="280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rPr>
              <a:t>Exprimer ce qu’ont pu ou peuvent ressentir les autres enfants, ou soi-même </a:t>
            </a:r>
          </a:p>
          <a:p>
            <a:pPr lvl="2" eaLnBrk="1" hangingPunct="1">
              <a:lnSpc>
                <a:spcPct val="80000"/>
              </a:lnSpc>
              <a:spcBef>
                <a:spcPts val="400"/>
              </a:spcBef>
              <a:buClr>
                <a:srgbClr val="9F1C11"/>
              </a:buClr>
              <a:buFont typeface="Wingdings" panose="05000000000000000000" pitchFamily="2" charset="2"/>
              <a:buChar char=""/>
              <a:defRPr/>
            </a:pPr>
            <a:r>
              <a:rPr lang="fr-FR" altLang="fr-FR" sz="2800" dirty="0">
                <a:solidFill>
                  <a:srgbClr val="000000"/>
                </a:solidFill>
                <a:latin typeface="Verdana" panose="020B0604030504040204" pitchFamily="34" charset="0"/>
                <a:ea typeface="MS PGothic" panose="020B0600070205080204" pitchFamily="34" charset="-128"/>
              </a:rPr>
              <a:t>Exprimer ses émotions leur est difficile, cela nécessite des supports </a:t>
            </a:r>
          </a:p>
          <a:p>
            <a:pPr marL="811213" marR="0" lvl="2" indent="-188913" algn="l" defTabSz="914400" rtl="0" eaLnBrk="1" fontAlgn="base" latinLnBrk="0" hangingPunct="1">
              <a:lnSpc>
                <a:spcPct val="80000"/>
              </a:lnSpc>
              <a:spcBef>
                <a:spcPts val="400"/>
              </a:spcBef>
              <a:spcAft>
                <a:spcPct val="0"/>
              </a:spcAft>
              <a:buClr>
                <a:srgbClr val="9F1C11"/>
              </a:buClr>
              <a:buSzTx/>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fr-FR" altLang="fr-FR" sz="2800" b="0" i="0" u="none" strike="noStrike" kern="1200" cap="none" spc="0" normalizeH="0" baseline="0" noProof="0" dirty="0">
              <a:ln>
                <a:noFill/>
              </a:ln>
              <a:solidFill>
                <a:srgbClr val="000000"/>
              </a:solidFill>
              <a:effectLst/>
              <a:uLnTx/>
              <a:uFillTx/>
              <a:latin typeface="Verdana" panose="020B0604030504040204" pitchFamily="34" charset="0"/>
              <a:ea typeface="MS PGothic" panose="020B0600070205080204" pitchFamily="34" charset="-128"/>
              <a:cs typeface="+mn-cs"/>
            </a:endParaRPr>
          </a:p>
        </p:txBody>
      </p:sp>
      <p:sp>
        <p:nvSpPr>
          <p:cNvPr id="3" name="Rectangle 2">
            <a:extLst>
              <a:ext uri="{FF2B5EF4-FFF2-40B4-BE49-F238E27FC236}">
                <a16:creationId xmlns:a16="http://schemas.microsoft.com/office/drawing/2014/main" xmlns="" id="{C8676504-A981-4D67-8FF7-E2F9DBD31427}"/>
              </a:ext>
            </a:extLst>
          </p:cNvPr>
          <p:cNvSpPr/>
          <p:nvPr/>
        </p:nvSpPr>
        <p:spPr>
          <a:xfrm>
            <a:off x="971600" y="260648"/>
            <a:ext cx="7705725" cy="708025"/>
          </a:xfrm>
          <a:prstGeom prst="rect">
            <a:avLst/>
          </a:prstGeom>
        </p:spPr>
        <p:txBody>
          <a:bodyPr>
            <a:spAutoFit/>
          </a:bodyPr>
          <a:lstStyle/>
          <a:p>
            <a:pPr marL="0" marR="0" lvl="0" indent="0" algn="l" defTabSz="914400" rtl="0" eaLnBrk="1" fontAlgn="base" latinLnBrk="0" hangingPunct="1">
              <a:lnSpc>
                <a:spcPct val="100000"/>
              </a:lnSpc>
              <a:spcBef>
                <a:spcPts val="2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sz="2400" b="1" i="0" u="none" strike="noStrike" kern="1200" cap="none" spc="0" normalizeH="0" baseline="0" noProof="0" dirty="0">
                <a:ln>
                  <a:noFill/>
                </a:ln>
                <a:solidFill>
                  <a:srgbClr val="9F1C11"/>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rPr>
              <a:t>Structurer et gérer les relations affectives</a:t>
            </a:r>
            <a:r>
              <a:rPr kumimoji="0" lang="fr-FR" sz="4000" b="1" i="0" u="none" strike="noStrike" kern="1200" cap="none" spc="0" normalizeH="0" baseline="0" noProof="0" dirty="0">
                <a:ln>
                  <a:noFill/>
                </a:ln>
                <a:solidFill>
                  <a:srgbClr val="9F1C11"/>
                </a:solidFill>
                <a:effectLst/>
                <a:uLnTx/>
                <a:uFillTx/>
                <a:latin typeface="Verdana" panose="020B0604030504040204" pitchFamily="34" charset="0"/>
                <a:ea typeface="ＭＳ Ｐゴシック" pitchFamily="32" charset="-128"/>
                <a:cs typeface="+mn-cs"/>
              </a:rPr>
              <a:t> </a:t>
            </a:r>
          </a:p>
        </p:txBody>
      </p:sp>
    </p:spTree>
    <p:extLst>
      <p:ext uri="{BB962C8B-B14F-4D97-AF65-F5344CB8AC3E}">
        <p14:creationId xmlns:p14="http://schemas.microsoft.com/office/powerpoint/2010/main" val="3714470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 2" descr="Une image contenant texte, plusieurs&#10;&#10;Description générée automatiquement">
            <a:extLst>
              <a:ext uri="{FF2B5EF4-FFF2-40B4-BE49-F238E27FC236}">
                <a16:creationId xmlns:a16="http://schemas.microsoft.com/office/drawing/2014/main" xmlns="" id="{23E20D57-F03E-4EE3-9D93-BDD7BAE99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638" y="14288"/>
            <a:ext cx="29972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Image 4">
            <a:extLst>
              <a:ext uri="{FF2B5EF4-FFF2-40B4-BE49-F238E27FC236}">
                <a16:creationId xmlns:a16="http://schemas.microsoft.com/office/drawing/2014/main" xmlns="" id="{A4F7FBDE-9DAF-4633-87F5-52D641EBE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603625"/>
            <a:ext cx="29543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Image 12">
            <a:extLst>
              <a:ext uri="{FF2B5EF4-FFF2-40B4-BE49-F238E27FC236}">
                <a16:creationId xmlns:a16="http://schemas.microsoft.com/office/drawing/2014/main" xmlns="" id="{FFAD1DFF-64C7-425A-B9F1-44E6F0090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4288"/>
            <a:ext cx="40767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Image 14">
            <a:extLst>
              <a:ext uri="{FF2B5EF4-FFF2-40B4-BE49-F238E27FC236}">
                <a16:creationId xmlns:a16="http://schemas.microsoft.com/office/drawing/2014/main" xmlns="" id="{ABD008A5-C9F6-444A-9C9F-BE87DAF5DF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863" y="0"/>
            <a:ext cx="2397125"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1198FD6E-DF72-426D-8518-48B29FBCE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88" y="931863"/>
            <a:ext cx="4752975" cy="58102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xmlns="" id="{C830A219-F606-42F0-BF2D-61251735B0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15888"/>
            <a:ext cx="4148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a:extLst>
              <a:ext uri="{FF2B5EF4-FFF2-40B4-BE49-F238E27FC236}">
                <a16:creationId xmlns:a16="http://schemas.microsoft.com/office/drawing/2014/main" xmlns="" id="{1ED7442F-5C85-4F6D-8D0D-5F8BCF4043FC}"/>
              </a:ext>
            </a:extLst>
          </p:cNvPr>
          <p:cNvSpPr txBox="1">
            <a:spLocks noChangeArrowheads="1"/>
          </p:cNvSpPr>
          <p:nvPr/>
        </p:nvSpPr>
        <p:spPr bwMode="auto">
          <a:xfrm>
            <a:off x="7221538" y="63627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ts val="700"/>
              </a:spcBef>
              <a:buClr>
                <a:schemeClr val="tx2"/>
              </a:buClr>
              <a:buSzPct val="9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altLang="fr-FR" sz="9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&gt;</a:t>
            </a:r>
            <a:r>
              <a:rPr kumimoji="0" lang="fr-FR" altLang="fr-FR"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t>
            </a:r>
            <a:fld id="{2CDA3244-44EE-4A30-92FF-1C51E260CDDF}" type="slidenum">
              <a:rPr kumimoji="0" lang="fr-FR" altLang="fr-FR"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r>
              <a:rPr kumimoji="0" lang="fr-FR" altLang="fr-FR"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/11</a:t>
            </a:r>
          </a:p>
        </p:txBody>
      </p:sp>
      <p:sp>
        <p:nvSpPr>
          <p:cNvPr id="29698" name="Text Box 2">
            <a:extLst>
              <a:ext uri="{FF2B5EF4-FFF2-40B4-BE49-F238E27FC236}">
                <a16:creationId xmlns:a16="http://schemas.microsoft.com/office/drawing/2014/main" xmlns="" id="{F44D35E2-D9E8-4E18-A4B3-A3D9013B5D75}"/>
              </a:ext>
            </a:extLst>
          </p:cNvPr>
          <p:cNvSpPr txBox="1">
            <a:spLocks noChangeArrowheads="1"/>
          </p:cNvSpPr>
          <p:nvPr/>
        </p:nvSpPr>
        <p:spPr bwMode="auto">
          <a:xfrm>
            <a:off x="611188" y="1196752"/>
            <a:ext cx="8281987" cy="5507260"/>
          </a:xfrm>
          <a:prstGeom prst="rect">
            <a:avLst/>
          </a:prstGeom>
          <a:noFill/>
          <a:ln w="9525">
            <a:no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400" b="0" i="0" u="none" strike="noStrike" kern="1200" cap="none" spc="0" normalizeH="0" baseline="0" noProof="0" dirty="0">
                <a:ln>
                  <a:noFill/>
                </a:ln>
                <a:solidFill>
                  <a:srgbClr val="9F1C11"/>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rPr>
              <a:t>Identifier avec l’élève les comportements attendus</a:t>
            </a:r>
          </a:p>
          <a:p>
            <a:pPr marL="0" marR="0" lvl="0" indent="0" algn="l" defTabSz="914400" rtl="0" eaLnBrk="1" fontAlgn="base" latinLnBrk="0" hangingPunct="1">
              <a:lnSpc>
                <a:spcPct val="100000"/>
              </a:lnSpc>
              <a:spcBef>
                <a:spcPct val="0"/>
              </a:spcBef>
              <a:spcAft>
                <a:spcPct val="0"/>
              </a:spcAft>
              <a:buClrTx/>
              <a:buSzTx/>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1800" b="0" i="0" u="none" strike="noStrike" kern="1200" cap="none" spc="0" normalizeH="0" baseline="0" noProof="0" dirty="0">
                <a:ln>
                  <a:noFill/>
                </a:ln>
                <a:solidFill>
                  <a:srgbClr val="808080"/>
                </a:solidFill>
                <a:effectLst/>
                <a:uLnTx/>
                <a:uFillTx/>
                <a:latin typeface="Verdana" panose="020B0604030504040204" pitchFamily="34" charset="0"/>
                <a:ea typeface="ＭＳ Ｐゴシック" pitchFamily="32"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400" b="0" i="0" u="none" strike="noStrike" kern="1200" cap="none" spc="0" normalizeH="0" baseline="0" noProof="0" dirty="0">
                <a:ln>
                  <a:noFill/>
                </a:ln>
                <a:solidFill>
                  <a:srgbClr val="9F1C11"/>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rPr>
              <a:t>Valider positivement, régulièrement et fréquemment leurs acquis cognitifs et comportementaux. </a:t>
            </a:r>
            <a:r>
              <a:rPr kumimoji="0" lang="fr-FR" sz="1800" b="0" i="0" u="none" strike="noStrike" kern="1200" cap="none" spc="0" normalizeH="0" baseline="0" noProof="0" dirty="0">
                <a:ln>
                  <a:noFill/>
                </a:ln>
                <a:solidFill>
                  <a:srgbClr val="808080"/>
                </a:solidFill>
                <a:effectLst/>
                <a:uLnTx/>
                <a:uFillTx/>
                <a:latin typeface="Verdana" panose="020B0604030504040204" pitchFamily="34" charset="0"/>
                <a:ea typeface="ＭＳ Ｐゴシック" pitchFamily="32" charset="-128"/>
                <a:cs typeface="+mn-cs"/>
              </a:rPr>
              <a:t>      </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rPr>
              <a:t>Récompenser les comportements adaptés plutôt que sanctionner les comportements inadaptés ;</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rPr>
              <a:t>Avoir des attentes accessibles par l’élève, donc adaptées à sa situation (contrats de comportement par exemple) </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rPr>
              <a:t>Les succès comportementaux sont annoncés et valorisés.</a:t>
            </a:r>
          </a:p>
          <a:p>
            <a:pPr marL="0" marR="0" lvl="0" indent="0" algn="l" defTabSz="914400" rtl="0" eaLnBrk="1" fontAlgn="base" latinLnBrk="0" hangingPunct="1">
              <a:lnSpc>
                <a:spcPct val="100000"/>
              </a:lnSpc>
              <a:spcBef>
                <a:spcPct val="0"/>
              </a:spcBef>
              <a:spcAft>
                <a:spcPct val="0"/>
              </a:spcAft>
              <a:buClrTx/>
              <a:buSzTx/>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fr-FR" sz="2400" b="0" i="0" u="none" strike="noStrike" kern="1200" cap="none" spc="0" normalizeH="0" baseline="0" noProof="0" dirty="0">
              <a:ln>
                <a:noFill/>
              </a:ln>
              <a:solidFill>
                <a:srgbClr val="9F1C11"/>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400" b="0" i="0" u="none" strike="noStrike" kern="1200" cap="none" spc="0" normalizeH="0" baseline="0" noProof="0" dirty="0">
                <a:ln>
                  <a:noFill/>
                </a:ln>
                <a:solidFill>
                  <a:srgbClr val="9F1C11"/>
                </a:solidFill>
                <a:effectLst/>
                <a:uLnTx/>
                <a:uFillTx/>
                <a:latin typeface="Verdana" panose="020B0604030504040204" pitchFamily="34" charset="0"/>
                <a:ea typeface="ＭＳ Ｐゴシック" pitchFamily="32" charset="-128"/>
                <a:cs typeface="+mn-cs"/>
              </a:rPr>
              <a:t>Être un modèle comportemental</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anose="020B0604030504040204" pitchFamily="34" charset="0"/>
                <a:ea typeface="ＭＳ Ｐゴシック" pitchFamily="32" charset="-128"/>
                <a:cs typeface="+mn-cs"/>
              </a:rPr>
              <a:t>En se positionnant en adulte ;</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anose="020B0604030504040204" pitchFamily="34" charset="0"/>
                <a:ea typeface="ＭＳ Ｐゴシック" pitchFamily="32" charset="-128"/>
                <a:cs typeface="+mn-cs"/>
              </a:rPr>
              <a:t>En restant maître de soi en toute circonstance ;</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Verdana" panose="020B0604030504040204" pitchFamily="34" charset="0"/>
                <a:ea typeface="ＭＳ Ｐゴシック" pitchFamily="32" charset="-128"/>
                <a:cs typeface="+mn-cs"/>
              </a:rPr>
              <a:t>En ayant des comportements sociaux et émotionnels modélisants.</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fr-FR" sz="14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itchFamily="32" charset="-128"/>
              <a:cs typeface="+mn-cs"/>
            </a:endParaRPr>
          </a:p>
        </p:txBody>
      </p:sp>
      <p:sp>
        <p:nvSpPr>
          <p:cNvPr id="29699" name="Text Box 3">
            <a:extLst>
              <a:ext uri="{FF2B5EF4-FFF2-40B4-BE49-F238E27FC236}">
                <a16:creationId xmlns:a16="http://schemas.microsoft.com/office/drawing/2014/main" xmlns="" id="{CA296648-A432-4BAF-B2EF-382390303AFE}"/>
              </a:ext>
            </a:extLst>
          </p:cNvPr>
          <p:cNvSpPr txBox="1">
            <a:spLocks noChangeArrowheads="1"/>
          </p:cNvSpPr>
          <p:nvPr/>
        </p:nvSpPr>
        <p:spPr bwMode="auto">
          <a:xfrm>
            <a:off x="971600" y="153988"/>
            <a:ext cx="7777162" cy="955675"/>
          </a:xfrm>
          <a:prstGeom prst="rect">
            <a:avLst/>
          </a:prstGeom>
          <a:noFill/>
          <a:ln w="9525">
            <a:noFill/>
            <a:round/>
            <a:headEnd/>
            <a:tailEnd/>
          </a:ln>
          <a:effectLst/>
        </p:spPr>
        <p:txBody>
          <a:bodyPr lIns="90000" tIns="46800" rIns="90000" bIns="46800">
            <a:spAutoFit/>
          </a:bodyPr>
          <a:lstStyle/>
          <a:p>
            <a:pPr marL="0" marR="0" lvl="0" indent="0" algn="l" defTabSz="914400" rtl="0" eaLnBrk="1" fontAlgn="base" latinLnBrk="0" hangingPunct="1">
              <a:lnSpc>
                <a:spcPct val="100000"/>
              </a:lnSpc>
              <a:spcBef>
                <a:spcPts val="20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sz="2800" b="1" i="0" u="none" strike="noStrike" kern="1200" cap="none" spc="0" normalizeH="0" baseline="0" noProof="0" dirty="0">
                <a:ln>
                  <a:noFill/>
                </a:ln>
                <a:solidFill>
                  <a:srgbClr val="9F1C11"/>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rPr>
              <a:t>Soutenir et renforcer les comportements attendus</a:t>
            </a:r>
          </a:p>
        </p:txBody>
      </p:sp>
    </p:spTree>
    <p:extLst>
      <p:ext uri="{BB962C8B-B14F-4D97-AF65-F5344CB8AC3E}">
        <p14:creationId xmlns:p14="http://schemas.microsoft.com/office/powerpoint/2010/main" val="51679070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Espace réservé du contenu 3">
            <a:extLst>
              <a:ext uri="{FF2B5EF4-FFF2-40B4-BE49-F238E27FC236}">
                <a16:creationId xmlns:a16="http://schemas.microsoft.com/office/drawing/2014/main" xmlns="" id="{26DA5BB4-41EF-40FE-B0F9-A7CE9783B44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15887"/>
            <a:ext cx="5759450" cy="6626225"/>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xmlns="" id="{30D6C2F7-73F3-4F8D-8B44-21DCC4F85FFF}"/>
              </a:ext>
            </a:extLst>
          </p:cNvPr>
          <p:cNvSpPr txBox="1"/>
          <p:nvPr/>
        </p:nvSpPr>
        <p:spPr>
          <a:xfrm>
            <a:off x="324718" y="1052736"/>
            <a:ext cx="2520280" cy="4647426"/>
          </a:xfrm>
          <a:prstGeom prst="rect">
            <a:avLst/>
          </a:prstGeom>
          <a:noFill/>
        </p:spPr>
        <p:txBody>
          <a:bodyPr wrap="square" rtlCol="0">
            <a:spAutoFit/>
          </a:bodyPr>
          <a:lstStyle/>
          <a:p>
            <a:r>
              <a:rPr lang="fr-FR" sz="2000" b="1" dirty="0"/>
              <a:t>Des éléments de compréhension et d’analyse.</a:t>
            </a:r>
          </a:p>
          <a:p>
            <a:endParaRPr lang="fr-FR" sz="2000" b="1" dirty="0"/>
          </a:p>
          <a:p>
            <a:r>
              <a:rPr lang="fr-FR" sz="2000" b="1" dirty="0"/>
              <a:t>Des outils de travail.</a:t>
            </a:r>
          </a:p>
          <a:p>
            <a:endParaRPr lang="fr-FR" sz="2000" b="1" dirty="0"/>
          </a:p>
          <a:p>
            <a:r>
              <a:rPr lang="fr-FR" sz="2000" b="1" dirty="0"/>
              <a:t>Des cadres d’action.</a:t>
            </a:r>
          </a:p>
          <a:p>
            <a:endParaRPr lang="fr-FR" sz="2000" b="1" dirty="0"/>
          </a:p>
          <a:p>
            <a:r>
              <a:rPr lang="fr-FR" sz="2000" b="1" dirty="0"/>
              <a:t>Des exemples de pratiques</a:t>
            </a:r>
            <a:r>
              <a:rPr lang="fr-FR" sz="1600" dirty="0"/>
              <a:t>.</a:t>
            </a:r>
          </a:p>
          <a:p>
            <a:endParaRPr lang="fr-FR" dirty="0"/>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xmlns="" id="{57DFDEBD-447F-4938-A135-55718C31461A}"/>
              </a:ext>
            </a:extLst>
          </p:cNvPr>
          <p:cNvSpPr>
            <a:spLocks noGrp="1" noChangeArrowheads="1"/>
          </p:cNvSpPr>
          <p:nvPr>
            <p:ph type="title"/>
          </p:nvPr>
        </p:nvSpPr>
        <p:spPr>
          <a:xfrm>
            <a:off x="684213" y="476250"/>
            <a:ext cx="8229600" cy="1139825"/>
          </a:xfrm>
        </p:spPr>
        <p:txBody>
          <a:bodyPr/>
          <a:lstStyle/>
          <a:p>
            <a:pPr eaLnBrk="1" fontAlgn="auto" hangingPunct="1">
              <a:spcAft>
                <a:spcPts val="0"/>
              </a:spcAft>
              <a:defRPr/>
            </a:pPr>
            <a:r>
              <a:rPr lang="fr-FR" altLang="fr-FR" sz="3200" b="1" dirty="0">
                <a:solidFill>
                  <a:srgbClr val="C00000"/>
                </a:solidFill>
              </a:rPr>
              <a:t>Favoriser l’expression et le contrôle des émotions</a:t>
            </a:r>
            <a:r>
              <a:rPr lang="fr-FR" dirty="0">
                <a:solidFill>
                  <a:schemeClr val="tx2">
                    <a:satMod val="200000"/>
                  </a:schemeClr>
                </a:solidFill>
              </a:rPr>
              <a:t/>
            </a:r>
            <a:br>
              <a:rPr lang="fr-FR" dirty="0">
                <a:solidFill>
                  <a:schemeClr val="tx2">
                    <a:satMod val="200000"/>
                  </a:schemeClr>
                </a:solidFill>
              </a:rPr>
            </a:br>
            <a:endParaRPr lang="fr-FR" dirty="0">
              <a:solidFill>
                <a:schemeClr val="tx2">
                  <a:satMod val="200000"/>
                </a:schemeClr>
              </a:solidFill>
            </a:endParaRPr>
          </a:p>
        </p:txBody>
      </p:sp>
      <p:sp>
        <p:nvSpPr>
          <p:cNvPr id="4" name="Double flèche horizontale 3">
            <a:extLst>
              <a:ext uri="{FF2B5EF4-FFF2-40B4-BE49-F238E27FC236}">
                <a16:creationId xmlns:a16="http://schemas.microsoft.com/office/drawing/2014/main" xmlns="" id="{15F77FFB-C6D7-47CE-B273-392CAE81239A}"/>
              </a:ext>
            </a:extLst>
          </p:cNvPr>
          <p:cNvSpPr/>
          <p:nvPr/>
        </p:nvSpPr>
        <p:spPr>
          <a:xfrm>
            <a:off x="6880225" y="6073775"/>
            <a:ext cx="2016125" cy="5762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orbel"/>
              <a:ea typeface="+mn-ea"/>
              <a:cs typeface="+mn-cs"/>
            </a:endParaRPr>
          </a:p>
        </p:txBody>
      </p:sp>
      <p:sp>
        <p:nvSpPr>
          <p:cNvPr id="71684" name="ZoneTexte 4">
            <a:extLst>
              <a:ext uri="{FF2B5EF4-FFF2-40B4-BE49-F238E27FC236}">
                <a16:creationId xmlns:a16="http://schemas.microsoft.com/office/drawing/2014/main" xmlns="" id="{910AF977-3CF9-4519-BF41-5014B0E81909}"/>
              </a:ext>
            </a:extLst>
          </p:cNvPr>
          <p:cNvSpPr txBox="1">
            <a:spLocks noChangeArrowheads="1"/>
          </p:cNvSpPr>
          <p:nvPr/>
        </p:nvSpPr>
        <p:spPr bwMode="auto">
          <a:xfrm>
            <a:off x="7126288" y="6238875"/>
            <a:ext cx="1439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000" b="0" i="0" u="none" strike="noStrike" kern="1200" cap="none" spc="0" normalizeH="0" baseline="0" noProof="0">
                <a:ln>
                  <a:noFill/>
                </a:ln>
                <a:solidFill>
                  <a:prstClr val="black"/>
                </a:solidFill>
                <a:effectLst/>
                <a:uLnTx/>
                <a:uFillTx/>
                <a:latin typeface="Verdana" panose="020B0604030504040204" pitchFamily="34" charset="0"/>
                <a:ea typeface="+mn-ea"/>
                <a:cs typeface="+mn-cs"/>
              </a:rPr>
              <a:t>3X Manon, </a:t>
            </a:r>
            <a:r>
              <a:rPr kumimoji="0" lang="fr-FR" altLang="fr-FR" sz="1000" b="0" i="0" u="none" strike="noStrike" kern="1200" cap="none" spc="0" normalizeH="0" baseline="0" noProof="0">
                <a:ln>
                  <a:noFill/>
                </a:ln>
                <a:solidFill>
                  <a:prstClr val="black"/>
                </a:solidFill>
                <a:effectLst/>
                <a:uLnTx/>
                <a:uFillTx/>
                <a:latin typeface="Verdana" panose="020B0604030504040204" pitchFamily="34" charset="0"/>
                <a:ea typeface="+mn-ea"/>
                <a:cs typeface="+mn-cs"/>
                <a:hlinkClick r:id="rId2" action="ppaction://hlinkfile"/>
              </a:rPr>
              <a:t>Orphée</a:t>
            </a:r>
            <a:endParaRPr kumimoji="0" lang="fr-FR" altLang="fr-FR" sz="10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pic>
        <p:nvPicPr>
          <p:cNvPr id="71685" name="Picture 6" descr="C:\Users\begron\Desktop\3xmanon-saison-1.jpg">
            <a:extLst>
              <a:ext uri="{FF2B5EF4-FFF2-40B4-BE49-F238E27FC236}">
                <a16:creationId xmlns:a16="http://schemas.microsoft.com/office/drawing/2014/main" xmlns="" id="{1133F220-3CA4-42CC-AF0D-B2F998718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6288" y="4200525"/>
            <a:ext cx="1524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xmlns="" id="{36AD335A-1CFD-4521-9AC6-102F70906C9C}"/>
              </a:ext>
            </a:extLst>
          </p:cNvPr>
          <p:cNvSpPr txBox="1"/>
          <p:nvPr/>
        </p:nvSpPr>
        <p:spPr>
          <a:xfrm>
            <a:off x="6080125" y="1549400"/>
            <a:ext cx="2520950" cy="52228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1" u="none" strike="noStrike" kern="1200" cap="none" spc="0" normalizeH="0" baseline="0" noProof="0" dirty="0">
                <a:ln>
                  <a:noFill/>
                </a:ln>
                <a:solidFill>
                  <a:srgbClr val="E3DED1">
                    <a:lumMod val="50000"/>
                  </a:srgbClr>
                </a:solidFill>
                <a:effectLst/>
                <a:uLnTx/>
                <a:uFillTx/>
                <a:latin typeface="Verdana" panose="020B0604030504040204" pitchFamily="34" charset="0"/>
                <a:ea typeface="+mn-ea"/>
                <a:cs typeface="+mn-cs"/>
              </a:rPr>
              <a:t>Clivage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1" u="none" strike="noStrike" kern="1200" cap="none" spc="0" normalizeH="0" baseline="0" noProof="0" dirty="0">
                <a:ln>
                  <a:noFill/>
                </a:ln>
                <a:solidFill>
                  <a:srgbClr val="E3DED1">
                    <a:lumMod val="50000"/>
                  </a:srgbClr>
                </a:solidFill>
                <a:effectLst/>
                <a:uLnTx/>
                <a:uFillTx/>
                <a:latin typeface="Verdana" panose="020B0604030504040204" pitchFamily="34" charset="0"/>
                <a:ea typeface="+mn-ea"/>
                <a:cs typeface="+mn-cs"/>
              </a:rPr>
              <a:t>Contrôle des émotions</a:t>
            </a:r>
          </a:p>
        </p:txBody>
      </p:sp>
      <p:sp>
        <p:nvSpPr>
          <p:cNvPr id="71687" name="Rectangle 3">
            <a:extLst>
              <a:ext uri="{FF2B5EF4-FFF2-40B4-BE49-F238E27FC236}">
                <a16:creationId xmlns:a16="http://schemas.microsoft.com/office/drawing/2014/main" xmlns="" id="{7014F871-50EE-475D-AF9E-641BDF542B7D}"/>
              </a:ext>
            </a:extLst>
          </p:cNvPr>
          <p:cNvSpPr txBox="1">
            <a:spLocks noChangeArrowheads="1"/>
          </p:cNvSpPr>
          <p:nvPr/>
        </p:nvSpPr>
        <p:spPr bwMode="auto">
          <a:xfrm>
            <a:off x="666750" y="1557338"/>
            <a:ext cx="82296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39775"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811213" indent="-188913">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260475"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1481138" indent="-20955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1938338" indent="-20955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395538" indent="-20955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2852738" indent="-20955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309938" indent="-20955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marL="411163" marR="0" lvl="0" indent="-342900" algn="l" defTabSz="914400" rtl="0" eaLnBrk="0" fontAlgn="base" latinLnBrk="0" hangingPunct="0">
              <a:lnSpc>
                <a:spcPct val="100000"/>
              </a:lnSpc>
              <a:spcBef>
                <a:spcPts val="700"/>
              </a:spcBef>
              <a:spcAft>
                <a:spcPct val="0"/>
              </a:spcAft>
              <a:buClr>
                <a:srgbClr val="455F51"/>
              </a:buClr>
              <a:buSzPct val="95000"/>
              <a:buFont typeface="Wingdings" panose="05000000000000000000" pitchFamily="2" charset="2"/>
              <a:buChar char=""/>
              <a:tabLst/>
              <a:defRPr/>
            </a:pPr>
            <a:r>
              <a:rPr kumimoji="0" lang="fr-FR" altLang="fr-FR" sz="30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EPS</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anose="05000000000000000000" pitchFamily="2" charset="2"/>
              <a:buChar char=""/>
              <a:tabLst/>
              <a:defRPr/>
            </a:pPr>
            <a:r>
              <a:rPr kumimoji="0" lang="fr-FR" alt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Sports de combat par exemple</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anose="05000000000000000000" pitchFamily="2" charset="2"/>
              <a:buChar char=""/>
              <a:tabLst/>
              <a:defRPr/>
            </a:pPr>
            <a:r>
              <a:rPr kumimoji="0" lang="fr-FR" alt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Escalade</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anose="05000000000000000000" pitchFamily="2" charset="2"/>
              <a:buChar char=""/>
              <a:tabLst/>
              <a:defRPr/>
            </a:pPr>
            <a:r>
              <a:rPr kumimoji="0" lang="fr-FR" alt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Danse </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anose="05000000000000000000" pitchFamily="2" charset="2"/>
              <a:buChar char=""/>
              <a:tabLst/>
              <a:defRPr/>
            </a:pPr>
            <a:r>
              <a:rPr kumimoji="0" lang="fr-FR" alt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t>
            </a:r>
            <a:endParaRPr kumimoji="0" lang="fr-FR" altLang="fr-FR" sz="44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411163" marR="0" lvl="0" indent="-342900" algn="l" defTabSz="914400" rtl="0" eaLnBrk="0" fontAlgn="base" latinLnBrk="0" hangingPunct="0">
              <a:lnSpc>
                <a:spcPct val="100000"/>
              </a:lnSpc>
              <a:spcBef>
                <a:spcPts val="700"/>
              </a:spcBef>
              <a:spcAft>
                <a:spcPct val="0"/>
              </a:spcAft>
              <a:buClr>
                <a:srgbClr val="455F51"/>
              </a:buClr>
              <a:buSzPct val="95000"/>
              <a:buFont typeface="Wingdings" panose="05000000000000000000" pitchFamily="2" charset="2"/>
              <a:buChar char=""/>
              <a:tabLst/>
              <a:defRPr/>
            </a:pPr>
            <a:r>
              <a:rPr kumimoji="0" lang="fr-FR" altLang="fr-FR" sz="30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Théâtre, marionnettes </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anose="05000000000000000000" pitchFamily="2" charset="2"/>
              <a:buChar char=""/>
              <a:tabLst/>
              <a:defRPr/>
            </a:pPr>
            <a:r>
              <a:rPr kumimoji="0" lang="fr-FR" alt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situations fictionnelles, </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anose="05000000000000000000" pitchFamily="2" charset="2"/>
              <a:buChar char=""/>
              <a:tabLst/>
              <a:defRPr/>
            </a:pPr>
            <a:r>
              <a:rPr kumimoji="0" lang="fr-FR" alt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improvisations</a:t>
            </a:r>
          </a:p>
          <a:p>
            <a:pPr marL="811213" marR="0" lvl="2" indent="-188913" algn="l" defTabSz="914400" rtl="0" eaLnBrk="1" fontAlgn="base" latinLnBrk="0" hangingPunct="1">
              <a:lnSpc>
                <a:spcPct val="100000"/>
              </a:lnSpc>
              <a:spcBef>
                <a:spcPts val="350"/>
              </a:spcBef>
              <a:spcAft>
                <a:spcPct val="0"/>
              </a:spcAft>
              <a:buClr>
                <a:srgbClr val="9F1C11"/>
              </a:buClr>
              <a:buSzTx/>
              <a:buFont typeface="Wingdings" panose="05000000000000000000" pitchFamily="2" charset="2"/>
              <a:buChar char=""/>
              <a:tabLst/>
              <a:defRPr/>
            </a:pPr>
            <a:r>
              <a:rPr kumimoji="0" lang="fr-FR" altLang="fr-FR" sz="28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t>
            </a:r>
          </a:p>
        </p:txBody>
      </p:sp>
    </p:spTree>
    <p:extLst>
      <p:ext uri="{BB962C8B-B14F-4D97-AF65-F5344CB8AC3E}">
        <p14:creationId xmlns:p14="http://schemas.microsoft.com/office/powerpoint/2010/main" val="1115360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xmlns="" id="{760FEC81-06C8-4DFA-82A6-74CCF60FC599}"/>
              </a:ext>
            </a:extLst>
          </p:cNvPr>
          <p:cNvSpPr>
            <a:spLocks noGrp="1" noChangeArrowheads="1"/>
          </p:cNvSpPr>
          <p:nvPr>
            <p:ph type="title"/>
          </p:nvPr>
        </p:nvSpPr>
        <p:spPr/>
        <p:txBody>
          <a:bodyPr/>
          <a:lstStyle/>
          <a:p>
            <a:pPr eaLnBrk="1" fontAlgn="auto" hangingPunct="1">
              <a:spcAft>
                <a:spcPts val="0"/>
              </a:spcAft>
              <a:defRPr/>
            </a:pPr>
            <a:r>
              <a:rPr lang="fr-FR" b="1" dirty="0">
                <a:solidFill>
                  <a:srgbClr val="C00000"/>
                </a:solidFill>
              </a:rPr>
              <a:t>Permettre la sublimation</a:t>
            </a:r>
          </a:p>
        </p:txBody>
      </p:sp>
      <p:sp>
        <p:nvSpPr>
          <p:cNvPr id="46083" name="Rectangle 3">
            <a:extLst>
              <a:ext uri="{FF2B5EF4-FFF2-40B4-BE49-F238E27FC236}">
                <a16:creationId xmlns:a16="http://schemas.microsoft.com/office/drawing/2014/main" xmlns="" id="{A94EBA7F-50AA-41CD-8853-7E909FE162DA}"/>
              </a:ext>
            </a:extLst>
          </p:cNvPr>
          <p:cNvSpPr>
            <a:spLocks noGrp="1" noChangeArrowheads="1"/>
          </p:cNvSpPr>
          <p:nvPr>
            <p:ph idx="1"/>
          </p:nvPr>
        </p:nvSpPr>
        <p:spPr>
          <a:xfrm>
            <a:off x="685800" y="1772816"/>
            <a:ext cx="8229600" cy="3692525"/>
          </a:xfrm>
        </p:spPr>
        <p:txBody>
          <a:bodyPr/>
          <a:lstStyle/>
          <a:p>
            <a:pPr eaLnBrk="1" hangingPunct="1">
              <a:defRPr/>
            </a:pPr>
            <a:r>
              <a:rPr lang="fr-FR" altLang="fr-FR" dirty="0"/>
              <a:t>Activités artistiques et d’expression</a:t>
            </a:r>
          </a:p>
          <a:p>
            <a:pPr eaLnBrk="1" hangingPunct="1">
              <a:buFont typeface="Wingdings" panose="05000000000000000000" pitchFamily="2" charset="2"/>
              <a:buNone/>
              <a:defRPr/>
            </a:pPr>
            <a:endParaRPr lang="fr-FR" altLang="fr-FR" dirty="0"/>
          </a:p>
          <a:p>
            <a:pPr eaLnBrk="1" hangingPunct="1">
              <a:defRPr/>
            </a:pPr>
            <a:r>
              <a:rPr lang="fr-FR" altLang="fr-FR" dirty="0"/>
              <a:t>Créations d’histoires (BD, films, </a:t>
            </a:r>
          </a:p>
          <a:p>
            <a:pPr marL="68263" indent="0" eaLnBrk="1" hangingPunct="1">
              <a:buFont typeface="Wingdings" panose="05000000000000000000" pitchFamily="2" charset="2"/>
              <a:buNone/>
              <a:defRPr/>
            </a:pPr>
            <a:r>
              <a:rPr lang="fr-FR" altLang="fr-FR" dirty="0"/>
              <a:t>nouvelles …)</a:t>
            </a:r>
          </a:p>
          <a:p>
            <a:pPr marL="68263" indent="0" eaLnBrk="1" hangingPunct="1">
              <a:buFont typeface="Wingdings" panose="05000000000000000000" pitchFamily="2" charset="2"/>
              <a:buNone/>
              <a:defRPr/>
            </a:pPr>
            <a:endParaRPr lang="fr-FR" altLang="fr-FR" dirty="0"/>
          </a:p>
          <a:p>
            <a:pPr eaLnBrk="1" hangingPunct="1">
              <a:defRPr/>
            </a:pPr>
            <a:r>
              <a:rPr lang="fr-FR" altLang="fr-FR" dirty="0"/>
              <a:t>Récits de vie</a:t>
            </a:r>
          </a:p>
          <a:p>
            <a:pPr marL="68263" indent="0" eaLnBrk="1" hangingPunct="1">
              <a:buFont typeface="Wingdings" panose="05000000000000000000" pitchFamily="2" charset="2"/>
              <a:buNone/>
              <a:defRPr/>
            </a:pPr>
            <a:endParaRPr lang="fr-FR" altLang="fr-FR" dirty="0"/>
          </a:p>
        </p:txBody>
      </p:sp>
      <p:pic>
        <p:nvPicPr>
          <p:cNvPr id="73732" name="Picture 4" descr="C:\Users\begron\Documents\Productions\Handicap mental ouvrage\Cyrulnik vilains canards.jpg">
            <a:extLst>
              <a:ext uri="{FF2B5EF4-FFF2-40B4-BE49-F238E27FC236}">
                <a16:creationId xmlns:a16="http://schemas.microsoft.com/office/drawing/2014/main" xmlns="" id="{0DDE0993-5B2F-4071-90C2-47DC20687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3284538"/>
            <a:ext cx="20097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054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6BB3AF9B-ABDE-4F63-B25E-75D997A8D448}"/>
              </a:ext>
            </a:extLst>
          </p:cNvPr>
          <p:cNvSpPr>
            <a:spLocks noGrp="1" noChangeArrowheads="1"/>
          </p:cNvSpPr>
          <p:nvPr>
            <p:ph type="ctrTitle"/>
          </p:nvPr>
        </p:nvSpPr>
        <p:spPr bwMode="auto">
          <a:xfrm>
            <a:off x="685800" y="1773238"/>
            <a:ext cx="7772400" cy="1655762"/>
          </a:xfrm>
        </p:spPr>
        <p:txBody>
          <a:bodyPr wrap="square" lIns="91440" tIns="45720" rIns="91440" bIns="45720" numCol="1" anchorCtr="0" compatLnSpc="1">
            <a:prstTxWarp prst="textNoShape">
              <a:avLst/>
            </a:prstTxWarp>
          </a:bodyPr>
          <a:lstStyle/>
          <a:p>
            <a:pPr marR="0" eaLnBrk="1" hangingPunct="1"/>
            <a:r>
              <a:rPr lang="fr-FR" altLang="fr-FR" cap="none">
                <a:effectLst/>
              </a:rPr>
              <a:t> </a:t>
            </a:r>
          </a:p>
        </p:txBody>
      </p:sp>
      <p:sp>
        <p:nvSpPr>
          <p:cNvPr id="65539" name="Rectangle 3">
            <a:extLst>
              <a:ext uri="{FF2B5EF4-FFF2-40B4-BE49-F238E27FC236}">
                <a16:creationId xmlns:a16="http://schemas.microsoft.com/office/drawing/2014/main" xmlns="" id="{B1D921C5-507F-4810-9C62-96DC196FC897}"/>
              </a:ext>
            </a:extLst>
          </p:cNvPr>
          <p:cNvSpPr>
            <a:spLocks noGrp="1"/>
          </p:cNvSpPr>
          <p:nvPr>
            <p:ph type="subTitle" idx="1"/>
          </p:nvPr>
        </p:nvSpPr>
        <p:spPr>
          <a:xfrm>
            <a:off x="1835150" y="2997200"/>
            <a:ext cx="6851650" cy="1346200"/>
          </a:xfrm>
          <a:noFill/>
        </p:spPr>
        <p:txBody>
          <a:bodyPr/>
          <a:lstStyle/>
          <a:p>
            <a:pPr eaLnBrk="1" hangingPunct="1">
              <a:spcBef>
                <a:spcPct val="0"/>
              </a:spcBef>
            </a:pPr>
            <a:r>
              <a:rPr lang="fr-FR" altLang="fr-FR" sz="4000" i="1" dirty="0">
                <a:solidFill>
                  <a:srgbClr val="FF0000"/>
                </a:solidFill>
              </a:rPr>
              <a:t>Reconstruire les fonctionnements émotionnels et relationnels lors des passages </a:t>
            </a:r>
          </a:p>
          <a:p>
            <a:pPr eaLnBrk="1" hangingPunct="1">
              <a:spcBef>
                <a:spcPct val="0"/>
              </a:spcBef>
            </a:pPr>
            <a:r>
              <a:rPr lang="fr-FR" altLang="fr-FR" sz="4000" i="1" dirty="0">
                <a:solidFill>
                  <a:srgbClr val="FF0000"/>
                </a:solidFill>
              </a:rPr>
              <a:t>à l’acte importants</a:t>
            </a:r>
          </a:p>
        </p:txBody>
      </p:sp>
    </p:spTree>
    <p:extLst>
      <p:ext uri="{BB962C8B-B14F-4D97-AF65-F5344CB8AC3E}">
        <p14:creationId xmlns:p14="http://schemas.microsoft.com/office/powerpoint/2010/main" val="159501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xmlns="" id="{CC3962F8-FCB5-4AF5-A263-F6DBD38FC47A}"/>
              </a:ext>
            </a:extLst>
          </p:cNvPr>
          <p:cNvSpPr>
            <a:spLocks noGrp="1" noChangeArrowheads="1"/>
          </p:cNvSpPr>
          <p:nvPr>
            <p:ph type="title"/>
          </p:nvPr>
        </p:nvSpPr>
        <p:spPr/>
        <p:txBody>
          <a:bodyPr>
            <a:normAutofit fontScale="90000"/>
          </a:bodyPr>
          <a:lstStyle/>
          <a:p>
            <a:pPr eaLnBrk="1" fontAlgn="auto" hangingPunct="1">
              <a:spcAft>
                <a:spcPts val="0"/>
              </a:spcAft>
              <a:defRPr/>
            </a:pPr>
            <a:r>
              <a:rPr lang="fr-FR" dirty="0">
                <a:solidFill>
                  <a:srgbClr val="FF0000"/>
                </a:solidFill>
              </a:rPr>
              <a:t>Ne pas renforcer les dysfonctionnements</a:t>
            </a:r>
          </a:p>
        </p:txBody>
      </p:sp>
      <p:sp>
        <p:nvSpPr>
          <p:cNvPr id="66563" name="Rectangle 3">
            <a:extLst>
              <a:ext uri="{FF2B5EF4-FFF2-40B4-BE49-F238E27FC236}">
                <a16:creationId xmlns:a16="http://schemas.microsoft.com/office/drawing/2014/main" xmlns="" id="{2EBD3CD7-5790-4ABC-B82E-35F6A5861C9E}"/>
              </a:ext>
            </a:extLst>
          </p:cNvPr>
          <p:cNvSpPr>
            <a:spLocks noGrp="1"/>
          </p:cNvSpPr>
          <p:nvPr>
            <p:ph idx="1"/>
          </p:nvPr>
        </p:nvSpPr>
        <p:spPr>
          <a:xfrm>
            <a:off x="381000" y="1676400"/>
            <a:ext cx="8229600" cy="4073525"/>
          </a:xfrm>
        </p:spPr>
        <p:txBody>
          <a:bodyPr/>
          <a:lstStyle/>
          <a:p>
            <a:pPr eaLnBrk="1" hangingPunct="1">
              <a:lnSpc>
                <a:spcPct val="90000"/>
              </a:lnSpc>
            </a:pPr>
            <a:endParaRPr lang="fr-FR" altLang="fr-FR" sz="2800" b="1" dirty="0">
              <a:latin typeface="Arial" panose="020B0604020202020204" pitchFamily="34" charset="0"/>
            </a:endParaRPr>
          </a:p>
          <a:p>
            <a:pPr eaLnBrk="1" hangingPunct="1">
              <a:lnSpc>
                <a:spcPct val="90000"/>
              </a:lnSpc>
            </a:pPr>
            <a:r>
              <a:rPr lang="fr-FR" altLang="fr-FR" sz="2800" b="1" dirty="0">
                <a:latin typeface="Arial" panose="020B0604020202020204" pitchFamily="34" charset="0"/>
              </a:rPr>
              <a:t>Le calmer </a:t>
            </a:r>
            <a:r>
              <a:rPr lang="fr-FR" altLang="fr-FR" sz="2800" dirty="0">
                <a:latin typeface="Arial" panose="020B0604020202020204" pitchFamily="34" charset="0"/>
              </a:rPr>
              <a:t>par le regard, le geste ou la parole</a:t>
            </a:r>
          </a:p>
          <a:p>
            <a:pPr eaLnBrk="1" hangingPunct="1">
              <a:lnSpc>
                <a:spcPct val="90000"/>
              </a:lnSpc>
            </a:pPr>
            <a:r>
              <a:rPr lang="fr-FR" altLang="fr-FR" sz="2800" b="1" dirty="0">
                <a:latin typeface="Arial" panose="020B0604020202020204" pitchFamily="34" charset="0"/>
              </a:rPr>
              <a:t>S’interposer </a:t>
            </a:r>
            <a:r>
              <a:rPr lang="fr-FR" altLang="fr-FR" sz="2800" dirty="0">
                <a:latin typeface="Arial" panose="020B0604020202020204" pitchFamily="34" charset="0"/>
              </a:rPr>
              <a:t>entre lui et la victime</a:t>
            </a:r>
          </a:p>
          <a:p>
            <a:pPr eaLnBrk="1" hangingPunct="1">
              <a:lnSpc>
                <a:spcPct val="90000"/>
              </a:lnSpc>
            </a:pPr>
            <a:r>
              <a:rPr lang="fr-FR" altLang="fr-FR" sz="2800" b="1" dirty="0">
                <a:latin typeface="Arial" panose="020B0604020202020204" pitchFamily="34" charset="0"/>
              </a:rPr>
              <a:t>Evacuer ou contenir </a:t>
            </a:r>
            <a:r>
              <a:rPr lang="fr-FR" altLang="fr-FR" sz="2800" dirty="0">
                <a:latin typeface="Arial" panose="020B0604020202020204" pitchFamily="34" charset="0"/>
              </a:rPr>
              <a:t>l’enfant si la sécurité des autres est en jeu</a:t>
            </a:r>
          </a:p>
          <a:p>
            <a:pPr eaLnBrk="1" hangingPunct="1">
              <a:lnSpc>
                <a:spcPct val="90000"/>
              </a:lnSpc>
            </a:pPr>
            <a:r>
              <a:rPr lang="fr-FR" altLang="fr-FR" sz="2800" b="1" dirty="0">
                <a:latin typeface="Arial" panose="020B0604020202020204" pitchFamily="34" charset="0"/>
              </a:rPr>
              <a:t>Rester  maître de soi</a:t>
            </a:r>
            <a:r>
              <a:rPr lang="fr-FR" altLang="fr-FR" sz="2800" dirty="0">
                <a:latin typeface="Arial" panose="020B0604020202020204" pitchFamily="34" charset="0"/>
              </a:rPr>
              <a:t> amenuise l'agressivité</a:t>
            </a:r>
          </a:p>
          <a:p>
            <a:pPr eaLnBrk="1" hangingPunct="1">
              <a:lnSpc>
                <a:spcPct val="90000"/>
              </a:lnSpc>
            </a:pPr>
            <a:r>
              <a:rPr lang="fr-FR" altLang="fr-FR" sz="2800" dirty="0">
                <a:latin typeface="Tahoma" panose="020B0604030504040204" pitchFamily="34" charset="0"/>
                <a:cs typeface="Times New Roman" panose="02020603050405020304" pitchFamily="18" charset="0"/>
              </a:rPr>
              <a:t>Lui proposer un mode de communication et/ou une activité, un </a:t>
            </a:r>
            <a:r>
              <a:rPr lang="fr-FR" altLang="fr-FR" sz="2800" b="1" dirty="0">
                <a:latin typeface="Tahoma" panose="020B0604030504040204" pitchFamily="34" charset="0"/>
                <a:cs typeface="Times New Roman" panose="02020603050405020304" pitchFamily="18" charset="0"/>
              </a:rPr>
              <a:t>lieu de répit </a:t>
            </a:r>
            <a:r>
              <a:rPr lang="fr-FR" altLang="fr-FR" sz="2800" dirty="0">
                <a:latin typeface="Tahoma" panose="020B0604030504040204" pitchFamily="34" charset="0"/>
                <a:cs typeface="Times New Roman" panose="02020603050405020304" pitchFamily="18" charset="0"/>
              </a:rPr>
              <a:t>, une personne « sas » pour le calmer</a:t>
            </a:r>
          </a:p>
          <a:p>
            <a:pPr eaLnBrk="1" hangingPunct="1">
              <a:lnSpc>
                <a:spcPct val="90000"/>
              </a:lnSpc>
            </a:pPr>
            <a:r>
              <a:rPr lang="fr-FR" altLang="fr-FR" sz="2400" dirty="0">
                <a:latin typeface="Arial" panose="020B0604020202020204" pitchFamily="34" charset="0"/>
                <a:cs typeface="Times New Roman" panose="02020603050405020304" pitchFamily="18" charset="0"/>
              </a:rPr>
              <a:t>.  </a:t>
            </a:r>
            <a:endParaRPr lang="fr-FR" altLang="fr-FR" sz="2800" dirty="0"/>
          </a:p>
        </p:txBody>
      </p:sp>
    </p:spTree>
    <p:extLst>
      <p:ext uri="{BB962C8B-B14F-4D97-AF65-F5344CB8AC3E}">
        <p14:creationId xmlns:p14="http://schemas.microsoft.com/office/powerpoint/2010/main" val="1112977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xmlns="" id="{57856CCD-CA2D-4B58-8269-6A7DF040C039}"/>
              </a:ext>
            </a:extLst>
          </p:cNvPr>
          <p:cNvSpPr>
            <a:spLocks noGrp="1" noChangeArrowheads="1"/>
          </p:cNvSpPr>
          <p:nvPr>
            <p:ph type="title"/>
          </p:nvPr>
        </p:nvSpPr>
        <p:spPr>
          <a:xfrm>
            <a:off x="457200" y="277813"/>
            <a:ext cx="8229600" cy="636587"/>
          </a:xfrm>
        </p:spPr>
        <p:txBody>
          <a:bodyPr>
            <a:normAutofit fontScale="90000"/>
          </a:bodyPr>
          <a:lstStyle/>
          <a:p>
            <a:pPr eaLnBrk="1" fontAlgn="auto" hangingPunct="1">
              <a:spcAft>
                <a:spcPts val="0"/>
              </a:spcAft>
              <a:defRPr/>
            </a:pPr>
            <a:r>
              <a:rPr lang="fr-FR" sz="2800" b="1" dirty="0">
                <a:solidFill>
                  <a:srgbClr val="FF0000"/>
                </a:solidFill>
                <a:cs typeface="Times New Roman" charset="0"/>
              </a:rPr>
              <a:t>Aider les élèves à gérer les accès de colère</a:t>
            </a:r>
            <a:r>
              <a:rPr lang="fr-FR" dirty="0">
                <a:solidFill>
                  <a:srgbClr val="FF0000"/>
                </a:solidFill>
              </a:rPr>
              <a:t> </a:t>
            </a:r>
          </a:p>
        </p:txBody>
      </p:sp>
      <p:sp>
        <p:nvSpPr>
          <p:cNvPr id="67587" name="Rectangle 3">
            <a:extLst>
              <a:ext uri="{FF2B5EF4-FFF2-40B4-BE49-F238E27FC236}">
                <a16:creationId xmlns:a16="http://schemas.microsoft.com/office/drawing/2014/main" xmlns="" id="{F54C5840-F285-46D7-9747-A0675DBA1E8E}"/>
              </a:ext>
            </a:extLst>
          </p:cNvPr>
          <p:cNvSpPr>
            <a:spLocks noGrp="1"/>
          </p:cNvSpPr>
          <p:nvPr>
            <p:ph idx="1"/>
          </p:nvPr>
        </p:nvSpPr>
        <p:spPr>
          <a:xfrm>
            <a:off x="457200" y="1524000"/>
            <a:ext cx="8229600" cy="4572000"/>
          </a:xfrm>
        </p:spPr>
        <p:txBody>
          <a:bodyPr/>
          <a:lstStyle/>
          <a:p>
            <a:pPr eaLnBrk="1" hangingPunct="1">
              <a:buFont typeface="Wingdings" panose="05000000000000000000" pitchFamily="2" charset="2"/>
              <a:buNone/>
            </a:pPr>
            <a:endParaRPr lang="fr-FR" altLang="fr-FR" sz="2400" dirty="0">
              <a:latin typeface="Tahoma" panose="020B0604030504040204" pitchFamily="34" charset="0"/>
              <a:cs typeface="Times New Roman" panose="02020603050405020304" pitchFamily="18" charset="0"/>
            </a:endParaRPr>
          </a:p>
          <a:p>
            <a:pPr eaLnBrk="1" hangingPunct="1">
              <a:buFont typeface="Wingdings" panose="05000000000000000000" pitchFamily="2" charset="2"/>
              <a:buNone/>
            </a:pPr>
            <a:r>
              <a:rPr lang="fr-FR" altLang="fr-FR" sz="2400" dirty="0">
                <a:latin typeface="Tahoma" panose="020B0604030504040204" pitchFamily="34" charset="0"/>
                <a:cs typeface="Times New Roman" panose="02020603050405020304" pitchFamily="18" charset="0"/>
              </a:rPr>
              <a:t>Apprendre à l’enfant à </a:t>
            </a:r>
            <a:r>
              <a:rPr lang="fr-FR" altLang="fr-FR" sz="2400" b="1" dirty="0">
                <a:latin typeface="Tahoma" panose="020B0604030504040204" pitchFamily="34" charset="0"/>
                <a:cs typeface="Times New Roman" panose="02020603050405020304" pitchFamily="18" charset="0"/>
              </a:rPr>
              <a:t>d</a:t>
            </a:r>
            <a:r>
              <a:rPr lang="fr-FR" altLang="fr-FR" sz="2400" b="1" dirty="0">
                <a:cs typeface="Times New Roman" panose="02020603050405020304" pitchFamily="18" charset="0"/>
              </a:rPr>
              <a:t>é</a:t>
            </a:r>
            <a:r>
              <a:rPr lang="fr-FR" altLang="fr-FR" sz="2400" b="1" dirty="0">
                <a:latin typeface="Tahoma" panose="020B0604030504040204" pitchFamily="34" charset="0"/>
                <a:cs typeface="Times New Roman" panose="02020603050405020304" pitchFamily="18" charset="0"/>
              </a:rPr>
              <a:t>crire le comportement</a:t>
            </a:r>
            <a:r>
              <a:rPr lang="fr-FR" altLang="fr-FR" sz="2400" dirty="0">
                <a:latin typeface="Tahoma" panose="020B0604030504040204" pitchFamily="34" charset="0"/>
                <a:cs typeface="Times New Roman" panose="02020603050405020304" pitchFamily="18" charset="0"/>
              </a:rPr>
              <a:t> </a:t>
            </a:r>
            <a:r>
              <a:rPr lang="fr-FR" altLang="fr-FR" sz="2400" b="1" dirty="0">
                <a:latin typeface="Tahoma" panose="020B0604030504040204" pitchFamily="34" charset="0"/>
                <a:cs typeface="Times New Roman" panose="02020603050405020304" pitchFamily="18" charset="0"/>
              </a:rPr>
              <a:t>ou la situation</a:t>
            </a:r>
            <a:r>
              <a:rPr lang="fr-FR" altLang="fr-FR" sz="2400" dirty="0">
                <a:latin typeface="Tahoma" panose="020B0604030504040204" pitchFamily="34" charset="0"/>
                <a:cs typeface="Times New Roman" panose="02020603050405020304" pitchFamily="18" charset="0"/>
              </a:rPr>
              <a:t> qui ont provoqu</a:t>
            </a:r>
            <a:r>
              <a:rPr lang="fr-FR" altLang="fr-FR" sz="2400" dirty="0">
                <a:cs typeface="Times New Roman" panose="02020603050405020304" pitchFamily="18" charset="0"/>
              </a:rPr>
              <a:t>é</a:t>
            </a:r>
            <a:r>
              <a:rPr lang="fr-FR" altLang="fr-FR" sz="2400" dirty="0">
                <a:latin typeface="Tahoma" panose="020B0604030504040204" pitchFamily="34" charset="0"/>
                <a:cs typeface="Times New Roman" panose="02020603050405020304" pitchFamily="18" charset="0"/>
              </a:rPr>
              <a:t> sa réaction, les </a:t>
            </a:r>
            <a:r>
              <a:rPr lang="fr-FR" altLang="fr-FR" sz="2400" b="1" dirty="0">
                <a:latin typeface="Tahoma" panose="020B0604030504040204" pitchFamily="34" charset="0"/>
                <a:cs typeface="Times New Roman" panose="02020603050405020304" pitchFamily="18" charset="0"/>
              </a:rPr>
              <a:t>émotions </a:t>
            </a:r>
            <a:r>
              <a:rPr lang="fr-FR" altLang="fr-FR" sz="2400" dirty="0">
                <a:latin typeface="Tahoma" panose="020B0604030504040204" pitchFamily="34" charset="0"/>
                <a:cs typeface="Times New Roman" panose="02020603050405020304" pitchFamily="18" charset="0"/>
              </a:rPr>
              <a:t>ressenties. </a:t>
            </a:r>
          </a:p>
          <a:p>
            <a:pPr eaLnBrk="1" hangingPunct="1">
              <a:buFont typeface="Wingdings" panose="05000000000000000000" pitchFamily="2" charset="2"/>
              <a:buNone/>
            </a:pPr>
            <a:r>
              <a:rPr lang="fr-FR" altLang="fr-FR" sz="2400" dirty="0">
                <a:latin typeface="Tahoma" panose="020B0604030504040204" pitchFamily="34" charset="0"/>
                <a:cs typeface="Times New Roman" panose="02020603050405020304" pitchFamily="18" charset="0"/>
              </a:rPr>
              <a:t>L’amener à identifier en quoi son comportement est préjudiciable et son incidence sur les autres, en entendant la victime ou son représentant</a:t>
            </a:r>
          </a:p>
          <a:p>
            <a:pPr eaLnBrk="1" hangingPunct="1">
              <a:buFont typeface="Wingdings" panose="05000000000000000000" pitchFamily="2" charset="2"/>
              <a:buNone/>
            </a:pPr>
            <a:r>
              <a:rPr lang="fr-FR" altLang="fr-FR" sz="2400" dirty="0">
                <a:latin typeface="Tahoma" panose="020B0604030504040204" pitchFamily="34" charset="0"/>
                <a:cs typeface="Times New Roman" panose="02020603050405020304" pitchFamily="18" charset="0"/>
              </a:rPr>
              <a:t>Identifier </a:t>
            </a:r>
            <a:r>
              <a:rPr lang="fr-FR" altLang="fr-FR" sz="2400" b="1" dirty="0">
                <a:latin typeface="Tahoma" panose="020B0604030504040204" pitchFamily="34" charset="0"/>
                <a:cs typeface="Times New Roman" panose="02020603050405020304" pitchFamily="18" charset="0"/>
              </a:rPr>
              <a:t>d’autres modes d’expression de ses frustrations</a:t>
            </a:r>
            <a:r>
              <a:rPr lang="fr-FR" altLang="fr-FR" sz="2400" dirty="0">
                <a:latin typeface="Tahoma" panose="020B0604030504040204" pitchFamily="34" charset="0"/>
                <a:cs typeface="Times New Roman" panose="02020603050405020304" pitchFamily="18" charset="0"/>
              </a:rPr>
              <a:t> ou de son irritation d'une mani</a:t>
            </a:r>
            <a:r>
              <a:rPr lang="fr-FR" altLang="fr-FR" sz="2400" dirty="0">
                <a:cs typeface="Times New Roman" panose="02020603050405020304" pitchFamily="18" charset="0"/>
              </a:rPr>
              <a:t>è</a:t>
            </a:r>
            <a:r>
              <a:rPr lang="fr-FR" altLang="fr-FR" sz="2400" dirty="0">
                <a:latin typeface="Tahoma" panose="020B0604030504040204" pitchFamily="34" charset="0"/>
                <a:cs typeface="Times New Roman" panose="02020603050405020304" pitchFamily="18" charset="0"/>
              </a:rPr>
              <a:t>re socialement acceptable (par la parole)</a:t>
            </a:r>
            <a:r>
              <a:rPr lang="fr-FR" altLang="fr-FR" sz="2400" dirty="0"/>
              <a:t> </a:t>
            </a:r>
          </a:p>
          <a:p>
            <a:pPr eaLnBrk="1" hangingPunct="1">
              <a:buFont typeface="Wingdings" panose="05000000000000000000" pitchFamily="2" charset="2"/>
              <a:buNone/>
            </a:pPr>
            <a:r>
              <a:rPr lang="fr-FR" altLang="fr-FR" sz="2400" dirty="0">
                <a:latin typeface="Tahoma" panose="020B0604030504040204" pitchFamily="34" charset="0"/>
                <a:cs typeface="Times New Roman" panose="02020603050405020304" pitchFamily="18" charset="0"/>
              </a:rPr>
              <a:t>Eventuellement sanctionner</a:t>
            </a:r>
          </a:p>
          <a:p>
            <a:pPr eaLnBrk="1" hangingPunct="1">
              <a:buFont typeface="Wingdings" panose="05000000000000000000" pitchFamily="2" charset="2"/>
              <a:buNone/>
            </a:pPr>
            <a:endParaRPr lang="fr-FR" altLang="fr-FR" sz="2400" dirty="0">
              <a:latin typeface="Tahoma" panose="020B0604030504040204" pitchFamily="34" charset="0"/>
              <a:cs typeface="Times New Roman" panose="02020603050405020304" pitchFamily="18" charset="0"/>
            </a:endParaRPr>
          </a:p>
        </p:txBody>
      </p:sp>
      <p:sp>
        <p:nvSpPr>
          <p:cNvPr id="67588" name="Rectangle 3">
            <a:extLst>
              <a:ext uri="{FF2B5EF4-FFF2-40B4-BE49-F238E27FC236}">
                <a16:creationId xmlns:a16="http://schemas.microsoft.com/office/drawing/2014/main" xmlns="" id="{3BD27032-B5D0-48EE-8E08-07E0AE40EDEB}"/>
              </a:ext>
            </a:extLst>
          </p:cNvPr>
          <p:cNvSpPr>
            <a:spLocks noChangeArrowheads="1"/>
          </p:cNvSpPr>
          <p:nvPr/>
        </p:nvSpPr>
        <p:spPr bwMode="auto">
          <a:xfrm>
            <a:off x="1908175" y="1017588"/>
            <a:ext cx="498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Une fois l’accès de colère passé</a:t>
            </a:r>
            <a:endParaRPr kumimoji="0" lang="fr-FR" altLang="fr-FR"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95271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1042544-22B7-4113-8AD6-04716F888E9E}"/>
              </a:ext>
            </a:extLst>
          </p:cNvPr>
          <p:cNvSpPr>
            <a:spLocks noGrp="1"/>
          </p:cNvSpPr>
          <p:nvPr>
            <p:ph type="title"/>
          </p:nvPr>
        </p:nvSpPr>
        <p:spPr/>
        <p:txBody>
          <a:bodyPr/>
          <a:lstStyle/>
          <a:p>
            <a:pPr>
              <a:defRPr/>
            </a:pPr>
            <a:r>
              <a:rPr lang="fr-FR" altLang="fr-FR" sz="3600" dirty="0">
                <a:solidFill>
                  <a:srgbClr val="FF0000"/>
                </a:solidFill>
              </a:rPr>
              <a:t>Sanctionner sans humilier en</a:t>
            </a:r>
            <a:r>
              <a:rPr lang="fr-FR" altLang="fr-FR" sz="3600" dirty="0"/>
              <a:t>:</a:t>
            </a:r>
            <a:r>
              <a:rPr lang="fr-FR" altLang="fr-FR" dirty="0"/>
              <a:t/>
            </a:r>
            <a:br>
              <a:rPr lang="fr-FR" altLang="fr-FR" dirty="0"/>
            </a:br>
            <a:endParaRPr lang="fr-FR" dirty="0"/>
          </a:p>
        </p:txBody>
      </p:sp>
      <p:sp>
        <p:nvSpPr>
          <p:cNvPr id="3" name="Espace réservé du contenu 2">
            <a:extLst>
              <a:ext uri="{FF2B5EF4-FFF2-40B4-BE49-F238E27FC236}">
                <a16:creationId xmlns:a16="http://schemas.microsoft.com/office/drawing/2014/main" xmlns="" id="{C0261CDA-DDD5-43AE-B115-838B477A215B}"/>
              </a:ext>
            </a:extLst>
          </p:cNvPr>
          <p:cNvSpPr>
            <a:spLocks noGrp="1"/>
          </p:cNvSpPr>
          <p:nvPr>
            <p:ph idx="1"/>
          </p:nvPr>
        </p:nvSpPr>
        <p:spPr>
          <a:xfrm>
            <a:off x="914400" y="1397645"/>
            <a:ext cx="7772400" cy="4572000"/>
          </a:xfrm>
        </p:spPr>
        <p:txBody>
          <a:bodyPr/>
          <a:lstStyle/>
          <a:p>
            <a:pPr>
              <a:defRPr/>
            </a:pPr>
            <a:r>
              <a:rPr lang="fr-FR" altLang="fr-FR" sz="2800" dirty="0"/>
              <a:t>Eloignant momentanément du groupe</a:t>
            </a:r>
          </a:p>
          <a:p>
            <a:pPr>
              <a:defRPr/>
            </a:pPr>
            <a:r>
              <a:rPr lang="fr-FR" altLang="fr-FR" sz="2800" dirty="0"/>
              <a:t>Permettant une réparation si elle est possible</a:t>
            </a:r>
          </a:p>
          <a:p>
            <a:pPr>
              <a:defRPr/>
            </a:pPr>
            <a:r>
              <a:rPr lang="fr-FR" altLang="fr-FR" sz="2800" dirty="0"/>
              <a:t>L’amenant à identifier d’autres modes de résolution</a:t>
            </a:r>
          </a:p>
          <a:p>
            <a:pPr>
              <a:defRPr/>
            </a:pPr>
            <a:r>
              <a:rPr lang="fr-FR" altLang="fr-FR" sz="2800" dirty="0"/>
              <a:t>Privant momentanément des droits </a:t>
            </a:r>
          </a:p>
          <a:p>
            <a:pPr>
              <a:defRPr/>
            </a:pPr>
            <a:r>
              <a:rPr lang="fr-FR" sz="2800" dirty="0"/>
              <a:t>Réduisant des privilèges</a:t>
            </a:r>
          </a:p>
          <a:p>
            <a:pPr>
              <a:defRPr/>
            </a:pPr>
            <a:r>
              <a:rPr lang="fr-FR" sz="2800" dirty="0"/>
              <a:t>Proposant des travaux d’intérêt général non vexatoire</a:t>
            </a:r>
          </a:p>
          <a:p>
            <a:pPr>
              <a:defRPr/>
            </a:pPr>
            <a:r>
              <a:rPr lang="fr-FR" sz="2800" dirty="0"/>
              <a:t>Proposant de donner pour réparer</a:t>
            </a:r>
          </a:p>
          <a:p>
            <a:pPr>
              <a:defRPr/>
            </a:pPr>
            <a:endParaRPr lang="fr-FR" sz="2800" dirty="0"/>
          </a:p>
          <a:p>
            <a:pPr>
              <a:defRPr/>
            </a:pPr>
            <a:endParaRPr lang="fr-FR" sz="3600" dirty="0"/>
          </a:p>
        </p:txBody>
      </p:sp>
    </p:spTree>
    <p:extLst>
      <p:ext uri="{BB962C8B-B14F-4D97-AF65-F5344CB8AC3E}">
        <p14:creationId xmlns:p14="http://schemas.microsoft.com/office/powerpoint/2010/main" val="3508640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0" y="2971015"/>
            <a:ext cx="9144000" cy="3909060"/>
          </a:xfrm>
          <a:prstGeom prst="rect">
            <a:avLst/>
          </a:prstGeom>
          <a:noFill/>
          <a:ln>
            <a:noFill/>
          </a:ln>
        </p:spPr>
      </p:pic>
      <p:pic>
        <p:nvPicPr>
          <p:cNvPr id="220" name="Shape 220"/>
          <p:cNvPicPr preferRelativeResize="0"/>
          <p:nvPr/>
        </p:nvPicPr>
        <p:blipFill>
          <a:blip r:embed="rId4">
            <a:alphaModFix/>
          </a:blip>
          <a:stretch>
            <a:fillRect/>
          </a:stretch>
        </p:blipFill>
        <p:spPr>
          <a:xfrm>
            <a:off x="3352800" y="2209800"/>
            <a:ext cx="2438400" cy="2438400"/>
          </a:xfrm>
          <a:prstGeom prst="rect">
            <a:avLst/>
          </a:prstGeom>
          <a:noFill/>
          <a:ln>
            <a:noFill/>
          </a:ln>
        </p:spPr>
      </p:pic>
      <p:sp>
        <p:nvSpPr>
          <p:cNvPr id="221" name="Shape 221"/>
          <p:cNvSpPr txBox="1"/>
          <p:nvPr/>
        </p:nvSpPr>
        <p:spPr>
          <a:xfrm>
            <a:off x="670339" y="1625203"/>
            <a:ext cx="2591700" cy="2438400"/>
          </a:xfrm>
          <a:prstGeom prst="rect">
            <a:avLst/>
          </a:prstGeom>
          <a:solidFill>
            <a:srgbClr val="EAD1DC"/>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lvl="0" algn="ctr" eaLnBrk="1" fontAlgn="auto" hangingPunct="1">
              <a:spcBef>
                <a:spcPts val="0"/>
              </a:spcBef>
              <a:spcAft>
                <a:spcPts val="0"/>
              </a:spcAft>
            </a:pPr>
            <a:r>
              <a:rPr lang="fr-FR" sz="2400" kern="50" dirty="0">
                <a:latin typeface="Times New Roman" panose="02020603050405020304" pitchFamily="18" charset="0"/>
                <a:ea typeface="Lucida Sans Unicode" panose="020B0602030504020204" pitchFamily="34" charset="0"/>
              </a:rPr>
              <a:t>La confiance dans ses capacités : se définit comme capable d’effectuer la tâche demandée à sa portée</a:t>
            </a:r>
            <a:endParaRPr kumimoji="0" lang="fr" sz="2400" b="1" i="0" u="none" strike="noStrike" kern="0" cap="none" spc="0" normalizeH="0" baseline="0" noProof="0" dirty="0">
              <a:ln>
                <a:noFill/>
              </a:ln>
              <a:solidFill>
                <a:srgbClr val="000000"/>
              </a:solidFill>
              <a:effectLst/>
              <a:uLnTx/>
              <a:uFillTx/>
              <a:latin typeface="Arial"/>
              <a:ea typeface="+mn-ea"/>
              <a:cs typeface="Arial"/>
              <a:sym typeface="Arial"/>
              <a:rtl val="0"/>
            </a:endParaRPr>
          </a:p>
        </p:txBody>
      </p:sp>
      <p:sp>
        <p:nvSpPr>
          <p:cNvPr id="223" name="Shape 223"/>
          <p:cNvSpPr txBox="1"/>
          <p:nvPr/>
        </p:nvSpPr>
        <p:spPr>
          <a:xfrm>
            <a:off x="5867400" y="1933351"/>
            <a:ext cx="2591700" cy="1855690"/>
          </a:xfrm>
          <a:prstGeom prst="rect">
            <a:avLst/>
          </a:prstGeom>
          <a:solidFill>
            <a:srgbClr val="C9DAF8"/>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lvl="0" algn="ctr" eaLnBrk="1" fontAlgn="auto" hangingPunct="1">
              <a:spcBef>
                <a:spcPts val="0"/>
              </a:spcBef>
              <a:spcAft>
                <a:spcPts val="0"/>
              </a:spcAft>
            </a:pPr>
            <a:r>
              <a:rPr lang="fr-FR" sz="2400" kern="50" dirty="0">
                <a:latin typeface="Times New Roman" panose="02020603050405020304" pitchFamily="18" charset="0"/>
                <a:ea typeface="Lucida Sans Unicode" panose="020B0602030504020204" pitchFamily="34" charset="0"/>
              </a:rPr>
              <a:t>L’investissement : se lance dans des activités nouvelles ou difficiles</a:t>
            </a:r>
            <a:endParaRPr kumimoji="0" lang="fr" sz="2400" b="1" i="0" u="none" strike="noStrike" kern="0" cap="none" spc="0" normalizeH="0" baseline="0" noProof="0" dirty="0">
              <a:ln>
                <a:noFill/>
              </a:ln>
              <a:solidFill>
                <a:srgbClr val="000000"/>
              </a:solidFill>
              <a:effectLst/>
              <a:uLnTx/>
              <a:uFillTx/>
              <a:latin typeface="Arial"/>
              <a:ea typeface="+mn-ea"/>
              <a:cs typeface="Arial"/>
              <a:sym typeface="Arial"/>
              <a:rtl val="0"/>
            </a:endParaRPr>
          </a:p>
        </p:txBody>
      </p:sp>
      <p:sp>
        <p:nvSpPr>
          <p:cNvPr id="224" name="Shape 224"/>
          <p:cNvSpPr txBox="1"/>
          <p:nvPr/>
        </p:nvSpPr>
        <p:spPr>
          <a:xfrm>
            <a:off x="1761024" y="4714218"/>
            <a:ext cx="3099007" cy="1595101"/>
          </a:xfrm>
          <a:prstGeom prst="rect">
            <a:avLst/>
          </a:prstGeom>
          <a:solidFill>
            <a:srgbClr val="FFF2CC"/>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lvl="0" algn="ctr" eaLnBrk="1" fontAlgn="auto" hangingPunct="1">
              <a:spcBef>
                <a:spcPts val="0"/>
              </a:spcBef>
              <a:spcAft>
                <a:spcPts val="0"/>
              </a:spcAft>
            </a:pPr>
            <a:r>
              <a:rPr lang="fr-FR" sz="2400" kern="50" dirty="0">
                <a:latin typeface="Times New Roman" panose="02020603050405020304" pitchFamily="18" charset="0"/>
                <a:ea typeface="Lucida Sans Unicode" panose="020B0602030504020204" pitchFamily="34" charset="0"/>
              </a:rPr>
              <a:t>La persévérance dans la tâche (gestion de la difficulté)</a:t>
            </a:r>
            <a:endParaRPr kumimoji="0" lang="fr" sz="2400" b="1" i="0" u="none" strike="noStrike" kern="0" cap="none" spc="0" normalizeH="0" baseline="0" noProof="0" dirty="0">
              <a:ln>
                <a:noFill/>
              </a:ln>
              <a:solidFill>
                <a:srgbClr val="000000"/>
              </a:solidFill>
              <a:effectLst/>
              <a:uLnTx/>
              <a:uFillTx/>
              <a:latin typeface="Arial"/>
              <a:ea typeface="+mn-ea"/>
              <a:cs typeface="Arial"/>
              <a:sym typeface="Arial"/>
              <a:rtl val="0"/>
            </a:endParaRPr>
          </a:p>
        </p:txBody>
      </p:sp>
      <p:sp>
        <p:nvSpPr>
          <p:cNvPr id="226" name="Shape 226"/>
          <p:cNvSpPr/>
          <p:nvPr/>
        </p:nvSpPr>
        <p:spPr>
          <a:xfrm>
            <a:off x="189825" y="249200"/>
            <a:ext cx="5218200" cy="852000"/>
          </a:xfrm>
          <a:prstGeom prst="round2DiagRect">
            <a:avLst>
              <a:gd name="adj1" fmla="val 16667"/>
              <a:gd name="adj2" fmla="val 0"/>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50" cap="none" spc="0" normalizeH="0" baseline="0" noProof="0" dirty="0">
                <a:ln>
                  <a:noFill/>
                </a:ln>
                <a:solidFill>
                  <a:srgbClr val="000000"/>
                </a:solidFill>
                <a:effectLst/>
                <a:uLnTx/>
                <a:uFillTx/>
                <a:latin typeface="Times New Roman" panose="02020603050405020304" pitchFamily="18" charset="0"/>
                <a:ea typeface="Lucida Sans Unicode" panose="020B0602030504020204" pitchFamily="34" charset="0"/>
                <a:cs typeface="+mn-cs"/>
              </a:rPr>
              <a:t>L’estime de soi  Observables</a:t>
            </a:r>
            <a:endParaRPr kumimoji="0" lang="fr" sz="2200" b="1" i="0" u="none" strike="noStrike" kern="0" cap="none" spc="0" normalizeH="0" baseline="0" noProof="0" dirty="0">
              <a:ln>
                <a:noFill/>
              </a:ln>
              <a:solidFill>
                <a:srgbClr val="FFFFFF"/>
              </a:solidFill>
              <a:effectLst/>
              <a:uLnTx/>
              <a:uFillTx/>
              <a:latin typeface="Arial"/>
              <a:ea typeface="+mn-ea"/>
              <a:cs typeface="Arial"/>
              <a:sym typeface="Arial"/>
              <a:rtl val="0"/>
            </a:endParaRPr>
          </a:p>
        </p:txBody>
      </p:sp>
    </p:spTree>
    <p:extLst>
      <p:ext uri="{BB962C8B-B14F-4D97-AF65-F5344CB8AC3E}">
        <p14:creationId xmlns:p14="http://schemas.microsoft.com/office/powerpoint/2010/main" val="3236087923"/>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xmlns="" id="{05E57E9C-6A7D-498C-96B6-9032DF66B709}"/>
              </a:ext>
            </a:extLst>
          </p:cNvPr>
          <p:cNvSpPr txBox="1">
            <a:spLocks noChangeArrowheads="1"/>
          </p:cNvSpPr>
          <p:nvPr/>
        </p:nvSpPr>
        <p:spPr bwMode="auto">
          <a:xfrm>
            <a:off x="1079500" y="1196975"/>
            <a:ext cx="788511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spcBef>
                <a:spcPts val="700"/>
              </a:spcBef>
              <a:buClr>
                <a:schemeClr val="tx2"/>
              </a:buClr>
              <a:buSzPct val="95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Corbel" panose="020B0503020204020204" pitchFamily="34" charset="0"/>
              </a:defRPr>
            </a:lvl2pPr>
            <a:lvl3pPr marL="811213" indent="-188913">
              <a:spcBef>
                <a:spcPct val="20000"/>
              </a:spcBef>
              <a:buClr>
                <a:schemeClr val="accent2"/>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9pPr>
          </a:lstStyle>
          <a:p>
            <a:pPr eaLnBrk="1" hangingPunct="1">
              <a:lnSpc>
                <a:spcPct val="80000"/>
              </a:lnSpc>
              <a:spcBef>
                <a:spcPct val="0"/>
              </a:spcBef>
              <a:buClrTx/>
              <a:buSzTx/>
              <a:buFontTx/>
              <a:buNone/>
            </a:pPr>
            <a:r>
              <a:rPr lang="fr-FR" altLang="fr-FR" sz="2000">
                <a:solidFill>
                  <a:srgbClr val="9F1C11"/>
                </a:solidFill>
                <a:latin typeface="Verdana" panose="020B0604030504040204" pitchFamily="34" charset="0"/>
              </a:rPr>
              <a:t>Un passé traversé par l’échec scolaire et/ou une mauvaise image renvoyée par leur environnement</a:t>
            </a:r>
          </a:p>
          <a:p>
            <a:pPr eaLnBrk="1" hangingPunct="1">
              <a:lnSpc>
                <a:spcPct val="90000"/>
              </a:lnSpc>
              <a:spcBef>
                <a:spcPct val="0"/>
              </a:spcBef>
              <a:buClrTx/>
              <a:buSzTx/>
              <a:buFontTx/>
              <a:buNone/>
            </a:pPr>
            <a:r>
              <a:rPr lang="fr-FR" altLang="fr-FR" sz="1600">
                <a:solidFill>
                  <a:srgbClr val="808080"/>
                </a:solidFill>
                <a:latin typeface="Verdana" panose="020B0604030504040204" pitchFamily="34" charset="0"/>
              </a:rPr>
              <a:t>           </a:t>
            </a:r>
          </a:p>
          <a:p>
            <a:pPr lvl="2" eaLnBrk="1" hangingPunct="1">
              <a:lnSpc>
                <a:spcPct val="90000"/>
              </a:lnSpc>
              <a:spcBef>
                <a:spcPts val="400"/>
              </a:spcBef>
              <a:buClr>
                <a:srgbClr val="9F1C11"/>
              </a:buClr>
              <a:buFont typeface="Wingdings" panose="05000000000000000000" pitchFamily="2" charset="2"/>
              <a:buChar char=""/>
            </a:pPr>
            <a:r>
              <a:rPr lang="fr-FR" altLang="fr-FR" sz="1600">
                <a:solidFill>
                  <a:srgbClr val="000000"/>
                </a:solidFill>
                <a:latin typeface="Verdana" panose="020B0604030504040204" pitchFamily="34" charset="0"/>
              </a:rPr>
              <a:t>Doute, peur de l’échec, sentiment de ne pas être à la hauteur ;</a:t>
            </a:r>
          </a:p>
          <a:p>
            <a:pPr lvl="2" eaLnBrk="1" hangingPunct="1">
              <a:lnSpc>
                <a:spcPct val="90000"/>
              </a:lnSpc>
              <a:spcBef>
                <a:spcPts val="400"/>
              </a:spcBef>
              <a:buClr>
                <a:srgbClr val="9F1C11"/>
              </a:buClr>
              <a:buFont typeface="Wingdings" panose="05000000000000000000" pitchFamily="2" charset="2"/>
              <a:buChar char=""/>
            </a:pPr>
            <a:r>
              <a:rPr lang="fr-FR" altLang="fr-FR" sz="1600">
                <a:solidFill>
                  <a:srgbClr val="000000"/>
                </a:solidFill>
                <a:latin typeface="Verdana" panose="020B0604030504040204" pitchFamily="34" charset="0"/>
              </a:rPr>
              <a:t>Évitement ou tentatives pour retarder le moment de l’apprentissage ;</a:t>
            </a:r>
          </a:p>
          <a:p>
            <a:pPr lvl="2" eaLnBrk="1" hangingPunct="1">
              <a:lnSpc>
                <a:spcPct val="90000"/>
              </a:lnSpc>
              <a:spcBef>
                <a:spcPts val="400"/>
              </a:spcBef>
              <a:buClr>
                <a:srgbClr val="9F1C11"/>
              </a:buClr>
              <a:buFont typeface="Wingdings" panose="05000000000000000000" pitchFamily="2" charset="2"/>
              <a:buChar char=""/>
            </a:pPr>
            <a:r>
              <a:rPr lang="fr-FR" altLang="fr-FR" sz="1600">
                <a:solidFill>
                  <a:srgbClr val="000000"/>
                </a:solidFill>
                <a:latin typeface="Verdana" panose="020B0604030504040204" pitchFamily="34" charset="0"/>
              </a:rPr>
              <a:t>Fuite de toute mentalisation, toute représentation ou élaboration, en bravant, provoquant, défiant, fuyant ou s’isolant.</a:t>
            </a:r>
          </a:p>
          <a:p>
            <a:pPr eaLnBrk="1" hangingPunct="1">
              <a:lnSpc>
                <a:spcPct val="90000"/>
              </a:lnSpc>
              <a:spcBef>
                <a:spcPct val="0"/>
              </a:spcBef>
              <a:buClrTx/>
              <a:buSzTx/>
              <a:buFontTx/>
              <a:buNone/>
            </a:pPr>
            <a:endParaRPr lang="fr-FR" altLang="fr-FR" sz="2000">
              <a:solidFill>
                <a:srgbClr val="9F1C11"/>
              </a:solidFill>
              <a:latin typeface="Verdana" panose="020B0604030504040204" pitchFamily="34" charset="0"/>
            </a:endParaRPr>
          </a:p>
          <a:p>
            <a:pPr eaLnBrk="1" hangingPunct="1">
              <a:lnSpc>
                <a:spcPct val="90000"/>
              </a:lnSpc>
              <a:spcBef>
                <a:spcPct val="0"/>
              </a:spcBef>
              <a:buClrTx/>
              <a:buSzTx/>
              <a:buFontTx/>
              <a:buNone/>
            </a:pPr>
            <a:r>
              <a:rPr lang="fr-FR" altLang="fr-FR" sz="2000">
                <a:solidFill>
                  <a:srgbClr val="9F1C11"/>
                </a:solidFill>
                <a:latin typeface="Verdana" panose="020B0604030504040204" pitchFamily="34" charset="0"/>
              </a:rPr>
              <a:t>Les exigences scolaires leur font prendre conscience de leurs insuffisances ou de leurs faiblesses</a:t>
            </a:r>
          </a:p>
          <a:p>
            <a:pPr eaLnBrk="1" hangingPunct="1">
              <a:lnSpc>
                <a:spcPct val="90000"/>
              </a:lnSpc>
              <a:spcBef>
                <a:spcPct val="0"/>
              </a:spcBef>
              <a:buClrTx/>
              <a:buSzTx/>
              <a:buFontTx/>
              <a:buNone/>
            </a:pPr>
            <a:r>
              <a:rPr lang="fr-FR" altLang="fr-FR" sz="1600">
                <a:solidFill>
                  <a:srgbClr val="808080"/>
                </a:solidFill>
                <a:latin typeface="Verdana" panose="020B0604030504040204" pitchFamily="34" charset="0"/>
              </a:rPr>
              <a:t>           </a:t>
            </a:r>
          </a:p>
          <a:p>
            <a:pPr lvl="2" eaLnBrk="1" hangingPunct="1">
              <a:lnSpc>
                <a:spcPct val="90000"/>
              </a:lnSpc>
              <a:spcBef>
                <a:spcPts val="400"/>
              </a:spcBef>
              <a:buClr>
                <a:srgbClr val="9F1C11"/>
              </a:buClr>
              <a:buFont typeface="Wingdings" panose="05000000000000000000" pitchFamily="2" charset="2"/>
              <a:buChar char=""/>
            </a:pPr>
            <a:r>
              <a:rPr lang="fr-FR" altLang="fr-FR" sz="1600">
                <a:solidFill>
                  <a:srgbClr val="000000"/>
                </a:solidFill>
                <a:latin typeface="Verdana" panose="020B0604030504040204" pitchFamily="34" charset="0"/>
              </a:rPr>
              <a:t>Difficulté à s’accepter comme incomplets, leur désir de toute puissance s’affronte à la difficulté d’apprendre ;</a:t>
            </a:r>
          </a:p>
          <a:p>
            <a:pPr lvl="2" eaLnBrk="1" hangingPunct="1">
              <a:lnSpc>
                <a:spcPct val="90000"/>
              </a:lnSpc>
              <a:spcBef>
                <a:spcPts val="400"/>
              </a:spcBef>
              <a:buClr>
                <a:srgbClr val="9F1C11"/>
              </a:buClr>
              <a:buFont typeface="Wingdings" panose="05000000000000000000" pitchFamily="2" charset="2"/>
              <a:buChar char=""/>
            </a:pPr>
            <a:r>
              <a:rPr lang="fr-FR" altLang="fr-FR" sz="1600">
                <a:solidFill>
                  <a:srgbClr val="000000"/>
                </a:solidFill>
                <a:latin typeface="Verdana" panose="020B0604030504040204" pitchFamily="34" charset="0"/>
              </a:rPr>
              <a:t>Refus de ces exigences par l’affichage d’un désintérêt pour l’activité, la remise en cause de l’autorité de l’adulte.</a:t>
            </a:r>
          </a:p>
          <a:p>
            <a:pPr lvl="2" eaLnBrk="1" hangingPunct="1">
              <a:lnSpc>
                <a:spcPct val="90000"/>
              </a:lnSpc>
              <a:spcBef>
                <a:spcPts val="400"/>
              </a:spcBef>
              <a:buClr>
                <a:srgbClr val="9F1C11"/>
              </a:buClr>
              <a:buFont typeface="Wingdings" panose="05000000000000000000" pitchFamily="2" charset="2"/>
              <a:buNone/>
            </a:pPr>
            <a:endParaRPr lang="fr-FR" altLang="fr-FR" sz="1600">
              <a:solidFill>
                <a:srgbClr val="000000"/>
              </a:solidFill>
              <a:latin typeface="Verdana" panose="020B0604030504040204" pitchFamily="34" charset="0"/>
            </a:endParaRPr>
          </a:p>
          <a:p>
            <a:pPr eaLnBrk="1" hangingPunct="1">
              <a:lnSpc>
                <a:spcPct val="90000"/>
              </a:lnSpc>
              <a:spcBef>
                <a:spcPct val="0"/>
              </a:spcBef>
              <a:buClrTx/>
              <a:buSzTx/>
              <a:buFontTx/>
              <a:buNone/>
            </a:pPr>
            <a:endParaRPr lang="fr-FR" altLang="fr-FR" sz="1600">
              <a:solidFill>
                <a:srgbClr val="808080"/>
              </a:solidFill>
              <a:latin typeface="Verdana" panose="020B0604030504040204" pitchFamily="34" charset="0"/>
            </a:endParaRPr>
          </a:p>
          <a:p>
            <a:pPr eaLnBrk="1" hangingPunct="1">
              <a:lnSpc>
                <a:spcPct val="90000"/>
              </a:lnSpc>
              <a:spcBef>
                <a:spcPct val="0"/>
              </a:spcBef>
              <a:buClrTx/>
              <a:buSzTx/>
              <a:buFontTx/>
              <a:buNone/>
            </a:pPr>
            <a:endParaRPr lang="fr-FR" altLang="fr-FR" sz="1600">
              <a:solidFill>
                <a:srgbClr val="808080"/>
              </a:solidFill>
              <a:latin typeface="Verdana" panose="020B0604030504040204" pitchFamily="34" charset="0"/>
            </a:endParaRPr>
          </a:p>
        </p:txBody>
      </p:sp>
      <p:sp>
        <p:nvSpPr>
          <p:cNvPr id="28675" name="Text Box 3">
            <a:extLst>
              <a:ext uri="{FF2B5EF4-FFF2-40B4-BE49-F238E27FC236}">
                <a16:creationId xmlns:a16="http://schemas.microsoft.com/office/drawing/2014/main" xmlns="" id="{DD9F4B80-F7CE-4E03-A72D-361154829CC2}"/>
              </a:ext>
            </a:extLst>
          </p:cNvPr>
          <p:cNvSpPr txBox="1">
            <a:spLocks noChangeArrowheads="1"/>
          </p:cNvSpPr>
          <p:nvPr/>
        </p:nvSpPr>
        <p:spPr bwMode="auto">
          <a:xfrm>
            <a:off x="1042988" y="476250"/>
            <a:ext cx="72009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700"/>
              </a:spcBef>
              <a:buClr>
                <a:schemeClr val="tx2"/>
              </a:buClr>
              <a:buSzPct val="9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9pPr>
          </a:lstStyle>
          <a:p>
            <a:pPr eaLnBrk="1" hangingPunct="1">
              <a:spcBef>
                <a:spcPts val="2000"/>
              </a:spcBef>
              <a:buClrTx/>
              <a:buSzTx/>
              <a:buFontTx/>
              <a:buNone/>
            </a:pPr>
            <a:r>
              <a:rPr lang="fr-FR" altLang="fr-FR" sz="3200">
                <a:solidFill>
                  <a:srgbClr val="002060"/>
                </a:solidFill>
                <a:latin typeface="Verdana" panose="020B0604030504040204" pitchFamily="34" charset="0"/>
              </a:rPr>
              <a:t>Une faible estime de soi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xmlns="" id="{CDC30A18-2FC8-457C-A1F9-B2AA4D01BE89}"/>
              </a:ext>
            </a:extLst>
          </p:cNvPr>
          <p:cNvSpPr txBox="1">
            <a:spLocks noChangeArrowheads="1"/>
          </p:cNvSpPr>
          <p:nvPr/>
        </p:nvSpPr>
        <p:spPr bwMode="auto">
          <a:xfrm>
            <a:off x="395288" y="1125538"/>
            <a:ext cx="8569325"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chemeClr val="tx2"/>
              </a:buClr>
              <a:buSzPct val="95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600">
                <a:solidFill>
                  <a:schemeClr val="tx1"/>
                </a:solidFill>
                <a:latin typeface="Corbel" panose="020B0503020204020204" pitchFamily="34" charset="0"/>
              </a:defRPr>
            </a:lvl2pPr>
            <a:lvl3pPr marL="811213" indent="-188913">
              <a:spcBef>
                <a:spcPct val="20000"/>
              </a:spcBef>
              <a:buClr>
                <a:schemeClr val="accent2"/>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orbel" panose="020B0503020204020204" pitchFamily="34" charset="0"/>
              </a:defRPr>
            </a:lvl9pPr>
          </a:lstStyle>
          <a:p>
            <a:pPr eaLnBrk="1" hangingPunct="1">
              <a:spcBef>
                <a:spcPct val="0"/>
              </a:spcBef>
              <a:buClrTx/>
              <a:buSzTx/>
              <a:buFontTx/>
              <a:buNone/>
            </a:pPr>
            <a:r>
              <a:rPr lang="fr-FR" altLang="fr-FR" sz="2000" dirty="0">
                <a:solidFill>
                  <a:srgbClr val="9F1C11"/>
                </a:solidFill>
                <a:latin typeface="Verdana" panose="020B0604030504040204" pitchFamily="34" charset="0"/>
              </a:rPr>
              <a:t>Apprendre nécessite de se placer sous la dépendance d’un adulte</a:t>
            </a:r>
            <a:r>
              <a:rPr lang="fr-FR" altLang="fr-FR" sz="1600" dirty="0">
                <a:solidFill>
                  <a:srgbClr val="808080"/>
                </a:solidFill>
                <a:latin typeface="Verdana" panose="020B0604030504040204" pitchFamily="34" charset="0"/>
              </a:rPr>
              <a:t>          </a:t>
            </a:r>
          </a:p>
          <a:p>
            <a:pPr lvl="2" eaLnBrk="1" hangingPunct="1">
              <a:spcBef>
                <a:spcPts val="350"/>
              </a:spcBef>
              <a:buClr>
                <a:srgbClr val="9F1C11"/>
              </a:buClr>
              <a:buFont typeface="Wingdings" panose="05000000000000000000" pitchFamily="2" charset="2"/>
              <a:buChar char=""/>
            </a:pPr>
            <a:r>
              <a:rPr lang="fr-FR" altLang="fr-FR" sz="1600" dirty="0">
                <a:solidFill>
                  <a:srgbClr val="000000"/>
                </a:solidFill>
                <a:latin typeface="Verdana" panose="020B0604030504040204" pitchFamily="34" charset="0"/>
              </a:rPr>
              <a:t>Recevoir des réponses des autres ; </a:t>
            </a:r>
          </a:p>
          <a:p>
            <a:pPr lvl="2" eaLnBrk="1" hangingPunct="1">
              <a:spcBef>
                <a:spcPts val="350"/>
              </a:spcBef>
              <a:buClr>
                <a:srgbClr val="9F1C11"/>
              </a:buClr>
              <a:buFont typeface="Wingdings" panose="05000000000000000000" pitchFamily="2" charset="2"/>
              <a:buChar char=""/>
            </a:pPr>
            <a:r>
              <a:rPr lang="fr-FR" altLang="fr-FR" sz="1600" dirty="0">
                <a:solidFill>
                  <a:srgbClr val="000000"/>
                </a:solidFill>
                <a:latin typeface="Verdana" panose="020B0604030504040204" pitchFamily="34" charset="0"/>
              </a:rPr>
              <a:t>Accepter des règles, des limites, ce qui est difficile pour ces élèves.</a:t>
            </a:r>
          </a:p>
          <a:p>
            <a:pPr eaLnBrk="1" hangingPunct="1">
              <a:spcBef>
                <a:spcPct val="0"/>
              </a:spcBef>
              <a:buClrTx/>
              <a:buSzTx/>
              <a:buFontTx/>
              <a:buNone/>
            </a:pPr>
            <a:endParaRPr lang="fr-FR" altLang="fr-FR" sz="2000" dirty="0">
              <a:solidFill>
                <a:srgbClr val="9F1C11"/>
              </a:solidFill>
              <a:latin typeface="Verdana" panose="020B0604030504040204" pitchFamily="34" charset="0"/>
            </a:endParaRPr>
          </a:p>
          <a:p>
            <a:pPr eaLnBrk="1" hangingPunct="1">
              <a:spcBef>
                <a:spcPct val="0"/>
              </a:spcBef>
              <a:buClrTx/>
              <a:buSzTx/>
              <a:buFontTx/>
              <a:buNone/>
            </a:pPr>
            <a:r>
              <a:rPr lang="fr-FR" altLang="fr-FR" sz="2000" dirty="0">
                <a:solidFill>
                  <a:srgbClr val="9F1C11"/>
                </a:solidFill>
                <a:latin typeface="Verdana" panose="020B0604030504040204" pitchFamily="34" charset="0"/>
              </a:rPr>
              <a:t>Apprendre implique de remettre en cause ses savoirs, ses certitudes</a:t>
            </a:r>
            <a:r>
              <a:rPr lang="fr-FR" altLang="fr-FR" sz="1600" dirty="0">
                <a:solidFill>
                  <a:srgbClr val="808080"/>
                </a:solidFill>
                <a:latin typeface="Verdana" panose="020B0604030504040204" pitchFamily="34" charset="0"/>
              </a:rPr>
              <a:t>           </a:t>
            </a:r>
          </a:p>
          <a:p>
            <a:pPr lvl="2" eaLnBrk="1" hangingPunct="1">
              <a:spcBef>
                <a:spcPts val="350"/>
              </a:spcBef>
              <a:buClr>
                <a:srgbClr val="9F1C11"/>
              </a:buClr>
              <a:buFont typeface="Wingdings" panose="05000000000000000000" pitchFamily="2" charset="2"/>
              <a:buChar char=""/>
            </a:pPr>
            <a:r>
              <a:rPr lang="fr-FR" altLang="fr-FR" sz="1600" dirty="0">
                <a:solidFill>
                  <a:srgbClr val="000000"/>
                </a:solidFill>
                <a:latin typeface="Verdana" panose="020B0604030504040204" pitchFamily="34" charset="0"/>
              </a:rPr>
              <a:t>Se confronter avec ses insuffisances, ses manques ;</a:t>
            </a:r>
          </a:p>
          <a:p>
            <a:pPr lvl="2" eaLnBrk="1" hangingPunct="1">
              <a:spcBef>
                <a:spcPts val="350"/>
              </a:spcBef>
              <a:buClr>
                <a:srgbClr val="9F1C11"/>
              </a:buClr>
              <a:buFont typeface="Wingdings" panose="05000000000000000000" pitchFamily="2" charset="2"/>
              <a:buChar char=""/>
            </a:pPr>
            <a:r>
              <a:rPr lang="fr-FR" altLang="fr-FR" sz="1600" dirty="0">
                <a:solidFill>
                  <a:srgbClr val="000000"/>
                </a:solidFill>
                <a:latin typeface="Verdana" panose="020B0604030504040204" pitchFamily="34" charset="0"/>
              </a:rPr>
              <a:t>Abandonner ses certitudes ;</a:t>
            </a:r>
          </a:p>
          <a:p>
            <a:pPr lvl="2" eaLnBrk="1" hangingPunct="1">
              <a:spcBef>
                <a:spcPts val="350"/>
              </a:spcBef>
              <a:buClr>
                <a:srgbClr val="9F1C11"/>
              </a:buClr>
              <a:buFont typeface="Wingdings" panose="05000000000000000000" pitchFamily="2" charset="2"/>
              <a:buChar char=""/>
            </a:pPr>
            <a:r>
              <a:rPr lang="fr-FR" altLang="fr-FR" sz="1600" dirty="0">
                <a:solidFill>
                  <a:srgbClr val="000000"/>
                </a:solidFill>
                <a:latin typeface="Verdana" panose="020B0604030504040204" pitchFamily="34" charset="0"/>
              </a:rPr>
              <a:t>Accepter d’être déstabilisés par de nouveaux savoirs.</a:t>
            </a:r>
          </a:p>
          <a:p>
            <a:pPr lvl="2" eaLnBrk="1" hangingPunct="1">
              <a:spcBef>
                <a:spcPts val="350"/>
              </a:spcBef>
              <a:buClr>
                <a:srgbClr val="9F1C11"/>
              </a:buClr>
              <a:buFont typeface="Wingdings" panose="05000000000000000000" pitchFamily="2" charset="2"/>
              <a:buNone/>
            </a:pPr>
            <a:endParaRPr lang="fr-FR" altLang="fr-FR" sz="1600" dirty="0">
              <a:solidFill>
                <a:srgbClr val="000000"/>
              </a:solidFill>
              <a:latin typeface="Verdana" panose="020B0604030504040204" pitchFamily="34" charset="0"/>
            </a:endParaRPr>
          </a:p>
          <a:p>
            <a:pPr eaLnBrk="1" hangingPunct="1">
              <a:spcBef>
                <a:spcPct val="0"/>
              </a:spcBef>
              <a:buClrTx/>
              <a:buSzTx/>
              <a:buFontTx/>
              <a:buNone/>
            </a:pPr>
            <a:r>
              <a:rPr lang="fr-FR" altLang="fr-FR" sz="2000" dirty="0">
                <a:solidFill>
                  <a:srgbClr val="9F1C11"/>
                </a:solidFill>
                <a:latin typeface="Verdana" panose="020B0604030504040204" pitchFamily="34" charset="0"/>
              </a:rPr>
              <a:t>Apprendre oblige à travailler sur ses représentations</a:t>
            </a:r>
            <a:r>
              <a:rPr lang="fr-FR" altLang="fr-FR" sz="1600" dirty="0">
                <a:solidFill>
                  <a:srgbClr val="808080"/>
                </a:solidFill>
                <a:latin typeface="Verdana" panose="020B0604030504040204" pitchFamily="34" charset="0"/>
              </a:rPr>
              <a:t>           </a:t>
            </a:r>
          </a:p>
          <a:p>
            <a:pPr lvl="2" eaLnBrk="1" hangingPunct="1">
              <a:spcBef>
                <a:spcPts val="350"/>
              </a:spcBef>
              <a:buClr>
                <a:srgbClr val="9F1C11"/>
              </a:buClr>
              <a:buFont typeface="Wingdings" panose="05000000000000000000" pitchFamily="2" charset="2"/>
              <a:buChar char=""/>
            </a:pPr>
            <a:r>
              <a:rPr lang="fr-FR" altLang="fr-FR" sz="1600" dirty="0">
                <a:solidFill>
                  <a:srgbClr val="000000"/>
                </a:solidFill>
                <a:latin typeface="Verdana" panose="020B0604030504040204" pitchFamily="34" charset="0"/>
              </a:rPr>
              <a:t>L’état de leurs savoirs leur permet de comprendre et d’agir, même mal, sur le monde ;</a:t>
            </a:r>
          </a:p>
          <a:p>
            <a:pPr lvl="2" eaLnBrk="1" hangingPunct="1">
              <a:spcBef>
                <a:spcPts val="350"/>
              </a:spcBef>
              <a:buClr>
                <a:srgbClr val="9F1C11"/>
              </a:buClr>
              <a:buFont typeface="Wingdings" panose="05000000000000000000" pitchFamily="2" charset="2"/>
              <a:buChar char=""/>
            </a:pPr>
            <a:r>
              <a:rPr lang="fr-FR" altLang="fr-FR" sz="1600" dirty="0">
                <a:solidFill>
                  <a:srgbClr val="000000"/>
                </a:solidFill>
                <a:latin typeface="Verdana" panose="020B0604030504040204" pitchFamily="34" charset="0"/>
              </a:rPr>
              <a:t>Leur fonctionnement psychique interne, refoulé , leur fait peur ;</a:t>
            </a:r>
          </a:p>
          <a:p>
            <a:pPr lvl="2" eaLnBrk="1" hangingPunct="1">
              <a:spcBef>
                <a:spcPts val="350"/>
              </a:spcBef>
              <a:buClr>
                <a:srgbClr val="9F1C11"/>
              </a:buClr>
              <a:buFont typeface="Wingdings" panose="05000000000000000000" pitchFamily="2" charset="2"/>
              <a:buChar char=""/>
            </a:pPr>
            <a:r>
              <a:rPr lang="fr-FR" altLang="fr-FR" sz="1600" dirty="0">
                <a:solidFill>
                  <a:srgbClr val="000000"/>
                </a:solidFill>
                <a:latin typeface="Verdana" panose="020B0604030504040204" pitchFamily="34" charset="0"/>
              </a:rPr>
              <a:t>Tout nouvel apprentissage risque de remettre en cause cet équilibre psychique, donc est rejeté</a:t>
            </a:r>
            <a:r>
              <a:rPr lang="fr-FR" altLang="fr-FR" sz="1400" dirty="0">
                <a:solidFill>
                  <a:srgbClr val="000000"/>
                </a:solidFill>
                <a:latin typeface="Verdana" panose="020B0604030504040204" pitchFamily="34" charset="0"/>
              </a:rPr>
              <a:t>.</a:t>
            </a:r>
          </a:p>
          <a:p>
            <a:pPr eaLnBrk="1" hangingPunct="1">
              <a:spcBef>
                <a:spcPct val="0"/>
              </a:spcBef>
              <a:buClrTx/>
              <a:buSzTx/>
              <a:buFontTx/>
              <a:buNone/>
            </a:pPr>
            <a:endParaRPr lang="fr-FR" altLang="fr-FR" sz="1400" dirty="0">
              <a:solidFill>
                <a:srgbClr val="9F1C11"/>
              </a:solidFill>
              <a:latin typeface="Verdana" panose="020B0604030504040204" pitchFamily="34" charset="0"/>
            </a:endParaRPr>
          </a:p>
        </p:txBody>
      </p:sp>
      <p:sp>
        <p:nvSpPr>
          <p:cNvPr id="30723" name="Text Box 3">
            <a:extLst>
              <a:ext uri="{FF2B5EF4-FFF2-40B4-BE49-F238E27FC236}">
                <a16:creationId xmlns:a16="http://schemas.microsoft.com/office/drawing/2014/main" xmlns="" id="{FFD48149-7791-453A-9673-8129CCDC839F}"/>
              </a:ext>
            </a:extLst>
          </p:cNvPr>
          <p:cNvSpPr txBox="1">
            <a:spLocks noChangeArrowheads="1"/>
          </p:cNvSpPr>
          <p:nvPr/>
        </p:nvSpPr>
        <p:spPr bwMode="auto">
          <a:xfrm>
            <a:off x="971550" y="0"/>
            <a:ext cx="75612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700"/>
              </a:spcBef>
              <a:buClr>
                <a:schemeClr val="tx2"/>
              </a:buClr>
              <a:buSzPct val="9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9pPr>
          </a:lstStyle>
          <a:p>
            <a:pPr eaLnBrk="1" hangingPunct="1">
              <a:spcBef>
                <a:spcPts val="1750"/>
              </a:spcBef>
              <a:buClrTx/>
              <a:buSzTx/>
              <a:buFontTx/>
              <a:buNone/>
            </a:pPr>
            <a:r>
              <a:rPr lang="fr-FR" altLang="fr-FR" sz="2800">
                <a:solidFill>
                  <a:srgbClr val="002060"/>
                </a:solidFill>
                <a:latin typeface="Verdana" panose="020B0604030504040204" pitchFamily="34" charset="0"/>
              </a:rPr>
              <a:t>Une angoisse à se confronter à de nouveaux savoirs : la peur d’apprendre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0" y="2971015"/>
            <a:ext cx="9144000" cy="3909060"/>
          </a:xfrm>
          <a:prstGeom prst="rect">
            <a:avLst/>
          </a:prstGeom>
          <a:noFill/>
          <a:ln>
            <a:noFill/>
          </a:ln>
        </p:spPr>
      </p:pic>
      <p:pic>
        <p:nvPicPr>
          <p:cNvPr id="220" name="Shape 220"/>
          <p:cNvPicPr preferRelativeResize="0"/>
          <p:nvPr/>
        </p:nvPicPr>
        <p:blipFill>
          <a:blip r:embed="rId4">
            <a:alphaModFix/>
          </a:blip>
          <a:stretch>
            <a:fillRect/>
          </a:stretch>
        </p:blipFill>
        <p:spPr>
          <a:xfrm>
            <a:off x="3352800" y="2209800"/>
            <a:ext cx="2438400" cy="2438400"/>
          </a:xfrm>
          <a:prstGeom prst="rect">
            <a:avLst/>
          </a:prstGeom>
          <a:noFill/>
          <a:ln>
            <a:noFill/>
          </a:ln>
        </p:spPr>
      </p:pic>
      <p:sp>
        <p:nvSpPr>
          <p:cNvPr id="221" name="Shape 221"/>
          <p:cNvSpPr txBox="1"/>
          <p:nvPr/>
        </p:nvSpPr>
        <p:spPr>
          <a:xfrm>
            <a:off x="654819" y="1304294"/>
            <a:ext cx="3099006" cy="1332618"/>
          </a:xfrm>
          <a:prstGeom prst="rect">
            <a:avLst/>
          </a:prstGeom>
          <a:solidFill>
            <a:srgbClr val="EAD1DC"/>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a:spcBef>
                <a:spcPts val="800"/>
              </a:spcBef>
              <a:spcAft>
                <a:spcPts val="0"/>
              </a:spcAft>
            </a:pPr>
            <a:r>
              <a:rPr lang="fr-FR" sz="2400" dirty="0">
                <a:ea typeface="Times New Roman" panose="02020603050405020304" pitchFamily="18" charset="0"/>
                <a:cs typeface="Tahoma" panose="020B0604030504040204" pitchFamily="34" charset="0"/>
              </a:rPr>
              <a:t>De reconnaissance de ses compétences</a:t>
            </a:r>
            <a:endParaRPr lang="fr-FR" sz="4000" b="1" dirty="0">
              <a:latin typeface="Times New Roman" panose="02020603050405020304" pitchFamily="18" charset="0"/>
              <a:ea typeface="Times New Roman" panose="02020603050405020304" pitchFamily="18" charset="0"/>
            </a:endParaRPr>
          </a:p>
        </p:txBody>
      </p:sp>
      <p:sp>
        <p:nvSpPr>
          <p:cNvPr id="223" name="Shape 223"/>
          <p:cNvSpPr txBox="1"/>
          <p:nvPr/>
        </p:nvSpPr>
        <p:spPr>
          <a:xfrm>
            <a:off x="5897482" y="1051606"/>
            <a:ext cx="2591700" cy="1037664"/>
          </a:xfrm>
          <a:prstGeom prst="rect">
            <a:avLst/>
          </a:prstGeom>
          <a:solidFill>
            <a:srgbClr val="C9DAF8"/>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lvl="0">
              <a:spcBef>
                <a:spcPts val="800"/>
              </a:spcBef>
              <a:spcAft>
                <a:spcPts val="0"/>
              </a:spcAft>
            </a:pPr>
            <a:r>
              <a:rPr lang="fr-FR" sz="2400" dirty="0">
                <a:solidFill>
                  <a:srgbClr val="000000"/>
                </a:solidFill>
                <a:ea typeface="Times New Roman" panose="02020603050405020304" pitchFamily="18" charset="0"/>
                <a:cs typeface="Tahoma" panose="020B0604030504040204" pitchFamily="34" charset="0"/>
              </a:rPr>
              <a:t>De soutien affectif </a:t>
            </a:r>
            <a:endParaRPr lang="fr-FR" sz="4000" b="1" dirty="0">
              <a:solidFill>
                <a:srgbClr val="000000"/>
              </a:solidFill>
              <a:latin typeface="Times New Roman" panose="02020603050405020304" pitchFamily="18" charset="0"/>
              <a:ea typeface="Times New Roman" panose="02020603050405020304" pitchFamily="18" charset="0"/>
            </a:endParaRPr>
          </a:p>
        </p:txBody>
      </p:sp>
      <p:sp>
        <p:nvSpPr>
          <p:cNvPr id="224" name="Shape 224"/>
          <p:cNvSpPr txBox="1"/>
          <p:nvPr/>
        </p:nvSpPr>
        <p:spPr>
          <a:xfrm>
            <a:off x="667900" y="3227890"/>
            <a:ext cx="3099007" cy="1049919"/>
          </a:xfrm>
          <a:prstGeom prst="rect">
            <a:avLst/>
          </a:prstGeom>
          <a:solidFill>
            <a:srgbClr val="FFF2CC"/>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algn="ctr" eaLnBrk="1" fontAlgn="auto" hangingPunct="1">
              <a:spcBef>
                <a:spcPts val="0"/>
              </a:spcBef>
              <a:spcAft>
                <a:spcPts val="0"/>
              </a:spcAft>
            </a:pPr>
            <a:r>
              <a:rPr lang="fr-FR" sz="2400" dirty="0">
                <a:ea typeface="Times New Roman" panose="02020603050405020304" pitchFamily="18" charset="0"/>
                <a:cs typeface="Tahoma" panose="020B0604030504040204" pitchFamily="34" charset="0"/>
              </a:rPr>
              <a:t>D’un cadre bienveillant</a:t>
            </a:r>
            <a:endParaRPr lang="fr-FR" sz="4000" b="1" dirty="0">
              <a:latin typeface="Times New Roman" panose="02020603050405020304" pitchFamily="18" charset="0"/>
              <a:ea typeface="Times New Roman" panose="02020603050405020304" pitchFamily="18" charset="0"/>
            </a:endParaRPr>
          </a:p>
        </p:txBody>
      </p:sp>
      <p:sp>
        <p:nvSpPr>
          <p:cNvPr id="226" name="Shape 226"/>
          <p:cNvSpPr/>
          <p:nvPr/>
        </p:nvSpPr>
        <p:spPr>
          <a:xfrm>
            <a:off x="189825" y="249200"/>
            <a:ext cx="5218200" cy="852000"/>
          </a:xfrm>
          <a:prstGeom prst="round2DiagRect">
            <a:avLst>
              <a:gd name="adj1" fmla="val 16667"/>
              <a:gd name="adj2" fmla="val 0"/>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50" cap="none" spc="0" normalizeH="0" baseline="0" noProof="0" dirty="0">
                <a:ln>
                  <a:noFill/>
                </a:ln>
                <a:solidFill>
                  <a:srgbClr val="000000"/>
                </a:solidFill>
                <a:effectLst/>
                <a:uLnTx/>
                <a:uFillTx/>
                <a:latin typeface="Times New Roman" panose="02020603050405020304" pitchFamily="18" charset="0"/>
                <a:ea typeface="Lucida Sans Unicode" panose="020B0602030504020204" pitchFamily="34" charset="0"/>
                <a:cs typeface="+mn-cs"/>
              </a:rPr>
              <a:t>Quels besoins?</a:t>
            </a:r>
            <a:endParaRPr kumimoji="0" lang="fr" sz="2200" b="1" i="0" u="none" strike="noStrike" kern="0" cap="none" spc="0" normalizeH="0" baseline="0" noProof="0" dirty="0">
              <a:ln>
                <a:noFill/>
              </a:ln>
              <a:solidFill>
                <a:srgbClr val="FFFFFF"/>
              </a:solidFill>
              <a:effectLst/>
              <a:uLnTx/>
              <a:uFillTx/>
              <a:latin typeface="Arial"/>
              <a:ea typeface="+mn-ea"/>
              <a:cs typeface="Arial"/>
              <a:sym typeface="Arial"/>
              <a:rtl val="0"/>
            </a:endParaRPr>
          </a:p>
        </p:txBody>
      </p:sp>
      <p:sp>
        <p:nvSpPr>
          <p:cNvPr id="8" name="Shape 224">
            <a:extLst>
              <a:ext uri="{FF2B5EF4-FFF2-40B4-BE49-F238E27FC236}">
                <a16:creationId xmlns:a16="http://schemas.microsoft.com/office/drawing/2014/main" xmlns="" id="{AFCAD079-0F86-402C-A3EF-BBCB6B273EF3}"/>
              </a:ext>
            </a:extLst>
          </p:cNvPr>
          <p:cNvSpPr txBox="1"/>
          <p:nvPr/>
        </p:nvSpPr>
        <p:spPr>
          <a:xfrm>
            <a:off x="5643828" y="2463183"/>
            <a:ext cx="3099007" cy="965817"/>
          </a:xfrm>
          <a:prstGeom prst="rect">
            <a:avLst/>
          </a:prstGeom>
          <a:solidFill>
            <a:srgbClr val="FFF2CC"/>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algn="ctr" eaLnBrk="1" fontAlgn="auto" hangingPunct="1">
              <a:spcBef>
                <a:spcPts val="0"/>
              </a:spcBef>
              <a:spcAft>
                <a:spcPts val="0"/>
              </a:spcAft>
            </a:pPr>
            <a:r>
              <a:rPr lang="fr-FR" sz="2400" dirty="0">
                <a:ea typeface="Times New Roman" panose="02020603050405020304" pitchFamily="18" charset="0"/>
                <a:cs typeface="Tahoma" panose="020B0604030504040204" pitchFamily="34" charset="0"/>
              </a:rPr>
              <a:t>D’activités à sa portée</a:t>
            </a:r>
            <a:endParaRPr lang="fr-FR" sz="4000" b="1" dirty="0">
              <a:latin typeface="Times New Roman" panose="02020603050405020304" pitchFamily="18" charset="0"/>
              <a:ea typeface="Times New Roman" panose="02020603050405020304" pitchFamily="18" charset="0"/>
            </a:endParaRPr>
          </a:p>
        </p:txBody>
      </p:sp>
      <p:sp>
        <p:nvSpPr>
          <p:cNvPr id="9" name="Shape 223">
            <a:extLst>
              <a:ext uri="{FF2B5EF4-FFF2-40B4-BE49-F238E27FC236}">
                <a16:creationId xmlns:a16="http://schemas.microsoft.com/office/drawing/2014/main" xmlns="" id="{F80E9394-8035-4009-87B8-C11EC6DCA59E}"/>
              </a:ext>
            </a:extLst>
          </p:cNvPr>
          <p:cNvSpPr txBox="1"/>
          <p:nvPr/>
        </p:nvSpPr>
        <p:spPr>
          <a:xfrm>
            <a:off x="5874136" y="3907975"/>
            <a:ext cx="2591700" cy="601145"/>
          </a:xfrm>
          <a:prstGeom prst="rect">
            <a:avLst/>
          </a:prstGeom>
          <a:solidFill>
            <a:srgbClr val="C9DAF8"/>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a:spcBef>
                <a:spcPts val="800"/>
              </a:spcBef>
              <a:spcAft>
                <a:spcPts val="0"/>
              </a:spcAft>
            </a:pPr>
            <a:r>
              <a:rPr lang="fr-FR" sz="2400" dirty="0">
                <a:ea typeface="Times New Roman" panose="02020603050405020304" pitchFamily="18" charset="0"/>
                <a:cs typeface="Tahoma" panose="020B0604030504040204" pitchFamily="34" charset="0"/>
              </a:rPr>
              <a:t>D’outils d’aide</a:t>
            </a:r>
          </a:p>
          <a:p>
            <a:pPr lvl="0">
              <a:spcBef>
                <a:spcPts val="800"/>
              </a:spcBef>
              <a:spcAft>
                <a:spcPts val="0"/>
              </a:spcAft>
            </a:pPr>
            <a:endParaRPr lang="fr-FR" sz="4000" b="1" dirty="0">
              <a:solidFill>
                <a:srgbClr val="000000"/>
              </a:solidFill>
              <a:latin typeface="Times New Roman" panose="02020603050405020304" pitchFamily="18" charset="0"/>
              <a:ea typeface="Times New Roman" panose="02020603050405020304" pitchFamily="18" charset="0"/>
            </a:endParaRPr>
          </a:p>
        </p:txBody>
      </p:sp>
      <p:sp>
        <p:nvSpPr>
          <p:cNvPr id="10" name="Shape 223">
            <a:extLst>
              <a:ext uri="{FF2B5EF4-FFF2-40B4-BE49-F238E27FC236}">
                <a16:creationId xmlns:a16="http://schemas.microsoft.com/office/drawing/2014/main" xmlns="" id="{FB5184E1-FB82-489E-9235-2D9D5CD2D418}"/>
              </a:ext>
            </a:extLst>
          </p:cNvPr>
          <p:cNvSpPr txBox="1"/>
          <p:nvPr/>
        </p:nvSpPr>
        <p:spPr>
          <a:xfrm>
            <a:off x="899592" y="4781620"/>
            <a:ext cx="3320423" cy="1037664"/>
          </a:xfrm>
          <a:prstGeom prst="rect">
            <a:avLst/>
          </a:prstGeom>
          <a:solidFill>
            <a:srgbClr val="C9DAF8"/>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a:spcBef>
                <a:spcPts val="800"/>
              </a:spcBef>
              <a:spcAft>
                <a:spcPts val="0"/>
              </a:spcAft>
            </a:pPr>
            <a:r>
              <a:rPr lang="fr-FR" sz="2400" kern="50" dirty="0">
                <a:ea typeface="Lucida Sans Unicode" panose="020B0602030504020204" pitchFamily="34" charset="0"/>
                <a:cs typeface="Tahoma" panose="020B0604030504040204" pitchFamily="34" charset="0"/>
              </a:rPr>
              <a:t>De séquençage des apprentissages</a:t>
            </a:r>
            <a:endParaRPr lang="fr" sz="2400" kern="0" dirty="0">
              <a:solidFill>
                <a:srgbClr val="000000"/>
              </a:solidFill>
              <a:latin typeface="Arial"/>
              <a:cs typeface="Arial"/>
              <a:sym typeface="Arial"/>
              <a:rtl val="0"/>
            </a:endParaRPr>
          </a:p>
        </p:txBody>
      </p:sp>
      <p:sp>
        <p:nvSpPr>
          <p:cNvPr id="11" name="Shape 221">
            <a:extLst>
              <a:ext uri="{FF2B5EF4-FFF2-40B4-BE49-F238E27FC236}">
                <a16:creationId xmlns:a16="http://schemas.microsoft.com/office/drawing/2014/main" xmlns="" id="{22721F39-68F2-403A-B61B-6CA24F918B90}"/>
              </a:ext>
            </a:extLst>
          </p:cNvPr>
          <p:cNvSpPr txBox="1"/>
          <p:nvPr/>
        </p:nvSpPr>
        <p:spPr>
          <a:xfrm>
            <a:off x="4572000" y="4781620"/>
            <a:ext cx="3099006" cy="1332618"/>
          </a:xfrm>
          <a:prstGeom prst="rect">
            <a:avLst/>
          </a:prstGeom>
          <a:solidFill>
            <a:srgbClr val="EAD1DC"/>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a:spcBef>
                <a:spcPts val="800"/>
              </a:spcBef>
              <a:spcAft>
                <a:spcPts val="0"/>
              </a:spcAft>
            </a:pPr>
            <a:r>
              <a:rPr lang="fr-FR" sz="2400" dirty="0">
                <a:ea typeface="Times New Roman" panose="02020603050405020304" pitchFamily="18" charset="0"/>
                <a:cs typeface="Tahoma" panose="020B0604030504040204" pitchFamily="34" charset="0"/>
              </a:rPr>
              <a:t>De supports pour affronter leurs interrogations</a:t>
            </a:r>
            <a:endParaRPr lang="fr-FR" sz="4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3125152"/>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5265FE94-D80D-4140-9144-DBBE2D43BEEF}"/>
              </a:ext>
            </a:extLst>
          </p:cNvPr>
          <p:cNvSpPr>
            <a:spLocks noGrp="1" noChangeArrowheads="1"/>
          </p:cNvSpPr>
          <p:nvPr>
            <p:ph type="title"/>
          </p:nvPr>
        </p:nvSpPr>
        <p:spPr/>
        <p:txBody>
          <a:bodyPr/>
          <a:lstStyle/>
          <a:p>
            <a:pPr eaLnBrk="1" fontAlgn="auto" hangingPunct="1">
              <a:spcAft>
                <a:spcPts val="0"/>
              </a:spcAft>
              <a:defRPr/>
            </a:pPr>
            <a:r>
              <a:rPr lang="fr-FR">
                <a:solidFill>
                  <a:schemeClr val="tx2">
                    <a:satMod val="200000"/>
                  </a:schemeClr>
                </a:solidFill>
              </a:rPr>
              <a:t> </a:t>
            </a:r>
          </a:p>
        </p:txBody>
      </p:sp>
      <p:sp>
        <p:nvSpPr>
          <p:cNvPr id="14339" name="Rectangle 3">
            <a:extLst>
              <a:ext uri="{FF2B5EF4-FFF2-40B4-BE49-F238E27FC236}">
                <a16:creationId xmlns:a16="http://schemas.microsoft.com/office/drawing/2014/main" xmlns="" id="{F599205E-0262-4DB4-AC72-CB3FBBB19533}"/>
              </a:ext>
            </a:extLst>
          </p:cNvPr>
          <p:cNvSpPr>
            <a:spLocks noGrp="1"/>
          </p:cNvSpPr>
          <p:nvPr>
            <p:ph idx="1"/>
          </p:nvPr>
        </p:nvSpPr>
        <p:spPr>
          <a:xfrm>
            <a:off x="685800" y="836712"/>
            <a:ext cx="7772400" cy="4572000"/>
          </a:xfrm>
        </p:spPr>
        <p:txBody>
          <a:bodyPr/>
          <a:lstStyle/>
          <a:p>
            <a:pPr algn="ctr" eaLnBrk="1" hangingPunct="1">
              <a:buFont typeface="Wingdings" panose="05000000000000000000" pitchFamily="2" charset="2"/>
              <a:buNone/>
            </a:pPr>
            <a:endParaRPr lang="fr-FR" altLang="fr-FR" sz="4800" b="1" dirty="0">
              <a:solidFill>
                <a:srgbClr val="C00000"/>
              </a:solidFill>
            </a:endParaRPr>
          </a:p>
          <a:p>
            <a:pPr algn="ctr" eaLnBrk="1" hangingPunct="1">
              <a:buFont typeface="Wingdings" panose="05000000000000000000" pitchFamily="2" charset="2"/>
              <a:buNone/>
            </a:pPr>
            <a:endParaRPr lang="fr-FR" altLang="fr-FR" sz="4800" b="1" dirty="0">
              <a:solidFill>
                <a:srgbClr val="C00000"/>
              </a:solidFill>
            </a:endParaRPr>
          </a:p>
          <a:p>
            <a:pPr algn="ctr" eaLnBrk="1" hangingPunct="1">
              <a:buFont typeface="Wingdings" panose="05000000000000000000" pitchFamily="2" charset="2"/>
              <a:buNone/>
            </a:pPr>
            <a:r>
              <a:rPr lang="fr-FR" altLang="fr-FR" sz="4800" b="1" dirty="0">
                <a:solidFill>
                  <a:srgbClr val="C00000"/>
                </a:solidFill>
              </a:rPr>
              <a:t>Quelques définitions pour savoir de quoi l’on parle</a:t>
            </a:r>
          </a:p>
        </p:txBody>
      </p:sp>
    </p:spTree>
    <p:extLst>
      <p:ext uri="{BB962C8B-B14F-4D97-AF65-F5344CB8AC3E}">
        <p14:creationId xmlns:p14="http://schemas.microsoft.com/office/powerpoint/2010/main" val="2180905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a:extLst>
              <a:ext uri="{FF2B5EF4-FFF2-40B4-BE49-F238E27FC236}">
                <a16:creationId xmlns:a16="http://schemas.microsoft.com/office/drawing/2014/main" xmlns="" id="{88FE29AA-4135-4CD0-9B66-3B457FC3CC8B}"/>
              </a:ext>
            </a:extLst>
          </p:cNvPr>
          <p:cNvSpPr txBox="1">
            <a:spLocks noChangeArrowheads="1"/>
          </p:cNvSpPr>
          <p:nvPr/>
        </p:nvSpPr>
        <p:spPr bwMode="auto">
          <a:xfrm>
            <a:off x="7221538" y="63627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ts val="700"/>
              </a:spcBef>
              <a:buClr>
                <a:schemeClr val="tx2"/>
              </a:buClr>
              <a:buSzPct val="9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altLang="fr-FR" sz="9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&gt;</a:t>
            </a:r>
            <a:r>
              <a:rPr kumimoji="0" lang="fr-FR" altLang="fr-FR"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 </a:t>
            </a:r>
            <a:fld id="{34059E8C-6D35-4E87-B9E5-D175CCF3D331}" type="slidenum">
              <a:rPr kumimoji="0" lang="fr-FR" altLang="fr-FR"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r>
              <a:rPr kumimoji="0" lang="fr-FR" altLang="fr-FR" sz="9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/11</a:t>
            </a:r>
          </a:p>
        </p:txBody>
      </p:sp>
      <p:sp>
        <p:nvSpPr>
          <p:cNvPr id="30722" name="Text Box 2">
            <a:extLst>
              <a:ext uri="{FF2B5EF4-FFF2-40B4-BE49-F238E27FC236}">
                <a16:creationId xmlns:a16="http://schemas.microsoft.com/office/drawing/2014/main" xmlns="" id="{1663707B-0C21-449D-AF56-DE08D922AC16}"/>
              </a:ext>
            </a:extLst>
          </p:cNvPr>
          <p:cNvSpPr txBox="1">
            <a:spLocks noChangeArrowheads="1"/>
          </p:cNvSpPr>
          <p:nvPr/>
        </p:nvSpPr>
        <p:spPr bwMode="auto">
          <a:xfrm>
            <a:off x="611188" y="1196975"/>
            <a:ext cx="8316912" cy="5111750"/>
          </a:xfrm>
          <a:prstGeom prst="rect">
            <a:avLst/>
          </a:prstGeom>
          <a:noFill/>
          <a:ln w="9525">
            <a:noFill/>
            <a:round/>
            <a:headEnd/>
            <a:tailEnd/>
          </a:ln>
          <a:effectLst/>
        </p:spPr>
        <p:txBody>
          <a:bodyPr/>
          <a:lstStyle/>
          <a:p>
            <a:pPr marL="0" marR="0" lvl="0" indent="0" algn="l" defTabSz="914400" rtl="0" eaLnBrk="1" fontAlgn="base" latinLnBrk="0" hangingPunct="1">
              <a:lnSpc>
                <a:spcPct val="90000"/>
              </a:lnSpc>
              <a:spcBef>
                <a:spcPct val="0"/>
              </a:spcBef>
              <a:spcAft>
                <a:spcPct val="0"/>
              </a:spcAft>
              <a:buClrTx/>
              <a:buSzTx/>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400" b="0" i="0" u="none" strike="noStrike" kern="1200" cap="none" spc="0" normalizeH="0" baseline="0" noProof="0" dirty="0">
                <a:ln>
                  <a:noFill/>
                </a:ln>
                <a:solidFill>
                  <a:srgbClr val="9F1C11"/>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rPr>
              <a:t>Maintenir l’intérêt par un  séquençage des activités</a:t>
            </a:r>
          </a:p>
          <a:p>
            <a:pPr marL="811213" marR="0" lvl="2" indent="-188913" algn="l" defTabSz="914400" rtl="0" eaLnBrk="1" fontAlgn="base" latinLnBrk="0" hangingPunct="1">
              <a:lnSpc>
                <a:spcPct val="90000"/>
              </a:lnSpc>
              <a:spcBef>
                <a:spcPts val="4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0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itchFamily="32" charset="-128"/>
                <a:cs typeface="+mn-cs"/>
              </a:rPr>
              <a:t>En l’aidant à être en réussite à chaque étape.</a:t>
            </a:r>
          </a:p>
          <a:p>
            <a:pPr marL="811213" marR="0" lvl="2" indent="-188913" algn="l" defTabSz="914400" rtl="0" eaLnBrk="1" fontAlgn="base" latinLnBrk="0" hangingPunct="1">
              <a:lnSpc>
                <a:spcPct val="90000"/>
              </a:lnSpc>
              <a:spcBef>
                <a:spcPts val="4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fr-FR" sz="20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itchFamily="32" charset="-128"/>
              <a:cs typeface="+mn-cs"/>
            </a:endParaRPr>
          </a:p>
          <a:p>
            <a:pPr marL="0" marR="0" lvl="0" indent="0" algn="l" defTabSz="914400" rtl="0" eaLnBrk="1" fontAlgn="base" latinLnBrk="0" hangingPunct="1">
              <a:lnSpc>
                <a:spcPct val="90000"/>
              </a:lnSpc>
              <a:spcBef>
                <a:spcPct val="0"/>
              </a:spcBef>
              <a:spcAft>
                <a:spcPct val="0"/>
              </a:spcAft>
              <a:buClrTx/>
              <a:buSzTx/>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400" b="0" i="0" u="none" strike="noStrike" kern="1200" cap="none" spc="0" normalizeH="0" baseline="0" noProof="0" dirty="0">
                <a:ln>
                  <a:noFill/>
                </a:ln>
                <a:solidFill>
                  <a:srgbClr val="9F1C11"/>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rPr>
              <a:t>Solliciter et encourager régulièrement </a:t>
            </a:r>
          </a:p>
          <a:p>
            <a:pPr marL="811213" marR="0" lvl="2" indent="-188913" algn="l" defTabSz="914400" rtl="0" eaLnBrk="1" fontAlgn="base" latinLnBrk="0" hangingPunct="1">
              <a:lnSpc>
                <a:spcPct val="90000"/>
              </a:lnSpc>
              <a:spcBef>
                <a:spcPts val="4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rPr>
              <a:t>Soutien corporel ;</a:t>
            </a:r>
          </a:p>
          <a:p>
            <a:pPr marL="811213" marR="0" lvl="2" indent="-188913" algn="l" defTabSz="914400" rtl="0" eaLnBrk="1" fontAlgn="base" latinLnBrk="0" hangingPunct="1">
              <a:lnSpc>
                <a:spcPct val="90000"/>
              </a:lnSpc>
              <a:spcBef>
                <a:spcPts val="4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0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itchFamily="32" charset="-128"/>
                <a:cs typeface="+mn-cs"/>
              </a:rPr>
              <a:t>Reconnaissance des efforts fournis, identification des savoirs mis en œuvre ;</a:t>
            </a:r>
          </a:p>
          <a:p>
            <a:pPr marL="811213" marR="0" lvl="2" indent="-188913" algn="l" defTabSz="914400" rtl="0" eaLnBrk="1" fontAlgn="base" latinLnBrk="0" hangingPunct="1">
              <a:lnSpc>
                <a:spcPct val="90000"/>
              </a:lnSpc>
              <a:spcBef>
                <a:spcPts val="4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0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itchFamily="32" charset="-128"/>
                <a:cs typeface="+mn-cs"/>
              </a:rPr>
              <a:t>L’amener à reconnaître les plaisirs à faire, apprendre.</a:t>
            </a:r>
          </a:p>
          <a:p>
            <a:pPr marL="811213" marR="0" lvl="2" indent="-188913" algn="l" defTabSz="914400" rtl="0" eaLnBrk="1" fontAlgn="base" latinLnBrk="0" hangingPunct="1">
              <a:lnSpc>
                <a:spcPct val="90000"/>
              </a:lnSpc>
              <a:spcBef>
                <a:spcPts val="4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fr-FR" sz="12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itchFamily="32" charset="-128"/>
              <a:cs typeface="+mn-cs"/>
            </a:endParaRPr>
          </a:p>
          <a:p>
            <a:pPr marL="0" marR="0" lvl="0" indent="0" algn="l" defTabSz="914400" rtl="0" eaLnBrk="1" fontAlgn="base" latinLnBrk="0" hangingPunct="1">
              <a:lnSpc>
                <a:spcPct val="90000"/>
              </a:lnSpc>
              <a:spcBef>
                <a:spcPct val="0"/>
              </a:spcBef>
              <a:spcAft>
                <a:spcPct val="0"/>
              </a:spcAft>
              <a:buClrTx/>
              <a:buSzTx/>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400" b="0" i="0" u="none" strike="noStrike" kern="1200" cap="none" spc="0" normalizeH="0" baseline="0" noProof="0" dirty="0">
                <a:ln>
                  <a:noFill/>
                </a:ln>
                <a:solidFill>
                  <a:srgbClr val="9F1C11"/>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rPr>
              <a:t>L’encourager à utiliser les ressources</a:t>
            </a:r>
            <a:r>
              <a:rPr kumimoji="0" lang="fr-FR" sz="1800" b="0" i="0" u="none" strike="noStrike" kern="1200" cap="none" spc="0" normalizeH="0" baseline="0" noProof="0" dirty="0">
                <a:ln>
                  <a:noFill/>
                </a:ln>
                <a:solidFill>
                  <a:srgbClr val="808080"/>
                </a:solidFill>
                <a:effectLst/>
                <a:uLnTx/>
                <a:uFillTx/>
                <a:latin typeface="Verdana" panose="020B0604030504040204" pitchFamily="34" charset="0"/>
                <a:ea typeface="ＭＳ Ｐゴシック" pitchFamily="32" charset="-128"/>
                <a:cs typeface="+mn-cs"/>
              </a:rPr>
              <a:t>          </a:t>
            </a:r>
          </a:p>
          <a:p>
            <a:pPr marL="811213" marR="0" lvl="2" indent="-188913" algn="l" defTabSz="914400" rtl="0" eaLnBrk="1" fontAlgn="base" latinLnBrk="0" hangingPunct="1">
              <a:lnSpc>
                <a:spcPct val="90000"/>
              </a:lnSpc>
              <a:spcBef>
                <a:spcPts val="4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000" b="0" i="0" u="none" strike="noStrike" kern="1200" cap="none" spc="0" normalizeH="0" baseline="0" noProof="0" dirty="0">
                <a:ln>
                  <a:noFill/>
                </a:ln>
                <a:solidFill>
                  <a:srgbClr val="000000"/>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rPr>
              <a:t>Les outils d’aide (tables, cahiers de règles …) sont nombreux, adaptés, connus par l’élève, à sa portée ;</a:t>
            </a:r>
          </a:p>
          <a:p>
            <a:pPr marL="811213" marR="0" lvl="2" indent="-188913" algn="l" defTabSz="914400" rtl="0" eaLnBrk="1" fontAlgn="base" latinLnBrk="0" hangingPunct="1">
              <a:lnSpc>
                <a:spcPct val="90000"/>
              </a:lnSpc>
              <a:spcBef>
                <a:spcPts val="450"/>
              </a:spcBef>
              <a:spcAft>
                <a:spcPct val="0"/>
              </a:spcAft>
              <a:buClr>
                <a:srgbClr val="9F1C11"/>
              </a:buClr>
              <a:buSzTx/>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20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itchFamily="32" charset="-128"/>
                <a:cs typeface="+mn-cs"/>
              </a:rPr>
              <a:t>Ces outils sont généralement construits par l’enseignant, ils peuvent l’être par l’ AESH sous le contrôle de l’enseignant.</a:t>
            </a:r>
          </a:p>
          <a:p>
            <a:pPr marL="811213" marR="0" lvl="2" indent="-188913" algn="l" defTabSz="914400" rtl="0" eaLnBrk="1" fontAlgn="base" latinLnBrk="0" hangingPunct="1">
              <a:lnSpc>
                <a:spcPct val="90000"/>
              </a:lnSpc>
              <a:spcBef>
                <a:spcPts val="300"/>
              </a:spcBef>
              <a:spcAft>
                <a:spcPct val="0"/>
              </a:spcAft>
              <a:buClr>
                <a:srgbClr val="9F1C11"/>
              </a:buClr>
              <a:buSzTx/>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fr-FR" sz="1400" b="0" i="0" u="none" strike="noStrike" kern="1200" cap="none" spc="0" normalizeH="0" baseline="0" noProof="0" dirty="0">
              <a:ln>
                <a:noFill/>
              </a:ln>
              <a:solidFill>
                <a:srgbClr val="808080"/>
              </a:solidFill>
              <a:effectLst/>
              <a:uLnTx/>
              <a:uFillTx/>
              <a:latin typeface="Verdana" panose="020B0604030504040204" pitchFamily="34" charset="0"/>
              <a:ea typeface="ＭＳ Ｐゴシック" pitchFamily="32" charset="-128"/>
              <a:cs typeface="+mn-cs"/>
            </a:endParaRPr>
          </a:p>
          <a:p>
            <a:pPr marL="0" marR="0" lvl="0" indent="0" algn="l" defTabSz="914400" rtl="0" eaLnBrk="1" fontAlgn="base" latinLnBrk="0" hangingPunct="1">
              <a:lnSpc>
                <a:spcPct val="90000"/>
              </a:lnSpc>
              <a:spcBef>
                <a:spcPct val="0"/>
              </a:spcBef>
              <a:spcAft>
                <a:spcPct val="0"/>
              </a:spcAft>
              <a:buClrTx/>
              <a:buSzTx/>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fr-FR" sz="2400" b="0" i="0" u="none" strike="noStrike" kern="1200" cap="none" spc="0" normalizeH="0" baseline="0" noProof="0" dirty="0">
              <a:ln>
                <a:noFill/>
              </a:ln>
              <a:solidFill>
                <a:srgbClr val="9F1C11"/>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endParaRPr>
          </a:p>
          <a:p>
            <a:pPr marL="0" marR="0" lvl="0" indent="0" algn="l" defTabSz="914400" rtl="0" eaLnBrk="1" fontAlgn="base" latinLnBrk="0" hangingPunct="1">
              <a:lnSpc>
                <a:spcPct val="90000"/>
              </a:lnSpc>
              <a:spcBef>
                <a:spcPct val="0"/>
              </a:spcBef>
              <a:spcAft>
                <a:spcPct val="0"/>
              </a:spcAft>
              <a:buClrTx/>
              <a:buSzTx/>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fr-FR" sz="1600" b="0" i="0" u="none" strike="noStrike" kern="1200" cap="none" spc="0" normalizeH="0" baseline="0" noProof="0" dirty="0">
                <a:ln>
                  <a:noFill/>
                </a:ln>
                <a:solidFill>
                  <a:srgbClr val="808080"/>
                </a:solidFill>
                <a:effectLst/>
                <a:uLnTx/>
                <a:uFillTx/>
                <a:latin typeface="Verdana" panose="020B0604030504040204" pitchFamily="34" charset="0"/>
                <a:ea typeface="ＭＳ Ｐゴシック" pitchFamily="32" charset="-128"/>
                <a:cs typeface="+mn-cs"/>
              </a:rPr>
              <a:t>           </a:t>
            </a:r>
          </a:p>
          <a:p>
            <a:pPr marL="0" marR="0" lvl="0" indent="0" algn="l" defTabSz="914400" rtl="0" eaLnBrk="1" fontAlgn="base" latinLnBrk="0" hangingPunct="1">
              <a:lnSpc>
                <a:spcPct val="90000"/>
              </a:lnSpc>
              <a:spcBef>
                <a:spcPct val="0"/>
              </a:spcBef>
              <a:spcAft>
                <a:spcPct val="0"/>
              </a:spcAft>
              <a:buClrTx/>
              <a:buSzTx/>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fr-FR" sz="1600" b="0" i="0" u="none" strike="noStrike" kern="1200" cap="none" spc="0" normalizeH="0" baseline="0" noProof="0" dirty="0">
              <a:ln>
                <a:noFill/>
              </a:ln>
              <a:solidFill>
                <a:srgbClr val="808080"/>
              </a:solidFill>
              <a:effectLst/>
              <a:uLnTx/>
              <a:uFillTx/>
              <a:latin typeface="Verdana" panose="020B0604030504040204" pitchFamily="34" charset="0"/>
              <a:ea typeface="ＭＳ Ｐゴシック" pitchFamily="32" charset="-128"/>
              <a:cs typeface="+mn-cs"/>
            </a:endParaRPr>
          </a:p>
        </p:txBody>
      </p:sp>
      <p:sp>
        <p:nvSpPr>
          <p:cNvPr id="30723" name="Text Box 3">
            <a:extLst>
              <a:ext uri="{FF2B5EF4-FFF2-40B4-BE49-F238E27FC236}">
                <a16:creationId xmlns:a16="http://schemas.microsoft.com/office/drawing/2014/main" xmlns="" id="{D96ACC75-2F46-4ED6-8BE0-840BFE373CCC}"/>
              </a:ext>
            </a:extLst>
          </p:cNvPr>
          <p:cNvSpPr txBox="1">
            <a:spLocks noChangeArrowheads="1"/>
          </p:cNvSpPr>
          <p:nvPr/>
        </p:nvSpPr>
        <p:spPr bwMode="auto">
          <a:xfrm>
            <a:off x="1042988" y="260350"/>
            <a:ext cx="7850187" cy="649288"/>
          </a:xfrm>
          <a:prstGeom prst="rect">
            <a:avLst/>
          </a:prstGeom>
          <a:noFill/>
          <a:ln w="9525">
            <a:noFill/>
            <a:round/>
            <a:headEnd/>
            <a:tailEnd/>
          </a:ln>
          <a:effectLst/>
        </p:spPr>
        <p:txBody>
          <a:bodyPr lIns="90000" tIns="46800" rIns="90000" bIns="46800">
            <a:spAutoFit/>
          </a:bodyPr>
          <a:lstStyle/>
          <a:p>
            <a:pPr marL="0" marR="0" lvl="0" indent="0" algn="l" defTabSz="914400" rtl="0" eaLnBrk="1" fontAlgn="base" latinLnBrk="0" hangingPunct="1">
              <a:lnSpc>
                <a:spcPct val="100000"/>
              </a:lnSpc>
              <a:spcBef>
                <a:spcPts val="150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fr-FR" sz="3600" b="0" i="0" u="none" strike="noStrike" kern="1200" cap="none" spc="0" normalizeH="0" baseline="0" noProof="0" dirty="0">
                <a:ln>
                  <a:noFill/>
                </a:ln>
                <a:solidFill>
                  <a:srgbClr val="9F1C11"/>
                </a:solidFill>
                <a:effectLst>
                  <a:outerShdw blurRad="38100" dist="38100" dir="2700000" algn="tl">
                    <a:srgbClr val="C0C0C0"/>
                  </a:outerShdw>
                </a:effectLst>
                <a:uLnTx/>
                <a:uFillTx/>
                <a:latin typeface="Verdana" panose="020B0604030504040204" pitchFamily="34" charset="0"/>
                <a:ea typeface="ＭＳ Ｐゴシック" pitchFamily="32" charset="-128"/>
                <a:cs typeface="+mn-cs"/>
              </a:rPr>
              <a:t>Soutenir la difficulté à apprendre</a:t>
            </a:r>
          </a:p>
        </p:txBody>
      </p:sp>
    </p:spTree>
    <p:extLst>
      <p:ext uri="{BB962C8B-B14F-4D97-AF65-F5344CB8AC3E}">
        <p14:creationId xmlns:p14="http://schemas.microsoft.com/office/powerpoint/2010/main" val="30192878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xmlns="" id="{95FE7C3C-334B-4A70-A940-53DD22A2B1DA}"/>
              </a:ext>
            </a:extLst>
          </p:cNvPr>
          <p:cNvSpPr>
            <a:spLocks noGrp="1" noChangeArrowheads="1"/>
          </p:cNvSpPr>
          <p:nvPr>
            <p:ph idx="1"/>
          </p:nvPr>
        </p:nvSpPr>
        <p:spPr>
          <a:xfrm>
            <a:off x="468313" y="981075"/>
            <a:ext cx="8229600" cy="5472113"/>
          </a:xfrm>
        </p:spPr>
        <p:txBody>
          <a:bodyPr/>
          <a:lstStyle/>
          <a:p>
            <a:pPr marL="411163" lvl="2" indent="-342900" eaLnBrk="1" hangingPunct="1">
              <a:spcBef>
                <a:spcPts val="700"/>
              </a:spcBef>
              <a:buClr>
                <a:schemeClr val="tx2"/>
              </a:buClr>
              <a:buSzPct val="95000"/>
              <a:buFont typeface="Wingdings" pitchFamily="2" charset="2"/>
              <a:buChar char=""/>
              <a:defRPr/>
            </a:pPr>
            <a:r>
              <a:rPr lang="fr-FR" sz="2800" dirty="0">
                <a:solidFill>
                  <a:srgbClr val="C00000"/>
                </a:solidFill>
                <a:ea typeface="ＭＳ Ｐゴシック" pitchFamily="32" charset="-128"/>
              </a:rPr>
              <a:t>Détacher évaluation du travail et évaluation de la personne</a:t>
            </a:r>
          </a:p>
          <a:p>
            <a:pPr marL="68263" lvl="2" indent="0" eaLnBrk="1" hangingPunct="1">
              <a:spcBef>
                <a:spcPts val="700"/>
              </a:spcBef>
              <a:buClr>
                <a:schemeClr val="tx2"/>
              </a:buClr>
              <a:buSzPct val="95000"/>
              <a:buFont typeface="Wingdings 2" panose="05020102010507070707" pitchFamily="18" charset="2"/>
              <a:buNone/>
              <a:defRPr/>
            </a:pPr>
            <a:endParaRPr lang="fr-FR" sz="2000" dirty="0">
              <a:solidFill>
                <a:srgbClr val="C00000"/>
              </a:solidFill>
              <a:ea typeface="ＭＳ Ｐゴシック" pitchFamily="32" charset="-128"/>
            </a:endParaRPr>
          </a:p>
          <a:p>
            <a:pPr marL="411163" lvl="2" indent="-342900" eaLnBrk="1" hangingPunct="1">
              <a:spcBef>
                <a:spcPts val="700"/>
              </a:spcBef>
              <a:buClr>
                <a:schemeClr val="tx2"/>
              </a:buClr>
              <a:buSzPct val="95000"/>
              <a:buFont typeface="Wingdings" pitchFamily="2" charset="2"/>
              <a:buChar char=""/>
              <a:defRPr/>
            </a:pPr>
            <a:r>
              <a:rPr lang="fr-FR" sz="2800" dirty="0">
                <a:solidFill>
                  <a:srgbClr val="9F1C11"/>
                </a:solidFill>
                <a:effectLst>
                  <a:outerShdw blurRad="38100" dist="38100" dir="2700000" algn="tl">
                    <a:srgbClr val="C0C0C0"/>
                  </a:outerShdw>
                </a:effectLst>
                <a:ea typeface="ＭＳ Ｐゴシック" pitchFamily="32" charset="-128"/>
              </a:rPr>
              <a:t>Pointer régulièrement ses progrès et les capitaliser</a:t>
            </a:r>
          </a:p>
          <a:p>
            <a:pPr marL="811213" lvl="2" indent="-188913" eaLnBrk="1" hangingPunct="1">
              <a:spcBef>
                <a:spcPts val="350"/>
              </a:spcBef>
              <a:buClr>
                <a:srgbClr val="9F1C11"/>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altLang="fr-FR" dirty="0"/>
              <a:t>Evaluer les acquis, les comportements adaptés plutôt que les erreurs, les inadaptations </a:t>
            </a:r>
            <a:endParaRPr lang="fr-FR" dirty="0">
              <a:solidFill>
                <a:srgbClr val="000000"/>
              </a:solidFill>
              <a:ea typeface="ＭＳ Ｐゴシック" pitchFamily="32" charset="-128"/>
            </a:endParaRPr>
          </a:p>
          <a:p>
            <a:pPr marL="811213" lvl="2" indent="-188913" eaLnBrk="1" hangingPunct="1">
              <a:spcBef>
                <a:spcPts val="350"/>
              </a:spcBef>
              <a:buClr>
                <a:srgbClr val="9F1C11"/>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dirty="0">
                <a:solidFill>
                  <a:srgbClr val="000000"/>
                </a:solidFill>
                <a:ea typeface="ＭＳ Ｐゴシック" pitchFamily="32" charset="-128"/>
              </a:rPr>
              <a:t>Privilégier l’évaluation cumulative </a:t>
            </a:r>
            <a:r>
              <a:rPr lang="fr-FR" altLang="fr-FR" dirty="0"/>
              <a:t>(portefeuilles de compétences-comportements, arbre des connaissances, systèmes de points, par exemple)</a:t>
            </a:r>
          </a:p>
          <a:p>
            <a:pPr marL="811213" lvl="2" indent="-188913" eaLnBrk="1" hangingPunct="1">
              <a:spcBef>
                <a:spcPts val="350"/>
              </a:spcBef>
              <a:buClr>
                <a:srgbClr val="9F1C11"/>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altLang="fr-FR" dirty="0"/>
              <a:t>Une évaluation positive quotidienne au moins</a:t>
            </a:r>
          </a:p>
          <a:p>
            <a:pPr marL="811213" lvl="2" indent="-188913" eaLnBrk="1" hangingPunct="1">
              <a:spcBef>
                <a:spcPts val="350"/>
              </a:spcBef>
              <a:buClr>
                <a:srgbClr val="9F1C11"/>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sz="1400" dirty="0">
              <a:solidFill>
                <a:srgbClr val="000000"/>
              </a:solidFill>
              <a:ea typeface="ＭＳ Ｐゴシック" pitchFamily="32" charset="-128"/>
            </a:endParaRPr>
          </a:p>
          <a:p>
            <a:pPr eaLnBrk="1" hangingPunct="1">
              <a:defRPr/>
            </a:pPr>
            <a:r>
              <a:rPr lang="fr-FR" altLang="fr-FR" sz="2800" dirty="0">
                <a:solidFill>
                  <a:srgbClr val="C00000"/>
                </a:solidFill>
              </a:rPr>
              <a:t>Les mettre en situation de réussite dans des activités difficiles par un étayage fort. </a:t>
            </a:r>
          </a:p>
        </p:txBody>
      </p:sp>
      <p:sp>
        <p:nvSpPr>
          <p:cNvPr id="55298" name="Rectangle 2">
            <a:extLst>
              <a:ext uri="{FF2B5EF4-FFF2-40B4-BE49-F238E27FC236}">
                <a16:creationId xmlns:a16="http://schemas.microsoft.com/office/drawing/2014/main" xmlns="" id="{0C96ECB3-AE91-423F-A237-7C9D2A61E637}"/>
              </a:ext>
            </a:extLst>
          </p:cNvPr>
          <p:cNvSpPr>
            <a:spLocks noGrp="1" noChangeArrowheads="1"/>
          </p:cNvSpPr>
          <p:nvPr>
            <p:ph type="title"/>
          </p:nvPr>
        </p:nvSpPr>
        <p:spPr>
          <a:xfrm>
            <a:off x="755650" y="277813"/>
            <a:ext cx="7931150" cy="558800"/>
          </a:xfrm>
        </p:spPr>
        <p:txBody>
          <a:bodyPr/>
          <a:lstStyle/>
          <a:p>
            <a:pPr eaLnBrk="1" fontAlgn="auto" hangingPunct="1">
              <a:spcAft>
                <a:spcPts val="0"/>
              </a:spcAft>
              <a:defRPr/>
            </a:pPr>
            <a:r>
              <a:rPr lang="fr-FR" sz="3200" b="1" dirty="0">
                <a:solidFill>
                  <a:srgbClr val="C00000"/>
                </a:solidFill>
              </a:rPr>
              <a:t>Restaurer</a:t>
            </a:r>
            <a:r>
              <a:rPr lang="fr-FR" sz="3200" b="1" dirty="0">
                <a:solidFill>
                  <a:schemeClr val="accent2"/>
                </a:solidFill>
              </a:rPr>
              <a:t> </a:t>
            </a:r>
            <a:r>
              <a:rPr lang="fr-FR" sz="3200" b="1" dirty="0">
                <a:solidFill>
                  <a:srgbClr val="C00000"/>
                </a:solidFill>
              </a:rPr>
              <a:t>l’estime de soi</a:t>
            </a:r>
          </a:p>
        </p:txBody>
      </p:sp>
    </p:spTree>
    <p:extLst>
      <p:ext uri="{BB962C8B-B14F-4D97-AF65-F5344CB8AC3E}">
        <p14:creationId xmlns:p14="http://schemas.microsoft.com/office/powerpoint/2010/main" val="2382650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xmlns="" id="{692355E8-A6F2-4859-BD44-6527A1641630}"/>
              </a:ext>
            </a:extLst>
          </p:cNvPr>
          <p:cNvSpPr>
            <a:spLocks noGrp="1" noChangeArrowheads="1"/>
          </p:cNvSpPr>
          <p:nvPr>
            <p:ph type="title"/>
          </p:nvPr>
        </p:nvSpPr>
        <p:spPr/>
        <p:txBody>
          <a:bodyPr/>
          <a:lstStyle/>
          <a:p>
            <a:pPr eaLnBrk="1" fontAlgn="auto" hangingPunct="1">
              <a:spcAft>
                <a:spcPts val="0"/>
              </a:spcAft>
              <a:defRPr/>
            </a:pPr>
            <a:r>
              <a:rPr lang="fr-FR" b="1" dirty="0">
                <a:solidFill>
                  <a:srgbClr val="C00000"/>
                </a:solidFill>
              </a:rPr>
              <a:t>Susciter l’identification</a:t>
            </a:r>
          </a:p>
        </p:txBody>
      </p:sp>
      <p:sp>
        <p:nvSpPr>
          <p:cNvPr id="47107" name="Rectangle 3">
            <a:extLst>
              <a:ext uri="{FF2B5EF4-FFF2-40B4-BE49-F238E27FC236}">
                <a16:creationId xmlns:a16="http://schemas.microsoft.com/office/drawing/2014/main" xmlns="" id="{43B913CD-08A3-41B2-97B2-260D3869D181}"/>
              </a:ext>
            </a:extLst>
          </p:cNvPr>
          <p:cNvSpPr>
            <a:spLocks noGrp="1" noChangeArrowheads="1"/>
          </p:cNvSpPr>
          <p:nvPr>
            <p:ph idx="1"/>
          </p:nvPr>
        </p:nvSpPr>
        <p:spPr>
          <a:xfrm>
            <a:off x="457200" y="1700213"/>
            <a:ext cx="8229600" cy="4964112"/>
          </a:xfrm>
        </p:spPr>
        <p:txBody>
          <a:bodyPr/>
          <a:lstStyle/>
          <a:p>
            <a:pPr marL="68263" indent="0" eaLnBrk="1" hangingPunct="1">
              <a:buFont typeface="Wingdings" panose="05000000000000000000" pitchFamily="2" charset="2"/>
              <a:buNone/>
              <a:defRPr/>
            </a:pPr>
            <a:r>
              <a:rPr lang="fr-FR" altLang="fr-FR" dirty="0"/>
              <a:t>Mettre les élèves en contact avec des personnages qui résolvent les questions qui les traversent</a:t>
            </a:r>
          </a:p>
          <a:p>
            <a:pPr eaLnBrk="1" hangingPunct="1">
              <a:defRPr/>
            </a:pPr>
            <a:endParaRPr lang="fr-FR" altLang="fr-FR" dirty="0"/>
          </a:p>
          <a:p>
            <a:pPr eaLnBrk="1" hangingPunct="1">
              <a:defRPr/>
            </a:pPr>
            <a:r>
              <a:rPr lang="fr-FR" altLang="fr-FR" dirty="0"/>
              <a:t>Récits mythologiques</a:t>
            </a:r>
          </a:p>
          <a:p>
            <a:pPr eaLnBrk="1" hangingPunct="1">
              <a:defRPr/>
            </a:pPr>
            <a:r>
              <a:rPr lang="fr-FR" altLang="fr-FR" dirty="0"/>
              <a:t>Récits initiatiques</a:t>
            </a:r>
          </a:p>
          <a:p>
            <a:pPr eaLnBrk="1" hangingPunct="1">
              <a:defRPr/>
            </a:pPr>
            <a:r>
              <a:rPr lang="fr-FR" altLang="fr-FR" dirty="0"/>
              <a:t>Contes</a:t>
            </a:r>
          </a:p>
        </p:txBody>
      </p:sp>
      <p:pic>
        <p:nvPicPr>
          <p:cNvPr id="72708" name="Picture 5" descr="C:\Users\begron\Documents\Productions\Handicap mental ouvrage\Boimare peur apprendre.jpg">
            <a:extLst>
              <a:ext uri="{FF2B5EF4-FFF2-40B4-BE49-F238E27FC236}">
                <a16:creationId xmlns:a16="http://schemas.microsoft.com/office/drawing/2014/main" xmlns="" id="{F64CD293-9D86-48D3-801B-8C5082C0D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3716338"/>
            <a:ext cx="1828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6" descr="C:\Users\begron\Documents\Productions\Handicap mental ouvrage\Betteilheim contes fees.jpg">
            <a:extLst>
              <a:ext uri="{FF2B5EF4-FFF2-40B4-BE49-F238E27FC236}">
                <a16:creationId xmlns:a16="http://schemas.microsoft.com/office/drawing/2014/main" xmlns="" id="{7DB1F266-0DC7-49C1-93D4-C3927F990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716338"/>
            <a:ext cx="1944688"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902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a:blip r:embed="rId3">
            <a:alphaModFix/>
          </a:blip>
          <a:stretch>
            <a:fillRect/>
          </a:stretch>
        </p:blipFill>
        <p:spPr>
          <a:xfrm>
            <a:off x="6987142" y="39714"/>
            <a:ext cx="2165699" cy="2340028"/>
          </a:xfrm>
          <a:prstGeom prst="rect">
            <a:avLst/>
          </a:prstGeom>
          <a:noFill/>
          <a:ln>
            <a:noFill/>
          </a:ln>
        </p:spPr>
      </p:pic>
      <p:pic>
        <p:nvPicPr>
          <p:cNvPr id="232" name="Shape 232"/>
          <p:cNvPicPr preferRelativeResize="0"/>
          <p:nvPr/>
        </p:nvPicPr>
        <p:blipFill>
          <a:blip r:embed="rId4">
            <a:alphaModFix/>
          </a:blip>
          <a:stretch>
            <a:fillRect/>
          </a:stretch>
        </p:blipFill>
        <p:spPr>
          <a:xfrm>
            <a:off x="3352800" y="2209800"/>
            <a:ext cx="2438400" cy="2438400"/>
          </a:xfrm>
          <a:prstGeom prst="rect">
            <a:avLst/>
          </a:prstGeom>
          <a:noFill/>
          <a:ln>
            <a:noFill/>
          </a:ln>
        </p:spPr>
      </p:pic>
      <p:sp>
        <p:nvSpPr>
          <p:cNvPr id="233" name="Shape 233"/>
          <p:cNvSpPr txBox="1"/>
          <p:nvPr/>
        </p:nvSpPr>
        <p:spPr>
          <a:xfrm>
            <a:off x="558200" y="1887274"/>
            <a:ext cx="2591700" cy="817975"/>
          </a:xfrm>
          <a:prstGeom prst="rect">
            <a:avLst/>
          </a:prstGeom>
          <a:solidFill>
            <a:srgbClr val="D5A6BD"/>
          </a:solidFill>
          <a:ln w="19050" cap="flat" cmpd="sng">
            <a:solidFill>
              <a:srgbClr val="000000"/>
            </a:solidFill>
            <a:prstDash val="dot"/>
            <a:round/>
            <a:headEnd type="none" w="med" len="med"/>
            <a:tailEnd type="none" w="med" len="med"/>
          </a:ln>
        </p:spPr>
        <p:txBody>
          <a:bodyPr lIns="91425" tIns="91425" rIns="91425" bIns="91425" anchor="t" anchorCtr="0">
            <a:noAutofit/>
          </a:bodyPr>
          <a:lstStyle/>
          <a:p>
            <a:pPr>
              <a:spcBef>
                <a:spcPts val="0"/>
              </a:spcBef>
              <a:buNone/>
            </a:pPr>
            <a:r>
              <a:rPr lang="fr" sz="1800" b="1"/>
              <a:t> Qualité des relations</a:t>
            </a:r>
          </a:p>
        </p:txBody>
      </p:sp>
      <p:sp>
        <p:nvSpPr>
          <p:cNvPr id="234" name="Shape 234"/>
          <p:cNvSpPr txBox="1"/>
          <p:nvPr/>
        </p:nvSpPr>
        <p:spPr>
          <a:xfrm>
            <a:off x="684025" y="3797674"/>
            <a:ext cx="2591700" cy="1478725"/>
          </a:xfrm>
          <a:prstGeom prst="rect">
            <a:avLst/>
          </a:prstGeom>
          <a:solidFill>
            <a:srgbClr val="A2C4C9"/>
          </a:solidFill>
          <a:ln w="19050" cap="flat" cmpd="sng">
            <a:solidFill>
              <a:srgbClr val="000000"/>
            </a:solidFill>
            <a:prstDash val="dot"/>
            <a:round/>
            <a:headEnd type="none" w="med" len="med"/>
            <a:tailEnd type="none" w="med" len="med"/>
          </a:ln>
        </p:spPr>
        <p:txBody>
          <a:bodyPr lIns="91425" tIns="91425" rIns="91425" bIns="91425" anchor="t" anchorCtr="0">
            <a:noAutofit/>
          </a:bodyPr>
          <a:lstStyle/>
          <a:p>
            <a:pPr lvl="0" algn="ctr" rtl="0">
              <a:spcBef>
                <a:spcPts val="0"/>
              </a:spcBef>
              <a:buNone/>
            </a:pPr>
            <a:r>
              <a:rPr lang="fr" sz="1800" b="1" dirty="0"/>
              <a:t> Maîtrise de ses comportements et gestion des conflits</a:t>
            </a:r>
          </a:p>
        </p:txBody>
      </p:sp>
      <p:sp>
        <p:nvSpPr>
          <p:cNvPr id="235" name="Shape 235"/>
          <p:cNvSpPr txBox="1"/>
          <p:nvPr/>
        </p:nvSpPr>
        <p:spPr>
          <a:xfrm>
            <a:off x="6228184" y="3164048"/>
            <a:ext cx="2591700" cy="1484152"/>
          </a:xfrm>
          <a:prstGeom prst="rect">
            <a:avLst/>
          </a:prstGeom>
          <a:solidFill>
            <a:srgbClr val="B4A7D6"/>
          </a:solidFill>
          <a:ln w="19050" cap="flat" cmpd="sng">
            <a:solidFill>
              <a:srgbClr val="000000"/>
            </a:solidFill>
            <a:prstDash val="dot"/>
            <a:round/>
            <a:headEnd type="none" w="med" len="med"/>
            <a:tailEnd type="none" w="med" len="med"/>
          </a:ln>
        </p:spPr>
        <p:txBody>
          <a:bodyPr lIns="91425" tIns="91425" rIns="91425" bIns="91425" anchor="t" anchorCtr="0">
            <a:noAutofit/>
          </a:bodyPr>
          <a:lstStyle/>
          <a:p>
            <a:pPr lvl="0" algn="ctr" rtl="0">
              <a:spcBef>
                <a:spcPts val="0"/>
              </a:spcBef>
              <a:buNone/>
            </a:pPr>
            <a:r>
              <a:rPr lang="fr" sz="1800" b="1" dirty="0"/>
              <a:t> </a:t>
            </a:r>
            <a:r>
              <a:rPr lang="fr" sz="2400" b="1" dirty="0"/>
              <a:t>Respect des règles de vie</a:t>
            </a:r>
            <a:endParaRPr lang="fr" sz="1800" b="1" dirty="0"/>
          </a:p>
        </p:txBody>
      </p:sp>
      <p:pic>
        <p:nvPicPr>
          <p:cNvPr id="241" name="Shape 241"/>
          <p:cNvPicPr preferRelativeResize="0"/>
          <p:nvPr/>
        </p:nvPicPr>
        <p:blipFill>
          <a:blip r:embed="rId5">
            <a:alphaModFix/>
          </a:blip>
          <a:stretch>
            <a:fillRect/>
          </a:stretch>
        </p:blipFill>
        <p:spPr>
          <a:xfrm>
            <a:off x="106400" y="5903900"/>
            <a:ext cx="451800" cy="451800"/>
          </a:xfrm>
          <a:prstGeom prst="rect">
            <a:avLst/>
          </a:prstGeom>
          <a:noFill/>
          <a:ln>
            <a:noFill/>
          </a:ln>
        </p:spPr>
      </p:pic>
      <p:sp>
        <p:nvSpPr>
          <p:cNvPr id="243" name="Shape 243"/>
          <p:cNvSpPr txBox="1"/>
          <p:nvPr/>
        </p:nvSpPr>
        <p:spPr>
          <a:xfrm>
            <a:off x="106400" y="6441825"/>
            <a:ext cx="4425600" cy="372299"/>
          </a:xfrm>
          <a:prstGeom prst="rect">
            <a:avLst/>
          </a:prstGeom>
          <a:noFill/>
          <a:ln>
            <a:noFill/>
          </a:ln>
        </p:spPr>
        <p:txBody>
          <a:bodyPr lIns="91425" tIns="91425" rIns="91425" bIns="91425" anchor="t" anchorCtr="0">
            <a:noAutofit/>
          </a:bodyPr>
          <a:lstStyle/>
          <a:p>
            <a:pPr>
              <a:spcBef>
                <a:spcPts val="0"/>
              </a:spcBef>
              <a:buNone/>
            </a:pPr>
            <a:r>
              <a:rPr lang="fr" u="sng">
                <a:solidFill>
                  <a:srgbClr val="0000FF"/>
                </a:solidFill>
                <a:hlinkClick r:id="rId6"/>
              </a:rPr>
              <a:t>http://autismes-et-potentiels.ch/comprendre-autisme/</a:t>
            </a:r>
          </a:p>
        </p:txBody>
      </p:sp>
      <p:sp>
        <p:nvSpPr>
          <p:cNvPr id="244" name="Shape 244"/>
          <p:cNvSpPr/>
          <p:nvPr/>
        </p:nvSpPr>
        <p:spPr>
          <a:xfrm>
            <a:off x="189825" y="249200"/>
            <a:ext cx="5218200" cy="852000"/>
          </a:xfrm>
          <a:prstGeom prst="round2DiagRect">
            <a:avLst>
              <a:gd name="adj1" fmla="val 16667"/>
              <a:gd name="adj2" fmla="val 0"/>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fr" sz="2200" b="1" dirty="0">
                <a:solidFill>
                  <a:schemeClr val="lt1"/>
                </a:solidFill>
              </a:rPr>
              <a:t>Le fonctionnement </a:t>
            </a:r>
            <a:r>
              <a:rPr lang="fr-FR" sz="2200" b="1" dirty="0">
                <a:solidFill>
                  <a:schemeClr val="lt1"/>
                </a:solidFill>
              </a:rPr>
              <a:t>socio-affectif</a:t>
            </a:r>
            <a:endParaRPr lang="fr" sz="2200" b="1" dirty="0">
              <a:solidFill>
                <a:schemeClr val="lt1"/>
              </a:solidFill>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xmlns="" id="{CCA3B540-5D77-427C-9202-4C518B685530}"/>
              </a:ext>
            </a:extLst>
          </p:cNvPr>
          <p:cNvSpPr txBox="1">
            <a:spLocks noChangeArrowheads="1"/>
          </p:cNvSpPr>
          <p:nvPr/>
        </p:nvSpPr>
        <p:spPr bwMode="auto">
          <a:xfrm>
            <a:off x="1079500" y="1196975"/>
            <a:ext cx="788511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1313">
              <a:spcBef>
                <a:spcPts val="700"/>
              </a:spcBef>
              <a:buClr>
                <a:schemeClr val="tx2"/>
              </a:buClr>
              <a:buSzPct val="95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Corbel" panose="020B0503020204020204" pitchFamily="34" charset="0"/>
              </a:defRPr>
            </a:lvl2pPr>
            <a:lvl3pPr marL="811213" indent="-188913">
              <a:spcBef>
                <a:spcPct val="20000"/>
              </a:spcBef>
              <a:buClr>
                <a:schemeClr val="accent2"/>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9pPr>
          </a:lstStyle>
          <a:p>
            <a:pPr eaLnBrk="1" hangingPunct="1">
              <a:spcBef>
                <a:spcPct val="0"/>
              </a:spcBef>
              <a:buClrTx/>
              <a:buSzTx/>
              <a:buFontTx/>
              <a:buNone/>
            </a:pPr>
            <a:r>
              <a:rPr lang="fr-FR" altLang="fr-FR" sz="2800">
                <a:solidFill>
                  <a:srgbClr val="9F1C11"/>
                </a:solidFill>
                <a:latin typeface="Verdana" panose="020B0604030504040204" pitchFamily="34" charset="0"/>
              </a:rPr>
              <a:t>Une représentation de la loi et de la règle non stabilisée</a:t>
            </a:r>
          </a:p>
          <a:p>
            <a:pPr lvl="2" eaLnBrk="1" hangingPunct="1">
              <a:lnSpc>
                <a:spcPct val="90000"/>
              </a:lnSpc>
              <a:spcBef>
                <a:spcPts val="400"/>
              </a:spcBef>
              <a:buClr>
                <a:srgbClr val="9F1C11"/>
              </a:buClr>
              <a:buFont typeface="Wingdings" panose="05000000000000000000" pitchFamily="2" charset="2"/>
              <a:buChar char=""/>
            </a:pPr>
            <a:r>
              <a:rPr lang="fr-FR" altLang="fr-FR" sz="2000">
                <a:solidFill>
                  <a:srgbClr val="000000"/>
                </a:solidFill>
                <a:latin typeface="Verdana" panose="020B0604030504040204" pitchFamily="34" charset="0"/>
              </a:rPr>
              <a:t>Des pratiques éducatives déstabilisantes ;</a:t>
            </a:r>
          </a:p>
          <a:p>
            <a:pPr lvl="2" eaLnBrk="1" hangingPunct="1">
              <a:lnSpc>
                <a:spcPct val="90000"/>
              </a:lnSpc>
              <a:spcBef>
                <a:spcPts val="400"/>
              </a:spcBef>
              <a:buClr>
                <a:srgbClr val="9F1C11"/>
              </a:buClr>
              <a:buFont typeface="Wingdings" panose="05000000000000000000" pitchFamily="2" charset="2"/>
              <a:buChar char=""/>
            </a:pPr>
            <a:r>
              <a:rPr lang="fr-FR" altLang="fr-FR" sz="2000">
                <a:solidFill>
                  <a:srgbClr val="000000"/>
                </a:solidFill>
                <a:latin typeface="Verdana" panose="020B0604030504040204" pitchFamily="34" charset="0"/>
              </a:rPr>
              <a:t>Une construction institutionnelle du rapport à la loi déficiente.</a:t>
            </a:r>
          </a:p>
          <a:p>
            <a:pPr lvl="2" eaLnBrk="1" hangingPunct="1">
              <a:lnSpc>
                <a:spcPct val="90000"/>
              </a:lnSpc>
              <a:spcBef>
                <a:spcPts val="400"/>
              </a:spcBef>
              <a:buClr>
                <a:srgbClr val="9F1C11"/>
              </a:buClr>
              <a:buFont typeface="Wingdings" panose="05000000000000000000" pitchFamily="2" charset="2"/>
              <a:buNone/>
            </a:pPr>
            <a:endParaRPr lang="fr-FR" altLang="fr-FR" sz="2000">
              <a:solidFill>
                <a:srgbClr val="000000"/>
              </a:solidFill>
              <a:latin typeface="Verdana" panose="020B0604030504040204" pitchFamily="34" charset="0"/>
            </a:endParaRPr>
          </a:p>
          <a:p>
            <a:pPr eaLnBrk="1" hangingPunct="1">
              <a:lnSpc>
                <a:spcPct val="90000"/>
              </a:lnSpc>
              <a:spcBef>
                <a:spcPct val="0"/>
              </a:spcBef>
              <a:buClrTx/>
              <a:buSzTx/>
              <a:buFontTx/>
              <a:buNone/>
            </a:pPr>
            <a:endParaRPr lang="fr-FR" altLang="fr-FR" sz="2800">
              <a:solidFill>
                <a:srgbClr val="9F1C11"/>
              </a:solidFill>
              <a:latin typeface="Verdana" panose="020B0604030504040204" pitchFamily="34" charset="0"/>
            </a:endParaRPr>
          </a:p>
          <a:p>
            <a:pPr eaLnBrk="1" hangingPunct="1">
              <a:lnSpc>
                <a:spcPct val="90000"/>
              </a:lnSpc>
              <a:spcBef>
                <a:spcPct val="0"/>
              </a:spcBef>
              <a:buClrTx/>
              <a:buSzTx/>
              <a:buFontTx/>
              <a:buNone/>
            </a:pPr>
            <a:r>
              <a:rPr lang="fr-FR" altLang="fr-FR" sz="2800">
                <a:solidFill>
                  <a:srgbClr val="9F1C11"/>
                </a:solidFill>
                <a:latin typeface="Verdana" panose="020B0604030504040204" pitchFamily="34" charset="0"/>
              </a:rPr>
              <a:t>Une recherche permanente des limites</a:t>
            </a:r>
            <a:r>
              <a:rPr lang="fr-FR" altLang="fr-FR" sz="2000">
                <a:solidFill>
                  <a:srgbClr val="808080"/>
                </a:solidFill>
                <a:latin typeface="Verdana" panose="020B0604030504040204" pitchFamily="34" charset="0"/>
              </a:rPr>
              <a:t>          </a:t>
            </a:r>
          </a:p>
          <a:p>
            <a:pPr lvl="2" eaLnBrk="1" hangingPunct="1">
              <a:lnSpc>
                <a:spcPct val="90000"/>
              </a:lnSpc>
              <a:spcBef>
                <a:spcPts val="400"/>
              </a:spcBef>
              <a:buClr>
                <a:srgbClr val="9F1C11"/>
              </a:buClr>
              <a:buFont typeface="Wingdings" panose="05000000000000000000" pitchFamily="2" charset="2"/>
              <a:buChar char=""/>
            </a:pPr>
            <a:r>
              <a:rPr lang="fr-FR" altLang="fr-FR" sz="2000">
                <a:solidFill>
                  <a:srgbClr val="000000"/>
                </a:solidFill>
                <a:latin typeface="Verdana" panose="020B0604030504040204" pitchFamily="34" charset="0"/>
              </a:rPr>
              <a:t>Une difficulté à s’inscrire dans un cadre, un règlement, des codes ;</a:t>
            </a:r>
          </a:p>
          <a:p>
            <a:pPr lvl="2" eaLnBrk="1" hangingPunct="1">
              <a:lnSpc>
                <a:spcPct val="90000"/>
              </a:lnSpc>
              <a:spcBef>
                <a:spcPts val="300"/>
              </a:spcBef>
              <a:buClr>
                <a:srgbClr val="9F1C11"/>
              </a:buClr>
              <a:buFont typeface="Wingdings" panose="05000000000000000000" pitchFamily="2" charset="2"/>
              <a:buChar char=""/>
            </a:pPr>
            <a:r>
              <a:rPr lang="fr-FR" altLang="fr-FR" sz="2000">
                <a:solidFill>
                  <a:srgbClr val="000000"/>
                </a:solidFill>
                <a:latin typeface="Verdana" panose="020B0604030504040204" pitchFamily="34" charset="0"/>
              </a:rPr>
              <a:t>Une  inscription difficile dans un groupe.</a:t>
            </a:r>
            <a:r>
              <a:rPr lang="fr-FR" altLang="fr-FR" sz="1600">
                <a:solidFill>
                  <a:srgbClr val="808080"/>
                </a:solidFill>
                <a:latin typeface="Verdana" panose="020B0604030504040204" pitchFamily="34" charset="0"/>
              </a:rPr>
              <a:t>           </a:t>
            </a:r>
          </a:p>
          <a:p>
            <a:pPr lvl="2" eaLnBrk="1" hangingPunct="1">
              <a:lnSpc>
                <a:spcPct val="90000"/>
              </a:lnSpc>
              <a:spcBef>
                <a:spcPts val="400"/>
              </a:spcBef>
              <a:buClr>
                <a:srgbClr val="9F1C11"/>
              </a:buClr>
              <a:buFont typeface="Wingdings" panose="05000000000000000000" pitchFamily="2" charset="2"/>
              <a:buNone/>
            </a:pPr>
            <a:endParaRPr lang="fr-FR" altLang="fr-FR" sz="1600">
              <a:solidFill>
                <a:srgbClr val="000000"/>
              </a:solidFill>
              <a:latin typeface="Verdana" panose="020B0604030504040204" pitchFamily="34" charset="0"/>
            </a:endParaRPr>
          </a:p>
          <a:p>
            <a:pPr lvl="2" eaLnBrk="1" hangingPunct="1">
              <a:lnSpc>
                <a:spcPct val="90000"/>
              </a:lnSpc>
              <a:spcBef>
                <a:spcPts val="400"/>
              </a:spcBef>
              <a:buClr>
                <a:srgbClr val="9F1C11"/>
              </a:buClr>
              <a:buFont typeface="Wingdings" panose="05000000000000000000" pitchFamily="2" charset="2"/>
              <a:buNone/>
            </a:pPr>
            <a:endParaRPr lang="fr-FR" altLang="fr-FR" sz="1600">
              <a:solidFill>
                <a:srgbClr val="000000"/>
              </a:solidFill>
              <a:latin typeface="Verdana" panose="020B0604030504040204" pitchFamily="34" charset="0"/>
            </a:endParaRPr>
          </a:p>
          <a:p>
            <a:pPr eaLnBrk="1" hangingPunct="1">
              <a:lnSpc>
                <a:spcPct val="90000"/>
              </a:lnSpc>
              <a:spcBef>
                <a:spcPct val="0"/>
              </a:spcBef>
              <a:buClrTx/>
              <a:buSzTx/>
              <a:buFontTx/>
              <a:buNone/>
            </a:pPr>
            <a:endParaRPr lang="fr-FR" altLang="fr-FR" sz="1600">
              <a:solidFill>
                <a:srgbClr val="808080"/>
              </a:solidFill>
              <a:latin typeface="Verdana" panose="020B0604030504040204" pitchFamily="34" charset="0"/>
            </a:endParaRPr>
          </a:p>
          <a:p>
            <a:pPr eaLnBrk="1" hangingPunct="1">
              <a:lnSpc>
                <a:spcPct val="90000"/>
              </a:lnSpc>
              <a:spcBef>
                <a:spcPct val="0"/>
              </a:spcBef>
              <a:buClrTx/>
              <a:buSzTx/>
              <a:buFontTx/>
              <a:buNone/>
            </a:pPr>
            <a:endParaRPr lang="fr-FR" altLang="fr-FR" sz="1600">
              <a:solidFill>
                <a:srgbClr val="808080"/>
              </a:solidFill>
              <a:latin typeface="Verdana" panose="020B0604030504040204" pitchFamily="34" charset="0"/>
            </a:endParaRPr>
          </a:p>
        </p:txBody>
      </p:sp>
      <p:sp>
        <p:nvSpPr>
          <p:cNvPr id="36867" name="Text Box 3">
            <a:extLst>
              <a:ext uri="{FF2B5EF4-FFF2-40B4-BE49-F238E27FC236}">
                <a16:creationId xmlns:a16="http://schemas.microsoft.com/office/drawing/2014/main" xmlns="" id="{E2FE6507-B7C2-4D3D-91EA-92CFFD9B295C}"/>
              </a:ext>
            </a:extLst>
          </p:cNvPr>
          <p:cNvSpPr txBox="1">
            <a:spLocks noChangeArrowheads="1"/>
          </p:cNvSpPr>
          <p:nvPr/>
        </p:nvSpPr>
        <p:spPr bwMode="auto">
          <a:xfrm>
            <a:off x="539750" y="476250"/>
            <a:ext cx="82089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700"/>
              </a:spcBef>
              <a:buClr>
                <a:schemeClr val="tx2"/>
              </a:buClr>
              <a:buSzPct val="9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9pPr>
          </a:lstStyle>
          <a:p>
            <a:pPr eaLnBrk="1" hangingPunct="1">
              <a:spcBef>
                <a:spcPts val="2000"/>
              </a:spcBef>
              <a:buClrTx/>
              <a:buSzTx/>
              <a:buFontTx/>
              <a:buNone/>
            </a:pPr>
            <a:r>
              <a:rPr lang="fr-FR" altLang="fr-FR" sz="3200">
                <a:solidFill>
                  <a:srgbClr val="002060"/>
                </a:solidFill>
                <a:latin typeface="Verdana" panose="020B0604030504040204" pitchFamily="34" charset="0"/>
              </a:rPr>
              <a:t>Un rapport à la loi difficile et fluctuant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0" y="2971015"/>
            <a:ext cx="9144000" cy="3909060"/>
          </a:xfrm>
          <a:prstGeom prst="rect">
            <a:avLst/>
          </a:prstGeom>
          <a:noFill/>
          <a:ln>
            <a:noFill/>
          </a:ln>
        </p:spPr>
      </p:pic>
      <p:pic>
        <p:nvPicPr>
          <p:cNvPr id="220" name="Shape 220"/>
          <p:cNvPicPr preferRelativeResize="0"/>
          <p:nvPr/>
        </p:nvPicPr>
        <p:blipFill>
          <a:blip r:embed="rId4">
            <a:alphaModFix/>
          </a:blip>
          <a:stretch>
            <a:fillRect/>
          </a:stretch>
        </p:blipFill>
        <p:spPr>
          <a:xfrm>
            <a:off x="3352800" y="2209800"/>
            <a:ext cx="2438400" cy="2438400"/>
          </a:xfrm>
          <a:prstGeom prst="rect">
            <a:avLst/>
          </a:prstGeom>
          <a:noFill/>
          <a:ln>
            <a:noFill/>
          </a:ln>
        </p:spPr>
      </p:pic>
      <p:sp>
        <p:nvSpPr>
          <p:cNvPr id="223" name="Shape 223"/>
          <p:cNvSpPr txBox="1"/>
          <p:nvPr/>
        </p:nvSpPr>
        <p:spPr>
          <a:xfrm>
            <a:off x="5897482" y="1051606"/>
            <a:ext cx="2591700" cy="1585306"/>
          </a:xfrm>
          <a:prstGeom prst="rect">
            <a:avLst/>
          </a:prstGeom>
          <a:solidFill>
            <a:srgbClr val="C9DAF8"/>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a:spcBef>
                <a:spcPts val="800"/>
              </a:spcBef>
              <a:spcAft>
                <a:spcPts val="0"/>
              </a:spcAft>
            </a:pPr>
            <a:r>
              <a:rPr lang="fr-FR" sz="2800" dirty="0"/>
              <a:t>De connaître les règles sociales </a:t>
            </a:r>
            <a:endParaRPr lang="fr-FR" sz="2800" b="1" dirty="0"/>
          </a:p>
          <a:p>
            <a:pPr lvl="0">
              <a:spcBef>
                <a:spcPts val="800"/>
              </a:spcBef>
              <a:spcAft>
                <a:spcPts val="0"/>
              </a:spcAft>
            </a:pPr>
            <a:endParaRPr lang="fr-FR" sz="4000" b="1" dirty="0">
              <a:solidFill>
                <a:srgbClr val="000000"/>
              </a:solidFill>
              <a:latin typeface="Times New Roman" panose="02020603050405020304" pitchFamily="18" charset="0"/>
              <a:ea typeface="Times New Roman" panose="02020603050405020304" pitchFamily="18" charset="0"/>
            </a:endParaRPr>
          </a:p>
        </p:txBody>
      </p:sp>
      <p:sp>
        <p:nvSpPr>
          <p:cNvPr id="224" name="Shape 224"/>
          <p:cNvSpPr txBox="1"/>
          <p:nvPr/>
        </p:nvSpPr>
        <p:spPr>
          <a:xfrm>
            <a:off x="395536" y="1616033"/>
            <a:ext cx="3099007" cy="1565182"/>
          </a:xfrm>
          <a:prstGeom prst="rect">
            <a:avLst/>
          </a:prstGeom>
          <a:solidFill>
            <a:srgbClr val="FFF2CC"/>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algn="ctr" eaLnBrk="1" fontAlgn="auto" hangingPunct="1">
              <a:spcBef>
                <a:spcPts val="0"/>
              </a:spcBef>
              <a:spcAft>
                <a:spcPts val="0"/>
              </a:spcAft>
            </a:pPr>
            <a:r>
              <a:rPr lang="fr-FR" sz="2800" dirty="0">
                <a:ea typeface="Times New Roman" panose="02020603050405020304" pitchFamily="18" charset="0"/>
                <a:cs typeface="Tahoma" panose="020B0604030504040204" pitchFamily="34" charset="0"/>
              </a:rPr>
              <a:t>D’un cadre </a:t>
            </a:r>
            <a:r>
              <a:rPr lang="fr-FR" sz="2800" dirty="0"/>
              <a:t>structurant et contenant</a:t>
            </a:r>
            <a:endParaRPr lang="fr-FR" sz="4400" b="1" dirty="0">
              <a:latin typeface="Times New Roman" panose="02020603050405020304" pitchFamily="18" charset="0"/>
              <a:ea typeface="Times New Roman" panose="02020603050405020304" pitchFamily="18" charset="0"/>
            </a:endParaRPr>
          </a:p>
        </p:txBody>
      </p:sp>
      <p:sp>
        <p:nvSpPr>
          <p:cNvPr id="226" name="Shape 226"/>
          <p:cNvSpPr/>
          <p:nvPr/>
        </p:nvSpPr>
        <p:spPr>
          <a:xfrm>
            <a:off x="189825" y="249200"/>
            <a:ext cx="5218200" cy="852000"/>
          </a:xfrm>
          <a:prstGeom prst="round2DiagRect">
            <a:avLst>
              <a:gd name="adj1" fmla="val 16667"/>
              <a:gd name="adj2" fmla="val 0"/>
            </a:avLst>
          </a:prstGeom>
          <a:solidFill>
            <a:srgbClr val="FF99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50" cap="none" spc="0" normalizeH="0" baseline="0" noProof="0" dirty="0">
                <a:ln>
                  <a:noFill/>
                </a:ln>
                <a:solidFill>
                  <a:srgbClr val="000000"/>
                </a:solidFill>
                <a:effectLst/>
                <a:uLnTx/>
                <a:uFillTx/>
                <a:latin typeface="Times New Roman" panose="02020603050405020304" pitchFamily="18" charset="0"/>
                <a:ea typeface="Lucida Sans Unicode" panose="020B0602030504020204" pitchFamily="34" charset="0"/>
                <a:cs typeface="+mn-cs"/>
              </a:rPr>
              <a:t>Quels besoins?</a:t>
            </a:r>
            <a:endParaRPr kumimoji="0" lang="fr" sz="2200" b="1" i="0" u="none" strike="noStrike" kern="0" cap="none" spc="0" normalizeH="0" baseline="0" noProof="0" dirty="0">
              <a:ln>
                <a:noFill/>
              </a:ln>
              <a:solidFill>
                <a:srgbClr val="FFFFFF"/>
              </a:solidFill>
              <a:effectLst/>
              <a:uLnTx/>
              <a:uFillTx/>
              <a:latin typeface="Arial"/>
              <a:ea typeface="+mn-ea"/>
              <a:cs typeface="Arial"/>
              <a:sym typeface="Arial"/>
              <a:rtl val="0"/>
            </a:endParaRPr>
          </a:p>
        </p:txBody>
      </p:sp>
      <p:sp>
        <p:nvSpPr>
          <p:cNvPr id="10" name="Shape 223">
            <a:extLst>
              <a:ext uri="{FF2B5EF4-FFF2-40B4-BE49-F238E27FC236}">
                <a16:creationId xmlns:a16="http://schemas.microsoft.com/office/drawing/2014/main" xmlns="" id="{FB5184E1-FB82-489E-9235-2D9D5CD2D418}"/>
              </a:ext>
            </a:extLst>
          </p:cNvPr>
          <p:cNvSpPr txBox="1"/>
          <p:nvPr/>
        </p:nvSpPr>
        <p:spPr>
          <a:xfrm>
            <a:off x="1138713" y="4536197"/>
            <a:ext cx="3320423" cy="1481625"/>
          </a:xfrm>
          <a:prstGeom prst="rect">
            <a:avLst/>
          </a:prstGeom>
          <a:solidFill>
            <a:srgbClr val="C9DAF8"/>
          </a:solidFill>
          <a:ln w="19050" cap="flat" cmpd="sng">
            <a:solidFill>
              <a:srgbClr val="000000"/>
            </a:solidFill>
            <a:prstDash val="dash"/>
            <a:round/>
            <a:headEnd type="none" w="med" len="med"/>
            <a:tailEnd type="none" w="med" len="med"/>
          </a:ln>
        </p:spPr>
        <p:txBody>
          <a:bodyPr lIns="91425" tIns="91425" rIns="91425" bIns="91425" anchor="t" anchorCtr="0">
            <a:noAutofit/>
          </a:bodyPr>
          <a:lstStyle/>
          <a:p>
            <a:pPr>
              <a:spcBef>
                <a:spcPts val="800"/>
              </a:spcBef>
              <a:spcAft>
                <a:spcPts val="0"/>
              </a:spcAft>
            </a:pPr>
            <a:r>
              <a:rPr lang="fr-FR" sz="2800" dirty="0"/>
              <a:t>De comprendre les règles sociales</a:t>
            </a:r>
            <a:endParaRPr lang="fr-FR" sz="5400" dirty="0">
              <a:latin typeface="Times New Roman" panose="02020603050405020304" pitchFamily="18" charset="0"/>
              <a:ea typeface="Times New Roman" panose="02020603050405020304" pitchFamily="18" charset="0"/>
            </a:endParaRPr>
          </a:p>
          <a:p>
            <a:pPr>
              <a:spcBef>
                <a:spcPts val="800"/>
              </a:spcBef>
              <a:spcAft>
                <a:spcPts val="0"/>
              </a:spcAft>
            </a:pPr>
            <a:endParaRPr lang="fr" sz="2400" kern="0" dirty="0">
              <a:solidFill>
                <a:srgbClr val="000000"/>
              </a:solidFill>
              <a:latin typeface="Arial"/>
              <a:cs typeface="Arial"/>
              <a:sym typeface="Arial"/>
              <a:rtl val="0"/>
            </a:endParaRPr>
          </a:p>
        </p:txBody>
      </p:sp>
      <p:sp>
        <p:nvSpPr>
          <p:cNvPr id="12" name="Shape 234">
            <a:extLst>
              <a:ext uri="{FF2B5EF4-FFF2-40B4-BE49-F238E27FC236}">
                <a16:creationId xmlns:a16="http://schemas.microsoft.com/office/drawing/2014/main" xmlns="" id="{631BC647-16B9-422D-B094-7DEDF36FBA0C}"/>
              </a:ext>
            </a:extLst>
          </p:cNvPr>
          <p:cNvSpPr txBox="1"/>
          <p:nvPr/>
        </p:nvSpPr>
        <p:spPr>
          <a:xfrm>
            <a:off x="5772588" y="3398127"/>
            <a:ext cx="2591700" cy="1478725"/>
          </a:xfrm>
          <a:prstGeom prst="rect">
            <a:avLst/>
          </a:prstGeom>
          <a:solidFill>
            <a:srgbClr val="A2C4C9"/>
          </a:solidFill>
          <a:ln w="19050" cap="flat" cmpd="sng">
            <a:solidFill>
              <a:srgbClr val="000000"/>
            </a:solidFill>
            <a:prstDash val="dot"/>
            <a:round/>
            <a:headEnd type="none" w="med" len="med"/>
            <a:tailEnd type="none" w="med" len="med"/>
          </a:ln>
        </p:spPr>
        <p:txBody>
          <a:bodyPr lIns="91425" tIns="91425" rIns="91425" bIns="91425" anchor="t" anchorCtr="0">
            <a:noAutofit/>
          </a:bodyPr>
          <a:lstStyle/>
          <a:p>
            <a:pPr lvl="0" algn="ctr" rtl="0">
              <a:spcBef>
                <a:spcPts val="0"/>
              </a:spcBef>
              <a:buNone/>
            </a:pPr>
            <a:r>
              <a:rPr lang="fr-FR" sz="2800" dirty="0"/>
              <a:t>De rappels du cadre</a:t>
            </a:r>
            <a:endParaRPr lang="fr" sz="2800" dirty="0"/>
          </a:p>
        </p:txBody>
      </p:sp>
    </p:spTree>
    <p:extLst>
      <p:ext uri="{BB962C8B-B14F-4D97-AF65-F5344CB8AC3E}">
        <p14:creationId xmlns:p14="http://schemas.microsoft.com/office/powerpoint/2010/main" val="4284876276"/>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xmlns="" id="{DCBF0604-128C-49D5-B322-4BFBC12CF92A}"/>
              </a:ext>
            </a:extLst>
          </p:cNvPr>
          <p:cNvSpPr txBox="1">
            <a:spLocks noChangeArrowheads="1"/>
          </p:cNvSpPr>
          <p:nvPr/>
        </p:nvSpPr>
        <p:spPr bwMode="auto">
          <a:xfrm>
            <a:off x="7221538" y="63627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ts val="700"/>
              </a:spcBef>
              <a:buClr>
                <a:schemeClr val="tx2"/>
              </a:buClr>
              <a:buSzPct val="9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9pPr>
          </a:lstStyle>
          <a:p>
            <a:pPr eaLnBrk="1" hangingPunct="1">
              <a:spcBef>
                <a:spcPct val="0"/>
              </a:spcBef>
              <a:buClrTx/>
              <a:buSzTx/>
              <a:buFontTx/>
              <a:buNone/>
            </a:pPr>
            <a:r>
              <a:rPr lang="fr-FR" altLang="fr-FR" sz="900" b="1">
                <a:solidFill>
                  <a:srgbClr val="000000"/>
                </a:solidFill>
                <a:latin typeface="Arial" panose="020B0604020202020204" pitchFamily="34" charset="0"/>
                <a:ea typeface="MS PGothic" panose="020B0600070205080204" pitchFamily="34" charset="-128"/>
              </a:rPr>
              <a:t>&gt;</a:t>
            </a:r>
            <a:r>
              <a:rPr lang="fr-FR" altLang="fr-FR" sz="900">
                <a:solidFill>
                  <a:srgbClr val="000000"/>
                </a:solidFill>
                <a:latin typeface="Arial" panose="020B0604020202020204" pitchFamily="34" charset="0"/>
                <a:ea typeface="MS PGothic" panose="020B0600070205080204" pitchFamily="34" charset="-128"/>
              </a:rPr>
              <a:t> </a:t>
            </a:r>
            <a:fld id="{CDDFCFE8-2E01-4ED8-8194-0A0F8480522B}" type="slidenum">
              <a:rPr lang="fr-FR" altLang="fr-FR" sz="900">
                <a:solidFill>
                  <a:srgbClr val="000000"/>
                </a:solidFill>
                <a:latin typeface="Arial" panose="020B0604020202020204" pitchFamily="34" charset="0"/>
                <a:ea typeface="MS PGothic" panose="020B0600070205080204" pitchFamily="34" charset="-128"/>
              </a:rPr>
              <a:pPr eaLnBrk="1" hangingPunct="1">
                <a:spcBef>
                  <a:spcPct val="0"/>
                </a:spcBef>
                <a:buClrTx/>
                <a:buSzTx/>
                <a:buFontTx/>
                <a:buNone/>
              </a:pPr>
              <a:t>36</a:t>
            </a:fld>
            <a:r>
              <a:rPr lang="fr-FR" altLang="fr-FR" sz="900">
                <a:solidFill>
                  <a:srgbClr val="000000"/>
                </a:solidFill>
                <a:latin typeface="Arial" panose="020B0604020202020204" pitchFamily="34" charset="0"/>
                <a:ea typeface="MS PGothic" panose="020B0600070205080204" pitchFamily="34" charset="-128"/>
              </a:rPr>
              <a:t>/11</a:t>
            </a:r>
          </a:p>
        </p:txBody>
      </p:sp>
      <p:sp>
        <p:nvSpPr>
          <p:cNvPr id="2" name="Text Box 2">
            <a:extLst>
              <a:ext uri="{FF2B5EF4-FFF2-40B4-BE49-F238E27FC236}">
                <a16:creationId xmlns:a16="http://schemas.microsoft.com/office/drawing/2014/main" xmlns="" id="{8B728ECD-3E0E-4107-A2C3-7DDC04F3687E}"/>
              </a:ext>
            </a:extLst>
          </p:cNvPr>
          <p:cNvSpPr txBox="1">
            <a:spLocks noChangeArrowheads="1"/>
          </p:cNvSpPr>
          <p:nvPr/>
        </p:nvSpPr>
        <p:spPr bwMode="auto">
          <a:xfrm>
            <a:off x="565060" y="1317577"/>
            <a:ext cx="8280400" cy="5084762"/>
          </a:xfrm>
          <a:prstGeom prst="rect">
            <a:avLst/>
          </a:prstGeom>
          <a:noFill/>
          <a:ln w="9525">
            <a:noFill/>
            <a:round/>
            <a:headEnd/>
            <a:tailEnd/>
          </a:ln>
          <a:effectLst/>
        </p:spPr>
        <p:txBody>
          <a:bodyPr/>
          <a:lstStyle/>
          <a:p>
            <a:pPr marL="811213" lvl="2" indent="-188913" eaLnBrk="1" hangingPunct="1">
              <a:spcBef>
                <a:spcPts val="500"/>
              </a:spcBef>
              <a:buClr>
                <a:srgbClr val="9F1C11"/>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400" dirty="0">
                <a:solidFill>
                  <a:srgbClr val="000000"/>
                </a:solidFill>
                <a:ea typeface="ＭＳ Ｐゴシック" pitchFamily="32" charset="-128"/>
              </a:rPr>
              <a:t>Définir les </a:t>
            </a:r>
            <a:r>
              <a:rPr lang="fr-FR" sz="2400" dirty="0">
                <a:solidFill>
                  <a:srgbClr val="000000"/>
                </a:solidFill>
                <a:effectLst>
                  <a:outerShdw blurRad="38100" dist="38100" dir="2700000" algn="tl">
                    <a:srgbClr val="C0C0C0"/>
                  </a:outerShdw>
                </a:effectLst>
                <a:ea typeface="ＭＳ Ｐゴシック" pitchFamily="32" charset="-128"/>
              </a:rPr>
              <a:t> actions et des attitudes attendues de tous les adultes en matière de comportement ou de travail, en particulier sur les temps hors classe ;</a:t>
            </a:r>
          </a:p>
          <a:p>
            <a:pPr marL="811213" lvl="2" indent="-188913" eaLnBrk="1" hangingPunct="1">
              <a:spcBef>
                <a:spcPts val="350"/>
              </a:spcBef>
              <a:buClr>
                <a:srgbClr val="9F1C11"/>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dirty="0">
              <a:solidFill>
                <a:srgbClr val="000000"/>
              </a:solidFill>
              <a:ea typeface="ＭＳ Ｐゴシック" pitchFamily="32" charset="-128"/>
            </a:endParaRPr>
          </a:p>
          <a:p>
            <a:pPr marL="811213" lvl="2" indent="-188913" eaLnBrk="1" hangingPunct="1">
              <a:spcBef>
                <a:spcPts val="450"/>
              </a:spcBef>
              <a:buClr>
                <a:srgbClr val="9F1C11"/>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400" dirty="0">
                <a:solidFill>
                  <a:srgbClr val="000000"/>
                </a:solidFill>
                <a:effectLst>
                  <a:outerShdw blurRad="38100" dist="38100" dir="2700000" algn="tl">
                    <a:srgbClr val="C0C0C0"/>
                  </a:outerShdw>
                </a:effectLst>
                <a:ea typeface="ＭＳ Ｐゴシック" pitchFamily="32" charset="-128"/>
              </a:rPr>
              <a:t>Pour prendre en compte les difficultés comportementales;</a:t>
            </a:r>
          </a:p>
          <a:p>
            <a:pPr marL="811213" lvl="2" indent="-188913" eaLnBrk="1" hangingPunct="1">
              <a:spcBef>
                <a:spcPts val="450"/>
              </a:spcBef>
              <a:buClr>
                <a:srgbClr val="9F1C11"/>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400" dirty="0">
                <a:solidFill>
                  <a:srgbClr val="000000"/>
                </a:solidFill>
                <a:effectLst>
                  <a:outerShdw blurRad="38100" dist="38100" dir="2700000" algn="tl">
                    <a:srgbClr val="C0C0C0"/>
                  </a:outerShdw>
                </a:effectLst>
                <a:ea typeface="ＭＳ Ｐゴシック" pitchFamily="32" charset="-128"/>
              </a:rPr>
              <a:t>Pour gérer les crises violentes ;</a:t>
            </a:r>
          </a:p>
          <a:p>
            <a:pPr marL="811213" lvl="2" indent="-188913" eaLnBrk="1" hangingPunct="1">
              <a:spcBef>
                <a:spcPts val="450"/>
              </a:spcBef>
              <a:buClr>
                <a:srgbClr val="9F1C11"/>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400" dirty="0">
                <a:solidFill>
                  <a:srgbClr val="000000"/>
                </a:solidFill>
                <a:effectLst>
                  <a:outerShdw blurRad="38100" dist="38100" dir="2700000" algn="tl">
                    <a:srgbClr val="C0C0C0"/>
                  </a:outerShdw>
                </a:effectLst>
                <a:ea typeface="ＭＳ Ｐゴシック" pitchFamily="32" charset="-128"/>
              </a:rPr>
              <a:t>Pour définir des objectifs et les moyens pour les atteindre ;</a:t>
            </a:r>
            <a:r>
              <a:rPr lang="fr-FR" sz="2400" dirty="0">
                <a:solidFill>
                  <a:srgbClr val="808080"/>
                </a:solidFill>
                <a:ea typeface="ＭＳ Ｐゴシック" pitchFamily="32" charset="-128"/>
              </a:rPr>
              <a:t> </a:t>
            </a:r>
          </a:p>
          <a:p>
            <a:pPr marL="811213" lvl="2" indent="-188913" eaLnBrk="1" hangingPunct="1">
              <a:spcBef>
                <a:spcPts val="450"/>
              </a:spcBef>
              <a:buClr>
                <a:srgbClr val="9F1C11"/>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400" dirty="0">
                <a:solidFill>
                  <a:srgbClr val="000000"/>
                </a:solidFill>
                <a:ea typeface="ＭＳ Ｐゴシック" pitchFamily="32" charset="-128"/>
              </a:rPr>
              <a:t>Ce projet s’appuie nécessairement sur le Projet personnalisé de scolarisation, il est défini par l’équipe, en impliquant l’ AESH.</a:t>
            </a:r>
          </a:p>
          <a:p>
            <a:pPr marL="811213" lvl="2" indent="-188913" eaLnBrk="1" hangingPunct="1">
              <a:spcBef>
                <a:spcPts val="450"/>
              </a:spcBef>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dirty="0">
              <a:solidFill>
                <a:srgbClr val="000000"/>
              </a:solidFill>
              <a:ea typeface="ＭＳ Ｐゴシック" pitchFamily="32" charset="-128"/>
            </a:endParaRPr>
          </a:p>
          <a:p>
            <a:pPr eaLnBrk="1" hangingPunct="1">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dirty="0">
              <a:solidFill>
                <a:srgbClr val="9F1C11"/>
              </a:solidFill>
              <a:ea typeface="ＭＳ Ｐゴシック" pitchFamily="32" charset="-128"/>
            </a:endParaRPr>
          </a:p>
        </p:txBody>
      </p:sp>
      <p:sp>
        <p:nvSpPr>
          <p:cNvPr id="22531" name="Text Box 3">
            <a:extLst>
              <a:ext uri="{FF2B5EF4-FFF2-40B4-BE49-F238E27FC236}">
                <a16:creationId xmlns:a16="http://schemas.microsoft.com/office/drawing/2014/main" xmlns="" id="{94A0AACE-779B-4F33-A683-712FD63A5590}"/>
              </a:ext>
            </a:extLst>
          </p:cNvPr>
          <p:cNvSpPr txBox="1">
            <a:spLocks noChangeArrowheads="1"/>
          </p:cNvSpPr>
          <p:nvPr/>
        </p:nvSpPr>
        <p:spPr bwMode="auto">
          <a:xfrm>
            <a:off x="539552" y="280890"/>
            <a:ext cx="7920235" cy="771623"/>
          </a:xfrm>
          <a:prstGeom prst="rect">
            <a:avLst/>
          </a:prstGeom>
          <a:noFill/>
          <a:ln w="9525">
            <a:noFill/>
            <a:round/>
            <a:headEnd/>
            <a:tailEnd/>
          </a:ln>
          <a:effectLst/>
        </p:spPr>
        <p:txBody>
          <a:bodyPr wrap="square" lIns="90000" tIns="46800" rIns="90000" bIns="46800">
            <a:spAutoFit/>
          </a:bodyPr>
          <a:lstStyle/>
          <a:p>
            <a:pPr eaLnBrk="1" hangingPunct="1">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800" b="1" dirty="0">
                <a:solidFill>
                  <a:srgbClr val="9F1C11"/>
                </a:solidFill>
                <a:effectLst>
                  <a:outerShdw blurRad="38100" dist="38100" dir="2700000" algn="tl">
                    <a:srgbClr val="C0C0C0"/>
                  </a:outerShdw>
                </a:effectLst>
                <a:ea typeface="ＭＳ Ｐゴシック" pitchFamily="32" charset="-128"/>
              </a:rPr>
              <a:t>Proposer un  cadre éducatif</a:t>
            </a:r>
            <a:r>
              <a:rPr lang="fr-FR" sz="4400" b="1" dirty="0">
                <a:solidFill>
                  <a:srgbClr val="9F1C11"/>
                </a:solidFill>
                <a:effectLst>
                  <a:outerShdw blurRad="38100" dist="38100" dir="2700000" algn="tl">
                    <a:srgbClr val="C0C0C0"/>
                  </a:outerShdw>
                </a:effectLst>
                <a:ea typeface="ＭＳ Ｐゴシック" pitchFamily="32" charset="-128"/>
              </a:rPr>
              <a:t> </a:t>
            </a:r>
            <a:r>
              <a:rPr lang="fr-FR" sz="2800" b="1" dirty="0">
                <a:solidFill>
                  <a:srgbClr val="9F1C11"/>
                </a:solidFill>
                <a:effectLst>
                  <a:outerShdw blurRad="38100" dist="38100" dir="2700000" algn="tl">
                    <a:srgbClr val="C0C0C0"/>
                  </a:outerShdw>
                </a:effectLst>
                <a:ea typeface="ＭＳ Ｐゴシック" pitchFamily="32" charset="-128"/>
              </a:rPr>
              <a:t>cohérent</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a:extLst>
              <a:ext uri="{FF2B5EF4-FFF2-40B4-BE49-F238E27FC236}">
                <a16:creationId xmlns:a16="http://schemas.microsoft.com/office/drawing/2014/main" xmlns="" id="{E2F8CF8A-824B-45CB-8478-1BE3329C561D}"/>
              </a:ext>
            </a:extLst>
          </p:cNvPr>
          <p:cNvSpPr txBox="1">
            <a:spLocks noChangeArrowheads="1"/>
          </p:cNvSpPr>
          <p:nvPr/>
        </p:nvSpPr>
        <p:spPr bwMode="auto">
          <a:xfrm>
            <a:off x="7221538" y="63627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ts val="700"/>
              </a:spcBef>
              <a:buClr>
                <a:schemeClr val="tx2"/>
              </a:buClr>
              <a:buSzPct val="9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9pPr>
          </a:lstStyle>
          <a:p>
            <a:pPr eaLnBrk="1" hangingPunct="1">
              <a:spcBef>
                <a:spcPct val="0"/>
              </a:spcBef>
              <a:buClrTx/>
              <a:buSzTx/>
              <a:buFontTx/>
              <a:buNone/>
            </a:pPr>
            <a:r>
              <a:rPr lang="fr-FR" altLang="fr-FR" sz="900" b="1">
                <a:solidFill>
                  <a:srgbClr val="000000"/>
                </a:solidFill>
                <a:latin typeface="Arial" panose="020B0604020202020204" pitchFamily="34" charset="0"/>
                <a:ea typeface="MS PGothic" panose="020B0600070205080204" pitchFamily="34" charset="-128"/>
              </a:rPr>
              <a:t>&gt;</a:t>
            </a:r>
            <a:r>
              <a:rPr lang="fr-FR" altLang="fr-FR" sz="900">
                <a:solidFill>
                  <a:srgbClr val="000000"/>
                </a:solidFill>
                <a:latin typeface="Arial" panose="020B0604020202020204" pitchFamily="34" charset="0"/>
                <a:ea typeface="MS PGothic" panose="020B0600070205080204" pitchFamily="34" charset="-128"/>
              </a:rPr>
              <a:t> </a:t>
            </a:r>
            <a:fld id="{37F151F5-68A6-4FDE-A365-4FD65150F9F6}" type="slidenum">
              <a:rPr lang="fr-FR" altLang="fr-FR" sz="900">
                <a:solidFill>
                  <a:srgbClr val="000000"/>
                </a:solidFill>
                <a:latin typeface="Arial" panose="020B0604020202020204" pitchFamily="34" charset="0"/>
                <a:ea typeface="MS PGothic" panose="020B0600070205080204" pitchFamily="34" charset="-128"/>
              </a:rPr>
              <a:pPr eaLnBrk="1" hangingPunct="1">
                <a:spcBef>
                  <a:spcPct val="0"/>
                </a:spcBef>
                <a:buClrTx/>
                <a:buSzTx/>
                <a:buFontTx/>
                <a:buNone/>
              </a:pPr>
              <a:t>37</a:t>
            </a:fld>
            <a:r>
              <a:rPr lang="fr-FR" altLang="fr-FR" sz="900">
                <a:solidFill>
                  <a:srgbClr val="000000"/>
                </a:solidFill>
                <a:latin typeface="Arial" panose="020B0604020202020204" pitchFamily="34" charset="0"/>
                <a:ea typeface="MS PGothic" panose="020B0600070205080204" pitchFamily="34" charset="-128"/>
              </a:rPr>
              <a:t>/11</a:t>
            </a:r>
          </a:p>
        </p:txBody>
      </p:sp>
      <p:sp>
        <p:nvSpPr>
          <p:cNvPr id="28674" name="Text Box 2">
            <a:extLst>
              <a:ext uri="{FF2B5EF4-FFF2-40B4-BE49-F238E27FC236}">
                <a16:creationId xmlns:a16="http://schemas.microsoft.com/office/drawing/2014/main" xmlns="" id="{02926349-1E06-420D-A86D-C96BED8CA368}"/>
              </a:ext>
            </a:extLst>
          </p:cNvPr>
          <p:cNvSpPr txBox="1">
            <a:spLocks noChangeArrowheads="1"/>
          </p:cNvSpPr>
          <p:nvPr/>
        </p:nvSpPr>
        <p:spPr bwMode="auto">
          <a:xfrm>
            <a:off x="304800" y="1514476"/>
            <a:ext cx="5616575" cy="5175249"/>
          </a:xfrm>
          <a:prstGeom prst="rect">
            <a:avLst/>
          </a:prstGeom>
          <a:noFill/>
          <a:ln w="9525">
            <a:noFill/>
            <a:round/>
            <a:headEnd/>
            <a:tailEnd/>
          </a:ln>
          <a:effectLst/>
        </p:spPr>
        <p:txBody>
          <a:bodyPr/>
          <a:lstStyle/>
          <a:p>
            <a:pPr marL="811213" lvl="2" indent="-188913" eaLnBrk="1" hangingPunct="1">
              <a:lnSpc>
                <a:spcPct val="80000"/>
              </a:lnSpc>
              <a:spcBef>
                <a:spcPts val="400"/>
              </a:spcBef>
              <a:buClr>
                <a:srgbClr val="9F1C11"/>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400" dirty="0">
                <a:solidFill>
                  <a:srgbClr val="000000"/>
                </a:solidFill>
                <a:ea typeface="ＭＳ Ｐゴシック" pitchFamily="32" charset="-128"/>
              </a:rPr>
              <a:t>Le cadre de vie de la classe, de l’établissement met en avant les droits, puis les devoirs qui en découlent </a:t>
            </a:r>
            <a:r>
              <a:rPr lang="fr-FR" sz="2400" dirty="0">
                <a:solidFill>
                  <a:srgbClr val="000000"/>
                </a:solidFill>
                <a:ea typeface="Verdana" panose="020B0604030504040204" pitchFamily="34" charset="0"/>
                <a:cs typeface="Verdana" panose="020B0604030504040204" pitchFamily="34" charset="0"/>
              </a:rPr>
              <a:t>; </a:t>
            </a:r>
          </a:p>
          <a:p>
            <a:pPr marL="811213" lvl="2" indent="-188913" eaLnBrk="1" hangingPunct="1">
              <a:lnSpc>
                <a:spcPct val="80000"/>
              </a:lnSpc>
              <a:spcBef>
                <a:spcPts val="400"/>
              </a:spcBef>
              <a:buClr>
                <a:srgbClr val="9F1C11"/>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400" dirty="0">
                <a:solidFill>
                  <a:srgbClr val="000000"/>
                </a:solidFill>
                <a:ea typeface="ＭＳ Ｐゴシック" pitchFamily="32" charset="-128"/>
              </a:rPr>
              <a:t>Les rappels au cadre sont réguliers, </a:t>
            </a:r>
          </a:p>
          <a:p>
            <a:pPr marL="622300" lvl="2" eaLnBrk="1" hangingPunct="1">
              <a:lnSpc>
                <a:spcPct val="80000"/>
              </a:lnSpc>
              <a:spcBef>
                <a:spcPts val="400"/>
              </a:spcBef>
              <a:buClr>
                <a:srgbClr val="9F1C11"/>
              </a:buCl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sz="2400" dirty="0">
                <a:solidFill>
                  <a:srgbClr val="000000"/>
                </a:solidFill>
                <a:ea typeface="ＭＳ Ｐゴシック" pitchFamily="32" charset="-128"/>
              </a:rPr>
              <a:t>  ils porteront leurs fruits à moyen ou long terme ; </a:t>
            </a:r>
          </a:p>
          <a:p>
            <a:pPr marL="622300" lvl="2" eaLnBrk="1" hangingPunct="1">
              <a:lnSpc>
                <a:spcPct val="80000"/>
              </a:lnSpc>
              <a:spcBef>
                <a:spcPts val="400"/>
              </a:spcBef>
              <a:buClr>
                <a:srgbClr val="9F1C11"/>
              </a:buCl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sz="2400" dirty="0">
              <a:solidFill>
                <a:srgbClr val="000000"/>
              </a:solidFill>
              <a:ea typeface="ＭＳ Ｐゴシック" pitchFamily="32" charset="-128"/>
            </a:endParaRPr>
          </a:p>
          <a:p>
            <a:pPr marL="411163" indent="-342900" eaLnBrk="1" hangingPunct="1">
              <a:lnSpc>
                <a:spcPct val="80000"/>
              </a:lnSpc>
              <a:spcBef>
                <a:spcPts val="700"/>
              </a:spcBef>
              <a:buClr>
                <a:srgbClr val="4E5B6F"/>
              </a:buClr>
              <a:buSzPct val="95000"/>
              <a:buFont typeface="Wingdings" pitchFamily="2" charset="2"/>
              <a:buChar char=""/>
              <a:defRPr/>
            </a:pPr>
            <a:r>
              <a:rPr lang="fr-FR" sz="2400" dirty="0">
                <a:solidFill>
                  <a:srgbClr val="000000"/>
                </a:solidFill>
                <a:ea typeface="ＭＳ Ｐゴシック" pitchFamily="32" charset="-128"/>
              </a:rPr>
              <a:t>Les attentes sont identiques selon les personnes et les moments de la journée, </a:t>
            </a:r>
          </a:p>
          <a:p>
            <a:pPr marL="411163" indent="-342900" eaLnBrk="1" hangingPunct="1">
              <a:lnSpc>
                <a:spcPct val="80000"/>
              </a:lnSpc>
              <a:spcBef>
                <a:spcPts val="700"/>
              </a:spcBef>
              <a:buClr>
                <a:srgbClr val="4E5B6F"/>
              </a:buClr>
              <a:buSzPct val="95000"/>
              <a:buFont typeface="Wingdings" pitchFamily="2" charset="2"/>
              <a:buChar char=""/>
              <a:defRPr/>
            </a:pPr>
            <a:endParaRPr lang="fr-FR" sz="2400" dirty="0">
              <a:solidFill>
                <a:srgbClr val="000000"/>
              </a:solidFill>
              <a:ea typeface="Verdana" panose="020B0604030504040204" pitchFamily="34" charset="0"/>
              <a:cs typeface="Verdana" panose="020B0604030504040204" pitchFamily="34" charset="0"/>
            </a:endParaRPr>
          </a:p>
          <a:p>
            <a:pPr marL="411163" indent="-342900" eaLnBrk="1" hangingPunct="1">
              <a:lnSpc>
                <a:spcPct val="80000"/>
              </a:lnSpc>
              <a:spcBef>
                <a:spcPts val="700"/>
              </a:spcBef>
              <a:buClr>
                <a:srgbClr val="4E5B6F"/>
              </a:buClr>
              <a:buSzPct val="95000"/>
              <a:buFont typeface="Wingdings" pitchFamily="2" charset="2"/>
              <a:buChar char=""/>
              <a:defRPr/>
            </a:pPr>
            <a:r>
              <a:rPr lang="fr-FR" altLang="fr-FR" sz="2400" dirty="0">
                <a:solidFill>
                  <a:prstClr val="black"/>
                </a:solidFill>
                <a:ea typeface="Verdana" panose="020B0604030504040204" pitchFamily="34" charset="0"/>
                <a:cs typeface="Verdana" panose="020B0604030504040204" pitchFamily="34" charset="0"/>
              </a:rPr>
              <a:t>Ce règlement est évolutif et son application fait l’objet de renforcement positif. </a:t>
            </a:r>
          </a:p>
          <a:p>
            <a:pPr marL="811213" lvl="2" indent="-188913" eaLnBrk="1" hangingPunct="1">
              <a:lnSpc>
                <a:spcPct val="80000"/>
              </a:lnSpc>
              <a:spcBef>
                <a:spcPts val="300"/>
              </a:spcBef>
              <a:buClr>
                <a:srgbClr val="9F1C11"/>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sz="1200" dirty="0">
              <a:solidFill>
                <a:srgbClr val="000000"/>
              </a:solidFill>
              <a:ea typeface="ＭＳ Ｐゴシック" pitchFamily="32" charset="-128"/>
            </a:endParaRPr>
          </a:p>
          <a:p>
            <a:pPr eaLnBrk="1" hangingPunct="1">
              <a:lnSpc>
                <a:spcPct val="80000"/>
              </a:lnSpc>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sz="1200" dirty="0">
              <a:solidFill>
                <a:srgbClr val="808080"/>
              </a:solidFill>
              <a:ea typeface="ＭＳ Ｐゴシック" pitchFamily="32" charset="-128"/>
            </a:endParaRPr>
          </a:p>
          <a:p>
            <a:pPr eaLnBrk="1" hangingPunct="1">
              <a:lnSpc>
                <a:spcPct val="80000"/>
              </a:lnSpc>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fr-FR" dirty="0">
              <a:solidFill>
                <a:srgbClr val="9F1C11"/>
              </a:solidFill>
              <a:ea typeface="ＭＳ Ｐゴシック" pitchFamily="32" charset="-128"/>
            </a:endParaRPr>
          </a:p>
        </p:txBody>
      </p:sp>
      <p:sp>
        <p:nvSpPr>
          <p:cNvPr id="28675" name="Text Box 3">
            <a:extLst>
              <a:ext uri="{FF2B5EF4-FFF2-40B4-BE49-F238E27FC236}">
                <a16:creationId xmlns:a16="http://schemas.microsoft.com/office/drawing/2014/main" xmlns="" id="{75BAB377-1709-46B4-B2A4-E6545A3C40F8}"/>
              </a:ext>
            </a:extLst>
          </p:cNvPr>
          <p:cNvSpPr txBox="1">
            <a:spLocks noChangeArrowheads="1"/>
          </p:cNvSpPr>
          <p:nvPr/>
        </p:nvSpPr>
        <p:spPr bwMode="auto">
          <a:xfrm>
            <a:off x="250825" y="168275"/>
            <a:ext cx="8064500" cy="1828800"/>
          </a:xfrm>
          <a:prstGeom prst="rect">
            <a:avLst/>
          </a:prstGeom>
          <a:noFill/>
          <a:ln w="9525">
            <a:noFill/>
            <a:round/>
            <a:headEnd/>
            <a:tailEnd/>
          </a:ln>
          <a:effectLst/>
        </p:spPr>
        <p:txBody>
          <a:bodyPr lIns="90000" tIns="46800" rIns="90000" bIns="46800">
            <a:spAutoFit/>
          </a:bodyPr>
          <a:lstStyle/>
          <a:p>
            <a:pPr eaLnBrk="1" hangingPunct="1">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b="1" dirty="0">
                <a:solidFill>
                  <a:srgbClr val="9F1C11"/>
                </a:solidFill>
                <a:effectLst>
                  <a:outerShdw blurRad="38100" dist="38100" dir="2700000" algn="tl">
                    <a:srgbClr val="C0C0C0"/>
                  </a:outerShdw>
                </a:effectLst>
                <a:ea typeface="ＭＳ Ｐゴシック" pitchFamily="32" charset="-128"/>
              </a:rPr>
              <a:t>Structurer et gérer les relations sociales </a:t>
            </a:r>
          </a:p>
          <a:p>
            <a:pPr eaLnBrk="1" hangingPunct="1">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dirty="0">
                <a:solidFill>
                  <a:srgbClr val="9F1C11"/>
                </a:solidFill>
                <a:effectLst>
                  <a:outerShdw blurRad="38100" dist="38100" dir="2700000" algn="tl">
                    <a:srgbClr val="C0C0C0"/>
                  </a:outerShdw>
                </a:effectLst>
                <a:ea typeface="ＭＳ Ｐゴシック" pitchFamily="32" charset="-128"/>
              </a:rPr>
              <a:t>Par un cadre expliqué, permanent, contenant </a:t>
            </a:r>
          </a:p>
          <a:p>
            <a:pPr eaLnBrk="1" hangingPunct="1">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2000" dirty="0">
                <a:solidFill>
                  <a:srgbClr val="9F1C11"/>
                </a:solidFill>
                <a:effectLst>
                  <a:outerShdw blurRad="38100" dist="38100" dir="2700000" algn="tl">
                    <a:srgbClr val="C0C0C0"/>
                  </a:outerShdw>
                </a:effectLst>
                <a:ea typeface="ＭＳ Ｐゴシック" pitchFamily="32" charset="-128"/>
              </a:rPr>
              <a:t>et sécurisant</a:t>
            </a:r>
          </a:p>
          <a:p>
            <a:pPr eaLnBrk="1" hangingPunct="1">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3600" b="1" dirty="0">
              <a:solidFill>
                <a:srgbClr val="9F1C11"/>
              </a:solidFill>
              <a:ea typeface="ＭＳ Ｐゴシック" pitchFamily="32" charset="-128"/>
            </a:endParaRPr>
          </a:p>
        </p:txBody>
      </p:sp>
      <p:pic>
        <p:nvPicPr>
          <p:cNvPr id="60421" name="Picture 5" descr="C:\Users\begron\Documents\Productions\Handicap mental ouvrage\Canat péda instttnelle.jpg">
            <a:extLst>
              <a:ext uri="{FF2B5EF4-FFF2-40B4-BE49-F238E27FC236}">
                <a16:creationId xmlns:a16="http://schemas.microsoft.com/office/drawing/2014/main" xmlns="" id="{6DFB164F-F743-4EAE-8B9C-BCA857B23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75" y="3394075"/>
            <a:ext cx="22098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Image 7">
            <a:extLst>
              <a:ext uri="{FF2B5EF4-FFF2-40B4-BE49-F238E27FC236}">
                <a16:creationId xmlns:a16="http://schemas.microsoft.com/office/drawing/2014/main" xmlns="" id="{3A3AC898-C35C-4CC1-9915-C794FEAAE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3175"/>
            <a:ext cx="2905125"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B0F8AB7-DC13-44AD-949C-4B49A87C14FD}"/>
              </a:ext>
            </a:extLst>
          </p:cNvPr>
          <p:cNvSpPr>
            <a:spLocks noGrp="1"/>
          </p:cNvSpPr>
          <p:nvPr>
            <p:ph type="title"/>
          </p:nvPr>
        </p:nvSpPr>
        <p:spPr/>
        <p:txBody>
          <a:bodyPr/>
          <a:lstStyle/>
          <a:p>
            <a:pPr>
              <a:defRPr/>
            </a:pPr>
            <a:r>
              <a:rPr lang="fr-FR" dirty="0"/>
              <a:t> </a:t>
            </a:r>
          </a:p>
        </p:txBody>
      </p:sp>
      <p:sp>
        <p:nvSpPr>
          <p:cNvPr id="83971" name="Espace réservé du contenu 2">
            <a:extLst>
              <a:ext uri="{FF2B5EF4-FFF2-40B4-BE49-F238E27FC236}">
                <a16:creationId xmlns:a16="http://schemas.microsoft.com/office/drawing/2014/main" xmlns="" id="{21EE723E-16A3-4735-9D09-BDECC44F039C}"/>
              </a:ext>
            </a:extLst>
          </p:cNvPr>
          <p:cNvSpPr>
            <a:spLocks noGrp="1"/>
          </p:cNvSpPr>
          <p:nvPr>
            <p:ph idx="1"/>
          </p:nvPr>
        </p:nvSpPr>
        <p:spPr>
          <a:xfrm>
            <a:off x="2268538" y="620713"/>
            <a:ext cx="5256212" cy="5735637"/>
          </a:xfrm>
        </p:spPr>
        <p:txBody>
          <a:bodyPr/>
          <a:lstStyle/>
          <a:p>
            <a:pPr marL="68263" indent="0">
              <a:buFont typeface="Wingdings" panose="05000000000000000000" pitchFamily="2" charset="2"/>
              <a:buNone/>
            </a:pPr>
            <a:r>
              <a:rPr lang="fr-FR" altLang="fr-FR"/>
              <a:t> </a:t>
            </a:r>
          </a:p>
        </p:txBody>
      </p:sp>
      <p:pic>
        <p:nvPicPr>
          <p:cNvPr id="83972" name="Image 3">
            <a:extLst>
              <a:ext uri="{FF2B5EF4-FFF2-40B4-BE49-F238E27FC236}">
                <a16:creationId xmlns:a16="http://schemas.microsoft.com/office/drawing/2014/main" xmlns="" id="{0A4F7A37-480E-47F9-835D-EA25A69EC1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1375" y="0"/>
            <a:ext cx="4921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4EDF116-90FE-468C-8C4D-10930451B730}"/>
              </a:ext>
            </a:extLst>
          </p:cNvPr>
          <p:cNvSpPr>
            <a:spLocks noGrp="1"/>
          </p:cNvSpPr>
          <p:nvPr>
            <p:ph type="title"/>
          </p:nvPr>
        </p:nvSpPr>
        <p:spPr/>
        <p:txBody>
          <a:bodyPr/>
          <a:lstStyle/>
          <a:p>
            <a:pPr>
              <a:defRPr/>
            </a:pPr>
            <a:r>
              <a:rPr lang="fr-FR" dirty="0"/>
              <a:t> </a:t>
            </a:r>
          </a:p>
        </p:txBody>
      </p:sp>
      <p:sp>
        <p:nvSpPr>
          <p:cNvPr id="84995" name="Espace réservé du contenu 2">
            <a:extLst>
              <a:ext uri="{FF2B5EF4-FFF2-40B4-BE49-F238E27FC236}">
                <a16:creationId xmlns:a16="http://schemas.microsoft.com/office/drawing/2014/main" xmlns="" id="{06009BA6-0806-4F38-AAAA-9E35CAC35175}"/>
              </a:ext>
            </a:extLst>
          </p:cNvPr>
          <p:cNvSpPr>
            <a:spLocks noGrp="1"/>
          </p:cNvSpPr>
          <p:nvPr>
            <p:ph idx="1"/>
          </p:nvPr>
        </p:nvSpPr>
        <p:spPr/>
        <p:txBody>
          <a:bodyPr/>
          <a:lstStyle/>
          <a:p>
            <a:pPr marL="68263" indent="0">
              <a:buFont typeface="Wingdings" panose="05000000000000000000" pitchFamily="2" charset="2"/>
              <a:buNone/>
            </a:pPr>
            <a:r>
              <a:rPr lang="fr-FR" altLang="fr-FR"/>
              <a:t> </a:t>
            </a:r>
          </a:p>
        </p:txBody>
      </p:sp>
      <p:pic>
        <p:nvPicPr>
          <p:cNvPr id="84996" name="Image 3">
            <a:extLst>
              <a:ext uri="{FF2B5EF4-FFF2-40B4-BE49-F238E27FC236}">
                <a16:creationId xmlns:a16="http://schemas.microsoft.com/office/drawing/2014/main" xmlns="" id="{922B8D48-D60B-4244-8AF1-EE271D6C4B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7238" y="1004888"/>
            <a:ext cx="8062912" cy="53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xmlns="" id="{471D895F-9990-442A-A968-53F9BA77C683}"/>
              </a:ext>
            </a:extLst>
          </p:cNvPr>
          <p:cNvSpPr>
            <a:spLocks noGrp="1" noChangeArrowheads="1"/>
          </p:cNvSpPr>
          <p:nvPr>
            <p:ph type="title"/>
          </p:nvPr>
        </p:nvSpPr>
        <p:spPr>
          <a:xfrm>
            <a:off x="457200" y="277813"/>
            <a:ext cx="8229600" cy="774700"/>
          </a:xfrm>
        </p:spPr>
        <p:txBody>
          <a:bodyPr/>
          <a:lstStyle/>
          <a:p>
            <a:pPr algn="ctr" eaLnBrk="1" fontAlgn="auto" hangingPunct="1">
              <a:spcAft>
                <a:spcPts val="0"/>
              </a:spcAft>
              <a:defRPr/>
            </a:pPr>
            <a:r>
              <a:rPr lang="fr-FR" dirty="0">
                <a:solidFill>
                  <a:srgbClr val="FF0000"/>
                </a:solidFill>
              </a:rPr>
              <a:t>Définition OMS</a:t>
            </a:r>
          </a:p>
        </p:txBody>
      </p:sp>
      <p:sp>
        <p:nvSpPr>
          <p:cNvPr id="16387" name="Rectangle 3">
            <a:extLst>
              <a:ext uri="{FF2B5EF4-FFF2-40B4-BE49-F238E27FC236}">
                <a16:creationId xmlns:a16="http://schemas.microsoft.com/office/drawing/2014/main" xmlns="" id="{0EDB5C2B-322A-4A8E-88FF-E93B1C72436B}"/>
              </a:ext>
            </a:extLst>
          </p:cNvPr>
          <p:cNvSpPr>
            <a:spLocks noGrp="1"/>
          </p:cNvSpPr>
          <p:nvPr>
            <p:ph idx="1"/>
          </p:nvPr>
        </p:nvSpPr>
        <p:spPr>
          <a:xfrm>
            <a:off x="1043608" y="1268413"/>
            <a:ext cx="7344816" cy="4862512"/>
          </a:xfrm>
        </p:spPr>
        <p:txBody>
          <a:bodyPr/>
          <a:lstStyle/>
          <a:p>
            <a:pPr eaLnBrk="1" hangingPunct="1">
              <a:lnSpc>
                <a:spcPct val="80000"/>
              </a:lnSpc>
              <a:buFont typeface="Wingdings" panose="05000000000000000000" pitchFamily="2" charset="2"/>
              <a:buNone/>
            </a:pPr>
            <a:r>
              <a:rPr lang="fr-FR" altLang="fr-FR" sz="2400" dirty="0"/>
              <a:t>Par troubles mentaux et du comportement, on entend des affections cliniquement significatives qui se caractérisent par </a:t>
            </a:r>
            <a:r>
              <a:rPr lang="fr-FR" altLang="fr-FR" sz="2400" b="1" dirty="0"/>
              <a:t>un changement du mode de pensée, de l'humeur (affects) ou du comportement associé à une détresse psychique et/ou à une altération des fonctions mentales</a:t>
            </a:r>
            <a:r>
              <a:rPr lang="fr-FR" altLang="fr-FR" sz="2400" dirty="0"/>
              <a:t>. </a:t>
            </a:r>
          </a:p>
          <a:p>
            <a:pPr eaLnBrk="1" hangingPunct="1">
              <a:lnSpc>
                <a:spcPct val="80000"/>
              </a:lnSpc>
              <a:buFont typeface="Wingdings" panose="05000000000000000000" pitchFamily="2" charset="2"/>
              <a:buNone/>
            </a:pPr>
            <a:endParaRPr lang="fr-FR" altLang="fr-FR" sz="2400" dirty="0"/>
          </a:p>
          <a:p>
            <a:pPr eaLnBrk="1" hangingPunct="1">
              <a:lnSpc>
                <a:spcPct val="80000"/>
              </a:lnSpc>
              <a:buFont typeface="Wingdings" panose="05000000000000000000" pitchFamily="2" charset="2"/>
              <a:buNone/>
            </a:pPr>
            <a:endParaRPr lang="fr-FR" altLang="fr-FR" sz="2400" dirty="0"/>
          </a:p>
          <a:p>
            <a:pPr eaLnBrk="1" hangingPunct="1">
              <a:lnSpc>
                <a:spcPct val="80000"/>
              </a:lnSpc>
              <a:buFont typeface="Wingdings" panose="05000000000000000000" pitchFamily="2" charset="2"/>
              <a:buNone/>
            </a:pPr>
            <a:r>
              <a:rPr lang="fr-FR" altLang="fr-FR" sz="2400" dirty="0"/>
              <a:t>Les troubles mentaux et du comportement ne sont pas de simples variations à l'intérieur des limites de la «normalité », mais des phénomènes manifestement anormaux ou pathologiques</a:t>
            </a:r>
          </a:p>
          <a:p>
            <a:pPr eaLnBrk="1" hangingPunct="1">
              <a:lnSpc>
                <a:spcPct val="80000"/>
              </a:lnSpc>
              <a:buFont typeface="Wingdings" panose="05000000000000000000" pitchFamily="2" charset="2"/>
              <a:buNone/>
            </a:pPr>
            <a:r>
              <a:rPr lang="fr-FR" altLang="fr-FR" sz="1400" dirty="0"/>
              <a:t/>
            </a:r>
            <a:br>
              <a:rPr lang="fr-FR" altLang="fr-FR" sz="1400" dirty="0"/>
            </a:br>
            <a:endParaRPr lang="fr-FR" altLang="fr-FR" sz="1400" dirty="0"/>
          </a:p>
        </p:txBody>
      </p:sp>
    </p:spTree>
    <p:extLst>
      <p:ext uri="{BB962C8B-B14F-4D97-AF65-F5344CB8AC3E}">
        <p14:creationId xmlns:p14="http://schemas.microsoft.com/office/powerpoint/2010/main" val="27663069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64C2804-7DD2-4FFC-97E8-5CB5878E41EC}"/>
              </a:ext>
            </a:extLst>
          </p:cNvPr>
          <p:cNvSpPr>
            <a:spLocks noGrp="1"/>
          </p:cNvSpPr>
          <p:nvPr>
            <p:ph type="title"/>
          </p:nvPr>
        </p:nvSpPr>
        <p:spPr>
          <a:xfrm>
            <a:off x="993775" y="284163"/>
            <a:ext cx="7372350" cy="569912"/>
          </a:xfrm>
        </p:spPr>
        <p:txBody>
          <a:bodyPr>
            <a:normAutofit fontScale="90000"/>
          </a:bodyPr>
          <a:lstStyle/>
          <a:p>
            <a:pPr algn="ctr">
              <a:defRPr/>
            </a:pPr>
            <a:r>
              <a:rPr lang="fr-FR" sz="2025" b="1" dirty="0"/>
              <a:t>NOUS AVONS DECIDE ENSEMBLE :</a:t>
            </a:r>
            <a:r>
              <a:rPr lang="fr-FR" dirty="0"/>
              <a:t/>
            </a:r>
            <a:br>
              <a:rPr lang="fr-FR" dirty="0"/>
            </a:br>
            <a:endParaRPr lang="fr-FR" dirty="0"/>
          </a:p>
        </p:txBody>
      </p:sp>
      <p:sp>
        <p:nvSpPr>
          <p:cNvPr id="86019" name="ZoneTexte 2">
            <a:extLst>
              <a:ext uri="{FF2B5EF4-FFF2-40B4-BE49-F238E27FC236}">
                <a16:creationId xmlns:a16="http://schemas.microsoft.com/office/drawing/2014/main" xmlns="" id="{3AB834EF-ABA3-48FB-94C0-016592C724E2}"/>
              </a:ext>
            </a:extLst>
          </p:cNvPr>
          <p:cNvSpPr txBox="1">
            <a:spLocks noChangeArrowheads="1"/>
          </p:cNvSpPr>
          <p:nvPr/>
        </p:nvSpPr>
        <p:spPr bwMode="auto">
          <a:xfrm>
            <a:off x="304800" y="1862138"/>
            <a:ext cx="426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fr-FR" b="1"/>
              <a:t> . J’ai le droit d’apprendre dans le calme et le respect</a:t>
            </a:r>
            <a:endParaRPr lang="fr-FR" altLang="fr-FR"/>
          </a:p>
          <a:p>
            <a:pPr eaLnBrk="1" hangingPunct="1"/>
            <a:endParaRPr lang="fr-FR" altLang="fr-FR"/>
          </a:p>
          <a:p>
            <a:pPr eaLnBrk="1" hangingPunct="1"/>
            <a:r>
              <a:rPr lang="fr-FR" altLang="fr-FR" b="1"/>
              <a:t>. J’ai le droit de me tromper</a:t>
            </a:r>
          </a:p>
          <a:p>
            <a:pPr eaLnBrk="1" hangingPunct="1"/>
            <a:endParaRPr lang="fr-FR" altLang="fr-FR" b="1"/>
          </a:p>
          <a:p>
            <a:pPr eaLnBrk="1" hangingPunct="1"/>
            <a:endParaRPr lang="fr-FR" altLang="fr-FR"/>
          </a:p>
          <a:p>
            <a:pPr eaLnBrk="1" hangingPunct="1"/>
            <a:r>
              <a:rPr lang="fr-FR" altLang="fr-FR" b="1"/>
              <a:t>. J’ai le droit de demander de l’aide, j’ai le droit d’aider les autres</a:t>
            </a:r>
          </a:p>
          <a:p>
            <a:pPr eaLnBrk="1" hangingPunct="1"/>
            <a:endParaRPr lang="fr-FR" altLang="fr-FR"/>
          </a:p>
          <a:p>
            <a:pPr eaLnBrk="1" hangingPunct="1"/>
            <a:r>
              <a:rPr lang="fr-FR" altLang="fr-FR" b="1"/>
              <a:t>. J’ai le droit de dire si quelque chose (ou quelqu’un), me pose problème</a:t>
            </a:r>
          </a:p>
          <a:p>
            <a:pPr eaLnBrk="1" hangingPunct="1"/>
            <a:endParaRPr lang="fr-FR" altLang="fr-FR"/>
          </a:p>
          <a:p>
            <a:pPr eaLnBrk="1" hangingPunct="1"/>
            <a:r>
              <a:rPr lang="fr-FR" altLang="fr-FR" b="1"/>
              <a:t>. J’ai le droit de sortir si ça ne va pas</a:t>
            </a:r>
            <a:endParaRPr lang="fr-FR" altLang="fr-FR"/>
          </a:p>
        </p:txBody>
      </p:sp>
      <p:sp>
        <p:nvSpPr>
          <p:cNvPr id="86020" name="ZoneTexte 3">
            <a:extLst>
              <a:ext uri="{FF2B5EF4-FFF2-40B4-BE49-F238E27FC236}">
                <a16:creationId xmlns:a16="http://schemas.microsoft.com/office/drawing/2014/main" xmlns="" id="{A4EA4C15-ADBE-44A6-A003-2F7EC965FA2F}"/>
              </a:ext>
            </a:extLst>
          </p:cNvPr>
          <p:cNvSpPr txBox="1">
            <a:spLocks noChangeArrowheads="1"/>
          </p:cNvSpPr>
          <p:nvPr/>
        </p:nvSpPr>
        <p:spPr bwMode="auto">
          <a:xfrm>
            <a:off x="2992438" y="801688"/>
            <a:ext cx="342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fr-FR" b="1">
                <a:solidFill>
                  <a:srgbClr val="FF0000"/>
                </a:solidFill>
              </a:rPr>
              <a:t>Je viens en classe pour apprendre</a:t>
            </a:r>
            <a:endParaRPr lang="fr-FR" altLang="fr-FR"/>
          </a:p>
        </p:txBody>
      </p:sp>
      <p:sp>
        <p:nvSpPr>
          <p:cNvPr id="86021" name="ZoneTexte 4">
            <a:extLst>
              <a:ext uri="{FF2B5EF4-FFF2-40B4-BE49-F238E27FC236}">
                <a16:creationId xmlns:a16="http://schemas.microsoft.com/office/drawing/2014/main" xmlns="" id="{0D97462B-A571-419A-98B2-6503F7CE5571}"/>
              </a:ext>
            </a:extLst>
          </p:cNvPr>
          <p:cNvSpPr txBox="1">
            <a:spLocks noChangeArrowheads="1"/>
          </p:cNvSpPr>
          <p:nvPr/>
        </p:nvSpPr>
        <p:spPr bwMode="auto">
          <a:xfrm>
            <a:off x="5310188" y="1860550"/>
            <a:ext cx="38338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fr-FR" altLang="fr-FR"/>
              <a:t>Je dois moi-même être calme et respecter les autres</a:t>
            </a:r>
          </a:p>
          <a:p>
            <a:pPr eaLnBrk="1" hangingPunct="1"/>
            <a:endParaRPr lang="fr-FR" altLang="fr-FR"/>
          </a:p>
          <a:p>
            <a:pPr eaLnBrk="1" hangingPunct="1"/>
            <a:r>
              <a:rPr lang="fr-FR" altLang="fr-FR"/>
              <a:t>Je dois travailler sur mes erreurs pour progresser</a:t>
            </a:r>
          </a:p>
          <a:p>
            <a:pPr eaLnBrk="1" hangingPunct="1"/>
            <a:endParaRPr lang="fr-FR" altLang="fr-FR"/>
          </a:p>
          <a:p>
            <a:pPr eaLnBrk="1" hangingPunct="1"/>
            <a:r>
              <a:rPr lang="fr-FR" altLang="fr-FR"/>
              <a:t>Je dois travailler avec les autres, accepter l’aide des autres</a:t>
            </a:r>
          </a:p>
          <a:p>
            <a:pPr eaLnBrk="1" hangingPunct="1"/>
            <a:endParaRPr lang="fr-FR" altLang="fr-FR"/>
          </a:p>
          <a:p>
            <a:pPr eaLnBrk="1" hangingPunct="1"/>
            <a:r>
              <a:rPr lang="fr-FR" altLang="fr-FR"/>
              <a:t>Je dois parler, m’expliquer</a:t>
            </a:r>
          </a:p>
          <a:p>
            <a:pPr eaLnBrk="1" hangingPunct="1"/>
            <a:r>
              <a:rPr lang="fr-FR" altLang="fr-FR"/>
              <a:t>Je dois le dire</a:t>
            </a:r>
          </a:p>
          <a:p>
            <a:pPr eaLnBrk="1" hangingPunct="1"/>
            <a:endParaRPr lang="fr-FR" altLang="fr-FR"/>
          </a:p>
          <a:p>
            <a:pPr eaLnBrk="1" hangingPunct="1"/>
            <a:r>
              <a:rPr lang="fr-FR" altLang="fr-FR"/>
              <a:t>Je dois aller sur un lieu ressource (autre classe ou autre groupe)</a:t>
            </a:r>
          </a:p>
          <a:p>
            <a:pPr eaLnBrk="1" hangingPunct="1"/>
            <a:endParaRPr lang="fr-FR" altLang="fr-FR"/>
          </a:p>
        </p:txBody>
      </p:sp>
      <p:sp>
        <p:nvSpPr>
          <p:cNvPr id="6" name="Flèche : droite 5">
            <a:extLst>
              <a:ext uri="{FF2B5EF4-FFF2-40B4-BE49-F238E27FC236}">
                <a16:creationId xmlns:a16="http://schemas.microsoft.com/office/drawing/2014/main" xmlns="" id="{C29697E2-5A1D-41C7-B7CE-8B2D57787078}"/>
              </a:ext>
            </a:extLst>
          </p:cNvPr>
          <p:cNvSpPr/>
          <p:nvPr/>
        </p:nvSpPr>
        <p:spPr>
          <a:xfrm>
            <a:off x="4579938" y="2003425"/>
            <a:ext cx="541337" cy="141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7" name="Flèche : droite 6">
            <a:extLst>
              <a:ext uri="{FF2B5EF4-FFF2-40B4-BE49-F238E27FC236}">
                <a16:creationId xmlns:a16="http://schemas.microsoft.com/office/drawing/2014/main" xmlns="" id="{2BE4C885-6FD3-456E-BDCE-A1A0BD78FE9E}"/>
              </a:ext>
            </a:extLst>
          </p:cNvPr>
          <p:cNvSpPr/>
          <p:nvPr/>
        </p:nvSpPr>
        <p:spPr>
          <a:xfrm>
            <a:off x="4564063" y="2868613"/>
            <a:ext cx="539750" cy="158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8" name="Flèche : droite 7">
            <a:extLst>
              <a:ext uri="{FF2B5EF4-FFF2-40B4-BE49-F238E27FC236}">
                <a16:creationId xmlns:a16="http://schemas.microsoft.com/office/drawing/2014/main" xmlns="" id="{3A53DF24-FC7C-4710-AC6E-1C292A0848A3}"/>
              </a:ext>
            </a:extLst>
          </p:cNvPr>
          <p:cNvSpPr/>
          <p:nvPr/>
        </p:nvSpPr>
        <p:spPr>
          <a:xfrm>
            <a:off x="4521200" y="3692525"/>
            <a:ext cx="539750" cy="141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9" name="Flèche : droite 8">
            <a:extLst>
              <a:ext uri="{FF2B5EF4-FFF2-40B4-BE49-F238E27FC236}">
                <a16:creationId xmlns:a16="http://schemas.microsoft.com/office/drawing/2014/main" xmlns="" id="{CA224C49-B61A-4664-A2A6-5DD7517C8E72}"/>
              </a:ext>
            </a:extLst>
          </p:cNvPr>
          <p:cNvSpPr/>
          <p:nvPr/>
        </p:nvSpPr>
        <p:spPr>
          <a:xfrm>
            <a:off x="4551363" y="4730750"/>
            <a:ext cx="539750" cy="13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Flèche : droite 9">
            <a:extLst>
              <a:ext uri="{FF2B5EF4-FFF2-40B4-BE49-F238E27FC236}">
                <a16:creationId xmlns:a16="http://schemas.microsoft.com/office/drawing/2014/main" xmlns="" id="{7CB36246-4117-4745-AE68-31CA831F0699}"/>
              </a:ext>
            </a:extLst>
          </p:cNvPr>
          <p:cNvSpPr/>
          <p:nvPr/>
        </p:nvSpPr>
        <p:spPr>
          <a:xfrm flipV="1">
            <a:off x="4546600" y="5916613"/>
            <a:ext cx="539750" cy="139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Flèche : gauche 10">
            <a:hlinkClick r:id="rId2" action="ppaction://hlinksldjump"/>
            <a:extLst>
              <a:ext uri="{FF2B5EF4-FFF2-40B4-BE49-F238E27FC236}">
                <a16:creationId xmlns:a16="http://schemas.microsoft.com/office/drawing/2014/main" xmlns="" id="{0B363DAF-8DAB-4E1F-8F6A-BF6EA89782C6}"/>
              </a:ext>
            </a:extLst>
          </p:cNvPr>
          <p:cNvSpPr/>
          <p:nvPr/>
        </p:nvSpPr>
        <p:spPr>
          <a:xfrm>
            <a:off x="7667625" y="6197600"/>
            <a:ext cx="865188" cy="377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a:extLst>
              <a:ext uri="{FF2B5EF4-FFF2-40B4-BE49-F238E27FC236}">
                <a16:creationId xmlns:a16="http://schemas.microsoft.com/office/drawing/2014/main" xmlns="" id="{A347C195-5D5D-4789-8A63-D4B8ECA33BAC}"/>
              </a:ext>
            </a:extLst>
          </p:cNvPr>
          <p:cNvSpPr txBox="1">
            <a:spLocks noChangeArrowheads="1"/>
          </p:cNvSpPr>
          <p:nvPr/>
        </p:nvSpPr>
        <p:spPr bwMode="auto">
          <a:xfrm>
            <a:off x="1066800" y="211138"/>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622300" indent="-620713">
              <a:spcBef>
                <a:spcPts val="700"/>
              </a:spcBef>
              <a:buClr>
                <a:schemeClr val="tx2"/>
              </a:buClr>
              <a:buSzPct val="95000"/>
              <a:buFont typeface="Wingdings" panose="05000000000000000000" pitchFamily="2"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9pPr>
          </a:lstStyle>
          <a:p>
            <a:pPr eaLnBrk="1" hangingPunct="1">
              <a:spcBef>
                <a:spcPct val="0"/>
              </a:spcBef>
              <a:buClrTx/>
              <a:buSzTx/>
              <a:buFontTx/>
              <a:buNone/>
            </a:pPr>
            <a:r>
              <a:rPr lang="fr-FR" altLang="fr-FR" sz="3200">
                <a:solidFill>
                  <a:srgbClr val="9F1C11"/>
                </a:solidFill>
                <a:latin typeface="Arial" panose="020B0604020202020204" pitchFamily="34" charset="0"/>
                <a:ea typeface="MS PGothic" panose="020B0600070205080204" pitchFamily="34" charset="-128"/>
              </a:rPr>
              <a:t> </a:t>
            </a:r>
          </a:p>
        </p:txBody>
      </p:sp>
      <p:sp>
        <p:nvSpPr>
          <p:cNvPr id="79875" name="Text Box 2">
            <a:extLst>
              <a:ext uri="{FF2B5EF4-FFF2-40B4-BE49-F238E27FC236}">
                <a16:creationId xmlns:a16="http://schemas.microsoft.com/office/drawing/2014/main" xmlns="" id="{A513A007-0E47-4DA3-A744-EAA771A8DF3C}"/>
              </a:ext>
            </a:extLst>
          </p:cNvPr>
          <p:cNvSpPr txBox="1">
            <a:spLocks noChangeArrowheads="1"/>
          </p:cNvSpPr>
          <p:nvPr/>
        </p:nvSpPr>
        <p:spPr bwMode="auto">
          <a:xfrm>
            <a:off x="457200" y="404664"/>
            <a:ext cx="8075240"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ts val="700"/>
              </a:spcBef>
              <a:buClr>
                <a:schemeClr val="tx2"/>
              </a:buClr>
              <a:buSzPct val="95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Corbel" panose="020B0503020204020204" pitchFamily="34" charset="0"/>
              </a:defRPr>
            </a:lvl9pPr>
          </a:lstStyle>
          <a:p>
            <a:pPr eaLnBrk="1" hangingPunct="1">
              <a:spcBef>
                <a:spcPct val="0"/>
              </a:spcBef>
              <a:buClr>
                <a:srgbClr val="9F1C11"/>
              </a:buClr>
              <a:buSzTx/>
              <a:buFont typeface="Arial" panose="020B0604020202020204" pitchFamily="34" charset="0"/>
              <a:buChar char="•"/>
            </a:pPr>
            <a:r>
              <a:rPr lang="fr-FR" altLang="fr-FR" sz="2400" dirty="0">
                <a:solidFill>
                  <a:srgbClr val="C00000"/>
                </a:solidFill>
                <a:latin typeface="Arial" panose="020B0604020202020204" pitchFamily="34" charset="0"/>
                <a:ea typeface="MS PGothic" panose="020B0600070205080204" pitchFamily="34" charset="-128"/>
              </a:rPr>
              <a:t>Toutes ces actions ont été retenues parce qu’elles donnent du résultat</a:t>
            </a:r>
          </a:p>
          <a:p>
            <a:pPr eaLnBrk="1" hangingPunct="1">
              <a:spcBef>
                <a:spcPct val="0"/>
              </a:spcBef>
              <a:buClr>
                <a:srgbClr val="9F1C11"/>
              </a:buClr>
              <a:buSzTx/>
              <a:buFont typeface="Arial" panose="020B0604020202020204" pitchFamily="34" charset="0"/>
              <a:buChar char="•"/>
            </a:pPr>
            <a:r>
              <a:rPr lang="fr-FR" altLang="fr-FR" sz="2400" dirty="0">
                <a:solidFill>
                  <a:srgbClr val="9F1C11"/>
                </a:solidFill>
                <a:latin typeface="Arial" panose="020B0604020202020204" pitchFamily="34" charset="0"/>
                <a:ea typeface="MS PGothic" panose="020B0600070205080204" pitchFamily="34" charset="-128"/>
              </a:rPr>
              <a:t>Aucune de ces pistes n’est à elle seule suffisante ;</a:t>
            </a:r>
          </a:p>
          <a:p>
            <a:pPr eaLnBrk="1" hangingPunct="1">
              <a:spcBef>
                <a:spcPct val="0"/>
              </a:spcBef>
              <a:buClr>
                <a:srgbClr val="9F1C11"/>
              </a:buClr>
              <a:buSzTx/>
              <a:buFont typeface="Arial" panose="020B0604020202020204" pitchFamily="34" charset="0"/>
              <a:buChar char="•"/>
            </a:pPr>
            <a:r>
              <a:rPr lang="fr-FR" altLang="fr-FR" sz="2400" dirty="0">
                <a:solidFill>
                  <a:srgbClr val="9F1C11"/>
                </a:solidFill>
                <a:latin typeface="Arial" panose="020B0604020202020204" pitchFamily="34" charset="0"/>
                <a:ea typeface="MS PGothic" panose="020B0600070205080204" pitchFamily="34" charset="-128"/>
              </a:rPr>
              <a:t>Le travail est quotidien, les avancées sont toujours suivies de régression ;</a:t>
            </a:r>
          </a:p>
          <a:p>
            <a:pPr eaLnBrk="1" hangingPunct="1">
              <a:spcBef>
                <a:spcPct val="0"/>
              </a:spcBef>
              <a:buClr>
                <a:srgbClr val="9F1C11"/>
              </a:buClr>
              <a:buSzTx/>
              <a:buFont typeface="Arial" panose="020B0604020202020204" pitchFamily="34" charset="0"/>
              <a:buChar char="•"/>
            </a:pPr>
            <a:r>
              <a:rPr lang="fr-FR" altLang="fr-FR" sz="2400" dirty="0">
                <a:solidFill>
                  <a:srgbClr val="9F1C11"/>
                </a:solidFill>
                <a:latin typeface="Arial" panose="020B0604020202020204" pitchFamily="34" charset="0"/>
                <a:ea typeface="MS PGothic" panose="020B0600070205080204" pitchFamily="34" charset="-128"/>
              </a:rPr>
              <a:t>Cependant la somme de ces actions, attitudes, accompagnements donne des résultats positifs qui se mesurent après plusieurs années.</a:t>
            </a:r>
          </a:p>
          <a:p>
            <a:pPr eaLnBrk="1" hangingPunct="1">
              <a:spcBef>
                <a:spcPct val="0"/>
              </a:spcBef>
              <a:buClr>
                <a:srgbClr val="9F1C11"/>
              </a:buClr>
              <a:buSzTx/>
              <a:buFont typeface="Arial" panose="020B0604020202020204" pitchFamily="34" charset="0"/>
              <a:buNone/>
            </a:pPr>
            <a:endParaRPr lang="fr-FR" altLang="fr-FR" sz="2400" dirty="0">
              <a:solidFill>
                <a:srgbClr val="9F1C11"/>
              </a:solidFill>
              <a:latin typeface="Arial" panose="020B0604020202020204" pitchFamily="34" charset="0"/>
              <a:ea typeface="MS PGothic" panose="020B0600070205080204" pitchFamily="34" charset="-128"/>
            </a:endParaRPr>
          </a:p>
          <a:p>
            <a:pPr eaLnBrk="1" hangingPunct="1">
              <a:spcBef>
                <a:spcPct val="0"/>
              </a:spcBef>
              <a:buClrTx/>
              <a:buSzTx/>
              <a:buFontTx/>
              <a:buNone/>
            </a:pPr>
            <a:endParaRPr lang="fr-FR" altLang="fr-FR" sz="2400" dirty="0">
              <a:solidFill>
                <a:srgbClr val="9F1C11"/>
              </a:solidFill>
              <a:latin typeface="Arial" panose="020B0604020202020204" pitchFamily="34" charset="0"/>
              <a:ea typeface="MS PGothic" panose="020B0600070205080204" pitchFamily="34" charset="-128"/>
            </a:endParaRPr>
          </a:p>
        </p:txBody>
      </p:sp>
      <p:sp>
        <p:nvSpPr>
          <p:cNvPr id="79876" name="Text Box 3">
            <a:extLst>
              <a:ext uri="{FF2B5EF4-FFF2-40B4-BE49-F238E27FC236}">
                <a16:creationId xmlns:a16="http://schemas.microsoft.com/office/drawing/2014/main" xmlns="" id="{54007272-79DF-46B1-B7E1-DB70D8F05C0D}"/>
              </a:ext>
            </a:extLst>
          </p:cNvPr>
          <p:cNvSpPr txBox="1">
            <a:spLocks noChangeArrowheads="1"/>
          </p:cNvSpPr>
          <p:nvPr/>
        </p:nvSpPr>
        <p:spPr bwMode="auto">
          <a:xfrm>
            <a:off x="7221538" y="636270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ts val="700"/>
              </a:spcBef>
              <a:buClr>
                <a:schemeClr val="tx2"/>
              </a:buClr>
              <a:buSzPct val="95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orbel" panose="020B0503020204020204" pitchFamily="34" charset="0"/>
              </a:defRPr>
            </a:lvl9pPr>
          </a:lstStyle>
          <a:p>
            <a:pPr eaLnBrk="1" hangingPunct="1">
              <a:spcBef>
                <a:spcPct val="0"/>
              </a:spcBef>
              <a:buClrTx/>
              <a:buSzTx/>
              <a:buFontTx/>
              <a:buNone/>
            </a:pPr>
            <a:r>
              <a:rPr lang="fr-FR" altLang="fr-FR" sz="900" b="1">
                <a:solidFill>
                  <a:srgbClr val="000000"/>
                </a:solidFill>
                <a:latin typeface="Arial" panose="020B0604020202020204" pitchFamily="34" charset="0"/>
                <a:ea typeface="MS PGothic" panose="020B0600070205080204" pitchFamily="34" charset="-128"/>
              </a:rPr>
              <a:t>&gt;</a:t>
            </a:r>
            <a:r>
              <a:rPr lang="fr-FR" altLang="fr-FR" sz="900">
                <a:solidFill>
                  <a:srgbClr val="000000"/>
                </a:solidFill>
                <a:latin typeface="Arial" panose="020B0604020202020204" pitchFamily="34" charset="0"/>
                <a:ea typeface="MS PGothic" panose="020B0600070205080204" pitchFamily="34" charset="-128"/>
              </a:rPr>
              <a:t> </a:t>
            </a:r>
            <a:fld id="{FE50D477-64D0-4792-BFB3-00D2895D58A4}" type="slidenum">
              <a:rPr lang="fr-FR" altLang="fr-FR" sz="900">
                <a:solidFill>
                  <a:srgbClr val="000000"/>
                </a:solidFill>
                <a:latin typeface="Arial" panose="020B0604020202020204" pitchFamily="34" charset="0"/>
                <a:ea typeface="MS PGothic" panose="020B0600070205080204" pitchFamily="34" charset="-128"/>
              </a:rPr>
              <a:pPr eaLnBrk="1" hangingPunct="1">
                <a:spcBef>
                  <a:spcPct val="0"/>
                </a:spcBef>
                <a:buClrTx/>
                <a:buSzTx/>
                <a:buFontTx/>
                <a:buNone/>
              </a:pPr>
              <a:t>41</a:t>
            </a:fld>
            <a:r>
              <a:rPr lang="fr-FR" altLang="fr-FR" sz="900">
                <a:solidFill>
                  <a:srgbClr val="000000"/>
                </a:solidFill>
                <a:latin typeface="Arial" panose="020B0604020202020204" pitchFamily="34" charset="0"/>
                <a:ea typeface="MS PGothic" panose="020B0600070205080204" pitchFamily="34" charset="-128"/>
              </a:rPr>
              <a:t>/11</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E238295-4F4F-4237-B0CF-DC729DE13AE5}"/>
              </a:ext>
            </a:extLst>
          </p:cNvPr>
          <p:cNvSpPr>
            <a:spLocks noGrp="1"/>
          </p:cNvSpPr>
          <p:nvPr>
            <p:ph type="title"/>
          </p:nvPr>
        </p:nvSpPr>
        <p:spPr>
          <a:xfrm>
            <a:off x="323850" y="1022350"/>
            <a:ext cx="8709025" cy="288925"/>
          </a:xfrm>
        </p:spPr>
        <p:txBody>
          <a:bodyPr/>
          <a:lstStyle/>
          <a:p>
            <a:pPr algn="ctr">
              <a:defRPr/>
            </a:pPr>
            <a:r>
              <a:rPr lang="fr-FR" sz="1400" noProof="1">
                <a:hlinkClick r:id="rId2"/>
              </a:rPr>
              <a:t>https://fr.wikiversity.org/wiki/Mallette_pedagogique_Troubles_du_comportement#firstHeading</a:t>
            </a:r>
            <a:r>
              <a:rPr lang="fr-FR" sz="1400" noProof="1"/>
              <a:t> </a:t>
            </a:r>
          </a:p>
        </p:txBody>
      </p:sp>
      <p:pic>
        <p:nvPicPr>
          <p:cNvPr id="81923" name="Espace réservé du contenu 3">
            <a:extLst>
              <a:ext uri="{FF2B5EF4-FFF2-40B4-BE49-F238E27FC236}">
                <a16:creationId xmlns:a16="http://schemas.microsoft.com/office/drawing/2014/main" xmlns="" id="{C162BDAB-8702-4AD9-B5B4-3B644A9995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670050"/>
            <a:ext cx="8709025" cy="4897438"/>
          </a:xfrm>
        </p:spPr>
      </p:pic>
      <p:sp>
        <p:nvSpPr>
          <p:cNvPr id="81924" name="ZoneTexte 2">
            <a:extLst>
              <a:ext uri="{FF2B5EF4-FFF2-40B4-BE49-F238E27FC236}">
                <a16:creationId xmlns:a16="http://schemas.microsoft.com/office/drawing/2014/main" xmlns="" id="{14FC989F-01D8-44C7-8493-62C60278C4D4}"/>
              </a:ext>
            </a:extLst>
          </p:cNvPr>
          <p:cNvSpPr txBox="1">
            <a:spLocks noChangeArrowheads="1"/>
          </p:cNvSpPr>
          <p:nvPr/>
        </p:nvSpPr>
        <p:spPr bwMode="auto">
          <a:xfrm>
            <a:off x="1908175" y="260350"/>
            <a:ext cx="5688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fr-FR" altLang="fr-FR" sz="2400" b="1"/>
              <a:t>Pour aller plus loin </a:t>
            </a:r>
            <a:r>
              <a:rPr lang="fr-FR" altLang="fr-FR"/>
              <a:t>:</a:t>
            </a: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xmlns="" id="{CF130C3B-6664-4057-BBE4-934E8431037B}"/>
              </a:ext>
            </a:extLst>
          </p:cNvPr>
          <p:cNvSpPr>
            <a:spLocks noGrp="1" noChangeArrowheads="1"/>
          </p:cNvSpPr>
          <p:nvPr>
            <p:ph type="ctrTitle"/>
          </p:nvPr>
        </p:nvSpPr>
        <p:spPr bwMode="auto">
          <a:xfrm>
            <a:off x="685800" y="1219200"/>
            <a:ext cx="7772400" cy="1143000"/>
          </a:xfrm>
        </p:spPr>
        <p:txBody>
          <a:bodyPr wrap="square" lIns="91440" tIns="45720" rIns="91440" bIns="45720" numCol="1" anchorCtr="0" compatLnSpc="1">
            <a:prstTxWarp prst="textNoShape">
              <a:avLst/>
            </a:prstTxWarp>
          </a:bodyPr>
          <a:lstStyle/>
          <a:p>
            <a:pPr marR="0" eaLnBrk="1" hangingPunct="1"/>
            <a:r>
              <a:rPr lang="fr-FR" altLang="fr-FR" cap="none">
                <a:effectLst/>
              </a:rPr>
              <a:t>JE VOUS REMERCIE DE VOTRE ÉCOUTE ATTENTIVE</a:t>
            </a:r>
          </a:p>
        </p:txBody>
      </p:sp>
      <p:sp>
        <p:nvSpPr>
          <p:cNvPr id="82947" name="Rectangle 3">
            <a:extLst>
              <a:ext uri="{FF2B5EF4-FFF2-40B4-BE49-F238E27FC236}">
                <a16:creationId xmlns:a16="http://schemas.microsoft.com/office/drawing/2014/main" xmlns="" id="{25E2CE9C-9BB5-493E-8893-0B7B2FF8C9F6}"/>
              </a:ext>
            </a:extLst>
          </p:cNvPr>
          <p:cNvSpPr>
            <a:spLocks noGrp="1"/>
          </p:cNvSpPr>
          <p:nvPr>
            <p:ph type="subTitle" idx="1"/>
          </p:nvPr>
        </p:nvSpPr>
        <p:spPr>
          <a:xfrm>
            <a:off x="914400" y="2835275"/>
            <a:ext cx="7772400" cy="1508125"/>
          </a:xfrm>
          <a:noFill/>
        </p:spPr>
        <p:txBody>
          <a:bodyPr/>
          <a:lstStyle/>
          <a:p>
            <a:pPr eaLnBrk="1" hangingPunct="1">
              <a:spcBef>
                <a:spcPct val="0"/>
              </a:spcBef>
            </a:pPr>
            <a:r>
              <a:rPr lang="fr-FR" altLang="fr-FR" sz="3200"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3847CED-E68C-48FE-81B0-609B62377006}"/>
              </a:ext>
            </a:extLst>
          </p:cNvPr>
          <p:cNvSpPr>
            <a:spLocks noGrp="1"/>
          </p:cNvSpPr>
          <p:nvPr>
            <p:ph type="title"/>
          </p:nvPr>
        </p:nvSpPr>
        <p:spPr>
          <a:xfrm>
            <a:off x="900113" y="333375"/>
            <a:ext cx="7772400" cy="611188"/>
          </a:xfrm>
        </p:spPr>
        <p:txBody>
          <a:bodyPr/>
          <a:lstStyle/>
          <a:p>
            <a:pPr algn="ctr">
              <a:defRPr/>
            </a:pPr>
            <a:r>
              <a:rPr lang="fr-FR" sz="3200" b="1" dirty="0">
                <a:solidFill>
                  <a:srgbClr val="FF0000"/>
                </a:solidFill>
              </a:rPr>
              <a:t>Définition CASF</a:t>
            </a:r>
          </a:p>
        </p:txBody>
      </p:sp>
      <p:sp>
        <p:nvSpPr>
          <p:cNvPr id="17411" name="Espace réservé du contenu 2">
            <a:extLst>
              <a:ext uri="{FF2B5EF4-FFF2-40B4-BE49-F238E27FC236}">
                <a16:creationId xmlns:a16="http://schemas.microsoft.com/office/drawing/2014/main" xmlns="" id="{BF061474-0A7D-470B-9755-FCE799E244B8}"/>
              </a:ext>
            </a:extLst>
          </p:cNvPr>
          <p:cNvSpPr>
            <a:spLocks noGrp="1"/>
          </p:cNvSpPr>
          <p:nvPr>
            <p:ph idx="1"/>
          </p:nvPr>
        </p:nvSpPr>
        <p:spPr>
          <a:xfrm>
            <a:off x="684213" y="1125538"/>
            <a:ext cx="8208962" cy="5230812"/>
          </a:xfrm>
        </p:spPr>
        <p:txBody>
          <a:bodyPr/>
          <a:lstStyle/>
          <a:p>
            <a:pPr marL="68263" indent="0">
              <a:buFont typeface="Wingdings" panose="05000000000000000000" pitchFamily="2" charset="2"/>
              <a:buNone/>
            </a:pPr>
            <a:r>
              <a:rPr lang="fr-FR" altLang="fr-FR" sz="2800" b="1" dirty="0"/>
              <a:t>Enfants, adolescents ou jeunes adultes </a:t>
            </a:r>
            <a:r>
              <a:rPr lang="fr-FR" altLang="fr-FR" sz="2800" dirty="0"/>
              <a:t>présentant des difficultés psychologiques dont l’expression, notamment l’intensité des troubles du comportement, </a:t>
            </a:r>
            <a:r>
              <a:rPr lang="fr-FR" altLang="fr-FR" sz="2800" b="1" dirty="0"/>
              <a:t>perturbe gravement la socialisation et l’accès aux apprentissages</a:t>
            </a:r>
            <a:r>
              <a:rPr lang="fr-FR" altLang="fr-FR" sz="2800" dirty="0"/>
              <a:t>.</a:t>
            </a:r>
            <a:br>
              <a:rPr lang="fr-FR" altLang="fr-FR" sz="2800" dirty="0"/>
            </a:br>
            <a:r>
              <a:rPr lang="fr-FR" altLang="fr-FR" sz="2800" dirty="0"/>
              <a:t>Ces enfants, adolescents et jeunes adultes se trouvent, malgré des </a:t>
            </a:r>
            <a:r>
              <a:rPr lang="fr-FR" altLang="fr-FR" sz="2800" b="1" dirty="0"/>
              <a:t>potentialités intellectuelles et cognitives préservées</a:t>
            </a:r>
            <a:r>
              <a:rPr lang="fr-FR" altLang="fr-FR" sz="2800" dirty="0"/>
              <a:t>, engagés dans un processus handicapant qui nécessite le recours à des actions conjuguées et à un accompagnement personnalisé »</a:t>
            </a:r>
          </a:p>
        </p:txBody>
      </p:sp>
    </p:spTree>
    <p:extLst>
      <p:ext uri="{BB962C8B-B14F-4D97-AF65-F5344CB8AC3E}">
        <p14:creationId xmlns:p14="http://schemas.microsoft.com/office/powerpoint/2010/main" val="3738895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758C011-1012-4E8A-931E-35FD27DA1C39}"/>
              </a:ext>
            </a:extLst>
          </p:cNvPr>
          <p:cNvSpPr>
            <a:spLocks noGrp="1"/>
          </p:cNvSpPr>
          <p:nvPr>
            <p:ph type="title"/>
          </p:nvPr>
        </p:nvSpPr>
        <p:spPr>
          <a:xfrm>
            <a:off x="914400" y="260648"/>
            <a:ext cx="7772400" cy="612775"/>
          </a:xfrm>
        </p:spPr>
        <p:txBody>
          <a:bodyPr/>
          <a:lstStyle/>
          <a:p>
            <a:pPr eaLnBrk="1" fontAlgn="auto" hangingPunct="1">
              <a:spcAft>
                <a:spcPts val="0"/>
              </a:spcAft>
              <a:defRPr/>
            </a:pPr>
            <a:r>
              <a:rPr lang="fr-FR" sz="3200" b="1" dirty="0"/>
              <a:t>Les symptômes  pour l’enseignant</a:t>
            </a:r>
          </a:p>
        </p:txBody>
      </p:sp>
      <p:sp>
        <p:nvSpPr>
          <p:cNvPr id="15363" name="Espace réservé du contenu 2">
            <a:extLst>
              <a:ext uri="{FF2B5EF4-FFF2-40B4-BE49-F238E27FC236}">
                <a16:creationId xmlns:a16="http://schemas.microsoft.com/office/drawing/2014/main" xmlns="" id="{D8B99F17-6B95-47C8-BFC3-12BCA71BB831}"/>
              </a:ext>
            </a:extLst>
          </p:cNvPr>
          <p:cNvSpPr>
            <a:spLocks noGrp="1"/>
          </p:cNvSpPr>
          <p:nvPr>
            <p:ph idx="1"/>
          </p:nvPr>
        </p:nvSpPr>
        <p:spPr>
          <a:xfrm>
            <a:off x="914400" y="873423"/>
            <a:ext cx="7772400" cy="5984577"/>
          </a:xfrm>
        </p:spPr>
        <p:txBody>
          <a:bodyPr>
            <a:normAutofit fontScale="77500" lnSpcReduction="20000"/>
          </a:bodyPr>
          <a:lstStyle/>
          <a:p>
            <a:pPr eaLnBrk="1" fontAlgn="auto" hangingPunct="1">
              <a:spcAft>
                <a:spcPts val="0"/>
              </a:spcAft>
              <a:defRPr/>
            </a:pPr>
            <a:r>
              <a:rPr lang="fr-FR" altLang="fr-FR" sz="2600" dirty="0"/>
              <a:t>Difficultés d’adaptations du changement</a:t>
            </a:r>
          </a:p>
          <a:p>
            <a:pPr eaLnBrk="1" fontAlgn="auto" hangingPunct="1">
              <a:spcAft>
                <a:spcPts val="0"/>
              </a:spcAft>
              <a:defRPr/>
            </a:pPr>
            <a:r>
              <a:rPr lang="fr-FR" altLang="fr-FR" sz="2600" dirty="0"/>
              <a:t>Recherche d’attention par des comportements déviants</a:t>
            </a:r>
          </a:p>
          <a:p>
            <a:pPr eaLnBrk="1" fontAlgn="auto" hangingPunct="1">
              <a:spcAft>
                <a:spcPts val="0"/>
              </a:spcAft>
              <a:defRPr/>
            </a:pPr>
            <a:endParaRPr lang="fr-FR" altLang="fr-FR" sz="2600" dirty="0"/>
          </a:p>
          <a:p>
            <a:pPr eaLnBrk="1" fontAlgn="auto" hangingPunct="1">
              <a:spcAft>
                <a:spcPts val="0"/>
              </a:spcAft>
              <a:defRPr/>
            </a:pPr>
            <a:r>
              <a:rPr lang="fr-FR" altLang="fr-FR" sz="2600" dirty="0"/>
              <a:t>Hypersensibilité (notamment à l’injustice)</a:t>
            </a:r>
          </a:p>
          <a:p>
            <a:pPr eaLnBrk="1" fontAlgn="auto" hangingPunct="1">
              <a:spcAft>
                <a:spcPts val="0"/>
              </a:spcAft>
              <a:defRPr/>
            </a:pPr>
            <a:r>
              <a:rPr lang="fr-FR" altLang="fr-FR" sz="2600" dirty="0"/>
              <a:t>Refus de toute frustration</a:t>
            </a:r>
          </a:p>
          <a:p>
            <a:pPr eaLnBrk="1" fontAlgn="auto" hangingPunct="1">
              <a:spcAft>
                <a:spcPts val="0"/>
              </a:spcAft>
              <a:defRPr/>
            </a:pPr>
            <a:r>
              <a:rPr lang="fr-FR" altLang="fr-FR" sz="2600" dirty="0"/>
              <a:t>Refus des règles</a:t>
            </a:r>
          </a:p>
          <a:p>
            <a:pPr eaLnBrk="1" fontAlgn="auto" hangingPunct="1">
              <a:spcAft>
                <a:spcPts val="0"/>
              </a:spcAft>
              <a:defRPr/>
            </a:pPr>
            <a:r>
              <a:rPr lang="fr-FR" altLang="fr-FR" sz="2600" dirty="0"/>
              <a:t>Rejet de l’échec, de l’erreur</a:t>
            </a:r>
          </a:p>
          <a:p>
            <a:pPr eaLnBrk="1" fontAlgn="auto" hangingPunct="1">
              <a:spcAft>
                <a:spcPts val="0"/>
              </a:spcAft>
              <a:defRPr/>
            </a:pPr>
            <a:endParaRPr lang="fr-FR" altLang="fr-FR" sz="2600" dirty="0"/>
          </a:p>
          <a:p>
            <a:pPr eaLnBrk="1" fontAlgn="auto" hangingPunct="1">
              <a:spcAft>
                <a:spcPts val="0"/>
              </a:spcAft>
              <a:defRPr/>
            </a:pPr>
            <a:r>
              <a:rPr lang="fr-FR" altLang="fr-FR" sz="2600" dirty="0"/>
              <a:t>Forte excitation, exubérance</a:t>
            </a:r>
          </a:p>
          <a:p>
            <a:pPr eaLnBrk="1" fontAlgn="auto" hangingPunct="1">
              <a:spcAft>
                <a:spcPts val="0"/>
              </a:spcAft>
              <a:defRPr/>
            </a:pPr>
            <a:r>
              <a:rPr lang="fr-FR" altLang="fr-FR" sz="2600" dirty="0"/>
              <a:t>Hyperactivité, impulsivité</a:t>
            </a:r>
          </a:p>
          <a:p>
            <a:pPr eaLnBrk="1" fontAlgn="auto" hangingPunct="1">
              <a:spcAft>
                <a:spcPts val="0"/>
              </a:spcAft>
              <a:defRPr/>
            </a:pPr>
            <a:endParaRPr lang="fr-FR" altLang="fr-FR" sz="2600" dirty="0"/>
          </a:p>
          <a:p>
            <a:pPr eaLnBrk="1" fontAlgn="auto" hangingPunct="1">
              <a:spcAft>
                <a:spcPts val="0"/>
              </a:spcAft>
              <a:defRPr/>
            </a:pPr>
            <a:r>
              <a:rPr lang="fr-FR" altLang="fr-FR" sz="2600" dirty="0"/>
              <a:t>Agressivité de l’élève envers lui-même, ses pairs et/ou les adultes</a:t>
            </a:r>
          </a:p>
          <a:p>
            <a:pPr eaLnBrk="1" fontAlgn="auto" hangingPunct="1">
              <a:spcAft>
                <a:spcPts val="0"/>
              </a:spcAft>
              <a:defRPr/>
            </a:pPr>
            <a:r>
              <a:rPr lang="fr-FR" altLang="fr-FR" sz="2600" dirty="0"/>
              <a:t>Destructions, actes de violence</a:t>
            </a:r>
          </a:p>
          <a:p>
            <a:pPr eaLnBrk="1" fontAlgn="auto" hangingPunct="1">
              <a:spcAft>
                <a:spcPts val="0"/>
              </a:spcAft>
              <a:defRPr/>
            </a:pPr>
            <a:r>
              <a:rPr lang="fr-FR" altLang="fr-FR" sz="2600" dirty="0"/>
              <a:t>Mise en danger</a:t>
            </a:r>
          </a:p>
          <a:p>
            <a:pPr eaLnBrk="1" fontAlgn="auto" hangingPunct="1">
              <a:spcAft>
                <a:spcPts val="0"/>
              </a:spcAft>
              <a:defRPr/>
            </a:pPr>
            <a:r>
              <a:rPr lang="fr-FR" altLang="fr-FR" sz="2600" dirty="0"/>
              <a:t>Intimidation, provocation</a:t>
            </a:r>
          </a:p>
          <a:p>
            <a:pPr eaLnBrk="1" fontAlgn="auto" hangingPunct="1">
              <a:spcAft>
                <a:spcPts val="0"/>
              </a:spcAft>
              <a:defRPr/>
            </a:pPr>
            <a:r>
              <a:rPr lang="fr-FR" altLang="fr-FR" sz="2600" dirty="0"/>
              <a:t>…</a:t>
            </a:r>
          </a:p>
          <a:p>
            <a:pPr eaLnBrk="1" fontAlgn="auto" hangingPunct="1">
              <a:spcAft>
                <a:spcPts val="0"/>
              </a:spcAft>
              <a:defRPr/>
            </a:pPr>
            <a:endParaRPr lang="fr-FR" alt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xmlns="" id="{15D4A7D4-82F7-4568-8316-118DAA48F52F}"/>
              </a:ext>
            </a:extLst>
          </p:cNvPr>
          <p:cNvSpPr txBox="1">
            <a:spLocks noChangeArrowheads="1"/>
          </p:cNvSpPr>
          <p:nvPr/>
        </p:nvSpPr>
        <p:spPr bwMode="auto">
          <a:xfrm>
            <a:off x="179512" y="1268760"/>
            <a:ext cx="8784976" cy="394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marL="622300" indent="-620713">
              <a:spcBef>
                <a:spcPts val="700"/>
              </a:spcBef>
              <a:buClr>
                <a:schemeClr val="tx2"/>
              </a:buClr>
              <a:buSzPct val="95000"/>
              <a:buFont typeface="Wingdings" panose="05000000000000000000" pitchFamily="2"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tabLst>
                <a:tab pos="622300" algn="l"/>
                <a:tab pos="912813" algn="l"/>
                <a:tab pos="1827213" algn="l"/>
                <a:tab pos="2741613" algn="l"/>
                <a:tab pos="3656013" algn="l"/>
                <a:tab pos="4570413" algn="l"/>
                <a:tab pos="5484813" algn="l"/>
                <a:tab pos="6399213" algn="l"/>
                <a:tab pos="7313613" algn="l"/>
                <a:tab pos="8228013" algn="l"/>
                <a:tab pos="9142413" algn="l"/>
                <a:tab pos="10056813" algn="l"/>
              </a:tabLst>
              <a:defRPr sz="2000">
                <a:solidFill>
                  <a:schemeClr val="tx1"/>
                </a:solidFill>
                <a:latin typeface="Corbel" panose="020B0503020204020204" pitchFamily="34" charset="0"/>
              </a:defRPr>
            </a:lvl9pPr>
          </a:lstStyle>
          <a:p>
            <a:pPr algn="ctr" eaLnBrk="1" hangingPunct="1">
              <a:spcBef>
                <a:spcPct val="0"/>
              </a:spcBef>
              <a:buClrTx/>
              <a:buSzTx/>
              <a:buFontTx/>
              <a:buNone/>
            </a:pPr>
            <a:r>
              <a:rPr lang="fr-FR" altLang="fr-FR" sz="4000" dirty="0">
                <a:solidFill>
                  <a:srgbClr val="C00000"/>
                </a:solidFill>
                <a:latin typeface="Verdana" panose="020B0604030504040204" pitchFamily="34" charset="0"/>
              </a:rPr>
              <a:t>Des fonctionnements cognitifs, psychiques, affectifs </a:t>
            </a:r>
          </a:p>
          <a:p>
            <a:pPr algn="ctr" eaLnBrk="1" hangingPunct="1">
              <a:spcBef>
                <a:spcPct val="0"/>
              </a:spcBef>
              <a:buClrTx/>
              <a:buSzTx/>
              <a:buFontTx/>
              <a:buNone/>
            </a:pPr>
            <a:r>
              <a:rPr lang="fr-FR" altLang="fr-FR" sz="4000" dirty="0">
                <a:solidFill>
                  <a:srgbClr val="C00000"/>
                </a:solidFill>
                <a:latin typeface="Verdana" panose="020B0604030504040204" pitchFamily="34" charset="0"/>
              </a:rPr>
              <a:t>et sociaux</a:t>
            </a:r>
          </a:p>
          <a:p>
            <a:pPr algn="ctr" eaLnBrk="1" hangingPunct="1">
              <a:spcBef>
                <a:spcPct val="0"/>
              </a:spcBef>
              <a:buClrTx/>
              <a:buSzTx/>
              <a:buFontTx/>
              <a:buNone/>
            </a:pPr>
            <a:endParaRPr lang="fr-FR" altLang="fr-FR" sz="4000" dirty="0">
              <a:solidFill>
                <a:srgbClr val="C00000"/>
              </a:solidFill>
              <a:latin typeface="Verdana" panose="020B0604030504040204" pitchFamily="34" charset="0"/>
            </a:endParaRPr>
          </a:p>
          <a:p>
            <a:pPr algn="ctr" eaLnBrk="1" hangingPunct="1">
              <a:spcBef>
                <a:spcPct val="0"/>
              </a:spcBef>
              <a:buClrTx/>
              <a:buSzTx/>
              <a:buFontTx/>
              <a:buNone/>
            </a:pPr>
            <a:r>
              <a:rPr lang="fr-FR" altLang="fr-FR" sz="4000" dirty="0">
                <a:solidFill>
                  <a:srgbClr val="C00000"/>
                </a:solidFill>
                <a:latin typeface="Verdana" panose="020B0604030504040204" pitchFamily="34" charset="0"/>
              </a:rPr>
              <a:t>Impactant les apprentissages et la vie sociale</a:t>
            </a:r>
            <a:r>
              <a:rPr lang="fr-FR" altLang="fr-FR" sz="4000" dirty="0">
                <a:solidFill>
                  <a:srgbClr val="FFFF00"/>
                </a:solidFill>
                <a:latin typeface="Verdana" panose="020B0604030504040204" pitchFamily="34" charset="0"/>
              </a:rPr>
              <a:t/>
            </a:r>
            <a:br>
              <a:rPr lang="fr-FR" altLang="fr-FR" sz="4000" dirty="0">
                <a:solidFill>
                  <a:srgbClr val="FFFF00"/>
                </a:solidFill>
                <a:latin typeface="Verdana" panose="020B0604030504040204" pitchFamily="34" charset="0"/>
              </a:rPr>
            </a:br>
            <a:endParaRPr lang="fr-FR" altLang="fr-FR" sz="4000" dirty="0">
              <a:solidFill>
                <a:srgbClr val="FFFF00"/>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4E6F9E64-585E-47B4-BDA3-B7A21CA71449}"/>
              </a:ext>
            </a:extLst>
          </p:cNvPr>
          <p:cNvSpPr txBox="1"/>
          <p:nvPr/>
        </p:nvSpPr>
        <p:spPr>
          <a:xfrm>
            <a:off x="143508" y="20198"/>
            <a:ext cx="8856984" cy="10362837"/>
          </a:xfrm>
          <a:prstGeom prst="rect">
            <a:avLst/>
          </a:prstGeom>
          <a:noFill/>
        </p:spPr>
        <p:txBody>
          <a:bodyPr wrap="square" rtlCol="0">
            <a:spAutoFit/>
          </a:bodyPr>
          <a:lstStyle/>
          <a:p>
            <a:pPr eaLnBrk="1" hangingPunct="1">
              <a:spcBef>
                <a:spcPts val="2000"/>
              </a:spcBef>
              <a:buClrTx/>
              <a:buSzTx/>
              <a:buFontTx/>
              <a:buNone/>
            </a:pPr>
            <a:r>
              <a:rPr lang="fr-FR" altLang="fr-FR" dirty="0">
                <a:solidFill>
                  <a:srgbClr val="002060"/>
                </a:solidFill>
                <a:latin typeface="Verdana" panose="020B0604030504040204" pitchFamily="34" charset="0"/>
              </a:rPr>
              <a:t>Une détresse psychique et une quête affective </a:t>
            </a:r>
          </a:p>
          <a:p>
            <a:pPr marL="914400" marR="0" lvl="2" indent="0" algn="l" defTabSz="914400" rtl="0" eaLnBrk="1" fontAlgn="base" latinLnBrk="0" hangingPunct="1">
              <a:lnSpc>
                <a:spcPct val="90000"/>
              </a:lnSpc>
              <a:spcBef>
                <a:spcPts val="400"/>
              </a:spcBef>
              <a:spcAft>
                <a:spcPct val="0"/>
              </a:spcAft>
              <a:buClr>
                <a:srgbClr val="9F1C11"/>
              </a:buClr>
              <a:buSzTx/>
              <a:buFont typeface="Wingdings" panose="05000000000000000000" pitchFamily="2" charset="2"/>
              <a:buChar char=""/>
              <a:tabLst/>
              <a:defRPr/>
            </a:pP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Méfiance envers des adultes</a:t>
            </a:r>
          </a:p>
          <a:p>
            <a:pPr marL="914400" marR="0" lvl="2" indent="0" algn="l" defTabSz="914400" rtl="0" eaLnBrk="1" fontAlgn="base" latinLnBrk="0" hangingPunct="1">
              <a:lnSpc>
                <a:spcPct val="90000"/>
              </a:lnSpc>
              <a:spcBef>
                <a:spcPts val="400"/>
              </a:spcBef>
              <a:spcAft>
                <a:spcPct val="0"/>
              </a:spcAft>
              <a:buClr>
                <a:srgbClr val="9F1C11"/>
              </a:buClr>
              <a:buSzTx/>
              <a:buFont typeface="Wingdings" panose="05000000000000000000" pitchFamily="2" charset="2"/>
              <a:buChar char=""/>
              <a:tabLst/>
              <a:defRPr/>
            </a:pP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Recherche d’une indépendance affective et sociale</a:t>
            </a:r>
          </a:p>
          <a:p>
            <a:pPr marL="914400" marR="0" lvl="2" indent="0" algn="l" defTabSz="914400" rtl="0" eaLnBrk="1" fontAlgn="base" latinLnBrk="0" hangingPunct="1">
              <a:lnSpc>
                <a:spcPct val="90000"/>
              </a:lnSpc>
              <a:spcBef>
                <a:spcPts val="400"/>
              </a:spcBef>
              <a:spcAft>
                <a:spcPct val="0"/>
              </a:spcAft>
              <a:buClr>
                <a:srgbClr val="9F1C11"/>
              </a:buClr>
              <a:buSzTx/>
              <a:buFont typeface="Wingdings" panose="05000000000000000000" pitchFamily="2" charset="2"/>
              <a:buChar char=""/>
              <a:tabLst/>
              <a:defRPr/>
            </a:pPr>
            <a:r>
              <a:rPr lang="fr-FR" altLang="fr-FR" sz="1600" dirty="0">
                <a:latin typeface="Verdana" panose="020B0604030504040204" pitchFamily="34" charset="0"/>
              </a:rPr>
              <a:t>Recherche d’adultes sécurisants et structurants</a:t>
            </a:r>
            <a:endParaRPr kumimoji="0" lang="fr-FR" altLang="fr-FR" sz="1600" b="0" i="0" u="none" strike="noStrike" kern="1200" cap="none" spc="0" normalizeH="0" baseline="0" noProof="0" dirty="0">
              <a:ln>
                <a:noFill/>
              </a:ln>
              <a:effectLst/>
              <a:uLnTx/>
              <a:uFillTx/>
              <a:latin typeface="Verdana" panose="020B0604030504040204" pitchFamily="34" charset="0"/>
              <a:ea typeface="+mn-ea"/>
              <a:cs typeface="+mn-cs"/>
            </a:endParaRPr>
          </a:p>
          <a:p>
            <a:pPr eaLnBrk="1" hangingPunct="1">
              <a:spcBef>
                <a:spcPts val="2000"/>
              </a:spcBef>
            </a:pPr>
            <a:r>
              <a:rPr lang="fr-FR" altLang="fr-FR" dirty="0">
                <a:solidFill>
                  <a:srgbClr val="002060"/>
                </a:solidFill>
                <a:latin typeface="Verdana" panose="020B0604030504040204" pitchFamily="34" charset="0"/>
              </a:rPr>
              <a:t>Des difficultés relationnelles et émotionnelles</a:t>
            </a:r>
          </a:p>
          <a:p>
            <a:pPr marL="914400" marR="0" lvl="2" indent="0" algn="l" defTabSz="914400" rtl="0" eaLnBrk="1" fontAlgn="base" latinLnBrk="0" hangingPunct="1">
              <a:lnSpc>
                <a:spcPct val="90000"/>
              </a:lnSpc>
              <a:spcBef>
                <a:spcPts val="400"/>
              </a:spcBef>
              <a:spcAft>
                <a:spcPct val="0"/>
              </a:spcAft>
              <a:buClr>
                <a:srgbClr val="9F1C11"/>
              </a:buClr>
              <a:buSzTx/>
              <a:buFont typeface="Wingdings" panose="05000000000000000000" pitchFamily="2" charset="2"/>
              <a:buChar char=""/>
              <a:tabLst/>
              <a:defRPr/>
            </a:pP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Peu d’empathie</a:t>
            </a:r>
          </a:p>
          <a:p>
            <a:pPr marL="914400" marR="0" lvl="2" indent="0" algn="l" defTabSz="914400" rtl="0" eaLnBrk="1" fontAlgn="base" latinLnBrk="0" hangingPunct="1">
              <a:lnSpc>
                <a:spcPct val="90000"/>
              </a:lnSpc>
              <a:spcBef>
                <a:spcPts val="400"/>
              </a:spcBef>
              <a:spcAft>
                <a:spcPct val="0"/>
              </a:spcAft>
              <a:buClr>
                <a:srgbClr val="9F1C11"/>
              </a:buClr>
              <a:buSzTx/>
              <a:buFont typeface="Wingdings" panose="05000000000000000000" pitchFamily="2" charset="2"/>
              <a:buChar char=""/>
              <a:tabLst/>
              <a:defRPr/>
            </a:pP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Interprétations erronées des intentions des autres</a:t>
            </a:r>
          </a:p>
          <a:p>
            <a:pPr eaLnBrk="1" hangingPunct="1">
              <a:spcBef>
                <a:spcPts val="2000"/>
              </a:spcBef>
            </a:pPr>
            <a:r>
              <a:rPr lang="fr-FR" altLang="fr-FR" dirty="0">
                <a:solidFill>
                  <a:srgbClr val="002060"/>
                </a:solidFill>
                <a:latin typeface="Verdana" panose="020B0604030504040204" pitchFamily="34" charset="0"/>
              </a:rPr>
              <a:t>Un rapport à la loi difficile et fluctuant </a:t>
            </a:r>
          </a:p>
          <a:p>
            <a:pPr marL="914400" marR="0" lvl="2" indent="0" algn="l" defTabSz="914400" rtl="0" eaLnBrk="1" fontAlgn="base" latinLnBrk="0" hangingPunct="1">
              <a:lnSpc>
                <a:spcPct val="100000"/>
              </a:lnSpc>
              <a:spcBef>
                <a:spcPts val="350"/>
              </a:spcBef>
              <a:spcAft>
                <a:spcPct val="0"/>
              </a:spcAft>
              <a:buClr>
                <a:srgbClr val="9F1C11"/>
              </a:buClr>
              <a:buSzTx/>
              <a:buFont typeface="Wingdings" panose="05000000000000000000" pitchFamily="2" charset="2"/>
              <a:buChar char=""/>
              <a:tabLst/>
              <a:defRPr/>
            </a:pPr>
            <a:r>
              <a:rPr lang="fr-FR" altLang="fr-FR" sz="1600" dirty="0">
                <a:solidFill>
                  <a:srgbClr val="000000"/>
                </a:solidFill>
              </a:rPr>
              <a:t>Loi et règles de vie non stabilisées</a:t>
            </a:r>
            <a:endPar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914400" marR="0" lvl="2" indent="0" algn="l" defTabSz="914400" rtl="0" eaLnBrk="1" fontAlgn="base" latinLnBrk="0" hangingPunct="1">
              <a:lnSpc>
                <a:spcPct val="100000"/>
              </a:lnSpc>
              <a:spcBef>
                <a:spcPts val="350"/>
              </a:spcBef>
              <a:spcAft>
                <a:spcPct val="0"/>
              </a:spcAft>
              <a:buClr>
                <a:srgbClr val="9F1C11"/>
              </a:buClr>
              <a:buSzTx/>
              <a:buFont typeface="Wingdings" panose="05000000000000000000" pitchFamily="2" charset="2"/>
              <a:buChar char=""/>
              <a:tabLst/>
              <a:defRPr/>
            </a:pP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Refus des limites, de la frustration, des interdits</a:t>
            </a:r>
          </a:p>
          <a:p>
            <a:pPr eaLnBrk="1" hangingPunct="1">
              <a:spcBef>
                <a:spcPts val="2000"/>
              </a:spcBef>
            </a:pPr>
            <a:r>
              <a:rPr lang="fr-FR" altLang="fr-FR" dirty="0">
                <a:solidFill>
                  <a:srgbClr val="002060"/>
                </a:solidFill>
                <a:latin typeface="Verdana" panose="020B0604030504040204" pitchFamily="34" charset="0"/>
              </a:rPr>
              <a:t>Un contrôle difficile des émotions et une instabilité extrême</a:t>
            </a:r>
          </a:p>
          <a:p>
            <a:pPr marL="914400" marR="0" lvl="2" indent="0" algn="l" defTabSz="914400" rtl="0" eaLnBrk="1" fontAlgn="base" latinLnBrk="0" hangingPunct="1">
              <a:lnSpc>
                <a:spcPct val="90000"/>
              </a:lnSpc>
              <a:spcBef>
                <a:spcPts val="400"/>
              </a:spcBef>
              <a:spcAft>
                <a:spcPct val="0"/>
              </a:spcAft>
              <a:buClr>
                <a:srgbClr val="9F1C11"/>
              </a:buClr>
              <a:buSzTx/>
              <a:buFont typeface="Wingdings" panose="05000000000000000000" pitchFamily="2" charset="2"/>
              <a:buChar char=""/>
              <a:tabLst/>
              <a:defRPr/>
            </a:pP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Sentiments et affects non contenus</a:t>
            </a:r>
          </a:p>
          <a:p>
            <a:pPr marL="914400" marR="0" lvl="2" indent="0" algn="l" defTabSz="914400" rtl="0" eaLnBrk="1" fontAlgn="base" latinLnBrk="0" hangingPunct="1">
              <a:lnSpc>
                <a:spcPct val="90000"/>
              </a:lnSpc>
              <a:spcBef>
                <a:spcPts val="400"/>
              </a:spcBef>
              <a:spcAft>
                <a:spcPct val="0"/>
              </a:spcAft>
              <a:buClr>
                <a:srgbClr val="9F1C11"/>
              </a:buClr>
              <a:buSzTx/>
              <a:buFont typeface="Wingdings" panose="05000000000000000000" pitchFamily="2" charset="2"/>
              <a:buChar char=""/>
              <a:tabLst/>
              <a:defRPr/>
            </a:pP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Pas de mise en mots, expression par le corps </a:t>
            </a:r>
          </a:p>
          <a:p>
            <a:pPr eaLnBrk="1" hangingPunct="1">
              <a:spcBef>
                <a:spcPts val="2000"/>
              </a:spcBef>
            </a:pPr>
            <a:r>
              <a:rPr lang="fr-FR" altLang="fr-FR" dirty="0">
                <a:solidFill>
                  <a:srgbClr val="002060"/>
                </a:solidFill>
                <a:latin typeface="Verdana" panose="020B0604030504040204" pitchFamily="34" charset="0"/>
              </a:rPr>
              <a:t>Une angoisse à se confronter à de nouveaux savoirs : la peur d’apprendre </a:t>
            </a:r>
          </a:p>
          <a:p>
            <a:pPr marL="914400" marR="0" lvl="2" indent="0" algn="l" defTabSz="914400" rtl="0" eaLnBrk="1" fontAlgn="base" latinLnBrk="0" hangingPunct="1">
              <a:lnSpc>
                <a:spcPct val="100000"/>
              </a:lnSpc>
              <a:spcBef>
                <a:spcPts val="350"/>
              </a:spcBef>
              <a:spcAft>
                <a:spcPct val="0"/>
              </a:spcAft>
              <a:buClr>
                <a:srgbClr val="9F1C11"/>
              </a:buClr>
              <a:buSzTx/>
              <a:buFont typeface="Wingdings" panose="05000000000000000000" pitchFamily="2" charset="2"/>
              <a:buChar char=""/>
              <a:tabLst/>
              <a:defRPr/>
            </a:pP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Peur de la soumission à l’adulte, aux règles</a:t>
            </a:r>
          </a:p>
          <a:p>
            <a:pPr marL="914400" marR="0" lvl="2" indent="0" algn="l" defTabSz="914400" rtl="0" eaLnBrk="1" fontAlgn="base" latinLnBrk="0" hangingPunct="1">
              <a:lnSpc>
                <a:spcPct val="100000"/>
              </a:lnSpc>
              <a:spcBef>
                <a:spcPts val="350"/>
              </a:spcBef>
              <a:spcAft>
                <a:spcPct val="0"/>
              </a:spcAft>
              <a:buClr>
                <a:srgbClr val="9F1C11"/>
              </a:buClr>
              <a:buSzTx/>
              <a:buFont typeface="Wingdings" panose="05000000000000000000" pitchFamily="2" charset="2"/>
              <a:buChar char=""/>
              <a:tabLst/>
              <a:defRPr/>
            </a:pP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Refus de remettre en cause des savoirs existants</a:t>
            </a:r>
          </a:p>
          <a:p>
            <a:pPr eaLnBrk="1" hangingPunct="1">
              <a:spcBef>
                <a:spcPts val="2000"/>
              </a:spcBef>
            </a:pPr>
            <a:r>
              <a:rPr lang="fr-FR" altLang="fr-FR" dirty="0">
                <a:solidFill>
                  <a:srgbClr val="002060"/>
                </a:solidFill>
                <a:latin typeface="Verdana" panose="020B0604030504040204" pitchFamily="34" charset="0"/>
              </a:rPr>
              <a:t>Un rapport perturbé à la temporalité </a:t>
            </a:r>
          </a:p>
          <a:p>
            <a:pPr marL="914400" marR="0" lvl="2" indent="0" algn="l" defTabSz="914400" rtl="0" eaLnBrk="1" fontAlgn="base" latinLnBrk="0" hangingPunct="1">
              <a:lnSpc>
                <a:spcPct val="90000"/>
              </a:lnSpc>
              <a:spcBef>
                <a:spcPts val="400"/>
              </a:spcBef>
              <a:spcAft>
                <a:spcPct val="0"/>
              </a:spcAft>
              <a:buClr>
                <a:srgbClr val="9F1C11"/>
              </a:buClr>
              <a:buSzTx/>
              <a:buFont typeface="Wingdings" panose="05000000000000000000" pitchFamily="2" charset="2"/>
              <a:buChar char=""/>
              <a:tabLst/>
              <a:defRPr/>
            </a:pP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Difficulté à se projeter</a:t>
            </a:r>
          </a:p>
          <a:p>
            <a:pPr marL="914400" marR="0" lvl="2" indent="0" algn="l" defTabSz="914400" rtl="0" eaLnBrk="1" fontAlgn="base" latinLnBrk="0" hangingPunct="1">
              <a:lnSpc>
                <a:spcPct val="90000"/>
              </a:lnSpc>
              <a:spcBef>
                <a:spcPts val="400"/>
              </a:spcBef>
              <a:spcAft>
                <a:spcPct val="0"/>
              </a:spcAft>
              <a:buClr>
                <a:srgbClr val="9F1C11"/>
              </a:buClr>
              <a:buSzTx/>
              <a:buFont typeface="Wingdings" panose="05000000000000000000" pitchFamily="2" charset="2"/>
              <a:buChar char=""/>
              <a:tabLst/>
              <a:defRPr/>
            </a:pPr>
            <a:r>
              <a:rPr lang="fr-FR" altLang="fr-FR" sz="1600" dirty="0">
                <a:solidFill>
                  <a:srgbClr val="000000"/>
                </a:solidFill>
              </a:rPr>
              <a:t>Refus de toute frustration</a:t>
            </a:r>
            <a:endPar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p>
            <a:pPr marL="914400" marR="0" lvl="2" indent="0" algn="l" defTabSz="914400" rtl="0" eaLnBrk="1" fontAlgn="base" latinLnBrk="0" hangingPunct="1">
              <a:lnSpc>
                <a:spcPct val="90000"/>
              </a:lnSpc>
              <a:spcBef>
                <a:spcPts val="400"/>
              </a:spcBef>
              <a:spcAft>
                <a:spcPct val="0"/>
              </a:spcAft>
              <a:buClr>
                <a:srgbClr val="9F1C11"/>
              </a:buClr>
              <a:buSzTx/>
              <a:buFont typeface="Wingdings" panose="05000000000000000000" pitchFamily="2" charset="2"/>
              <a:buChar char=""/>
              <a:tabLst/>
              <a:defRPr/>
            </a:pPr>
            <a:r>
              <a:rPr kumimoji="0" lang="fr-FR" altLang="fr-FR"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Conduites à risques.</a:t>
            </a:r>
          </a:p>
          <a:p>
            <a:pPr eaLnBrk="1" hangingPunct="1">
              <a:spcBef>
                <a:spcPts val="2000"/>
              </a:spcBef>
            </a:pPr>
            <a:endParaRPr lang="fr-FR" altLang="fr-FR" sz="2000" dirty="0">
              <a:solidFill>
                <a:srgbClr val="002060"/>
              </a:solidFill>
              <a:latin typeface="Verdana" panose="020B0604030504040204" pitchFamily="34" charset="0"/>
            </a:endParaRPr>
          </a:p>
          <a:p>
            <a:pPr eaLnBrk="1" hangingPunct="1">
              <a:spcBef>
                <a:spcPts val="2000"/>
              </a:spcBef>
            </a:pPr>
            <a:endParaRPr lang="fr-FR" altLang="fr-FR" sz="1800" dirty="0">
              <a:solidFill>
                <a:srgbClr val="002060"/>
              </a:solidFill>
              <a:latin typeface="Verdana" panose="020B0604030504040204" pitchFamily="34" charset="0"/>
            </a:endParaRPr>
          </a:p>
          <a:p>
            <a:pPr eaLnBrk="1" hangingPunct="1">
              <a:spcBef>
                <a:spcPts val="2000"/>
              </a:spcBef>
            </a:pPr>
            <a:endParaRPr lang="fr-FR" altLang="fr-FR" sz="1800" dirty="0">
              <a:solidFill>
                <a:srgbClr val="002060"/>
              </a:solidFill>
              <a:latin typeface="Verdana" panose="020B0604030504040204" pitchFamily="34" charset="0"/>
            </a:endParaRPr>
          </a:p>
          <a:p>
            <a:pPr eaLnBrk="1" hangingPunct="1">
              <a:spcBef>
                <a:spcPts val="2000"/>
              </a:spcBef>
            </a:pPr>
            <a:endParaRPr lang="fr-FR" altLang="fr-FR" sz="1800" dirty="0">
              <a:solidFill>
                <a:srgbClr val="002060"/>
              </a:solidFill>
              <a:latin typeface="Verdana" panose="020B0604030504040204" pitchFamily="34" charset="0"/>
            </a:endParaRPr>
          </a:p>
          <a:p>
            <a:pPr eaLnBrk="1" hangingPunct="1">
              <a:spcBef>
                <a:spcPts val="2000"/>
              </a:spcBef>
            </a:pPr>
            <a:endParaRPr lang="fr-FR" altLang="fr-FR" sz="1800" dirty="0">
              <a:solidFill>
                <a:srgbClr val="002060"/>
              </a:solidFill>
              <a:latin typeface="Verdana" panose="020B0604030504040204" pitchFamily="34" charset="0"/>
            </a:endParaRPr>
          </a:p>
          <a:p>
            <a:pPr eaLnBrk="1" hangingPunct="1">
              <a:spcBef>
                <a:spcPts val="2000"/>
              </a:spcBef>
              <a:buClrTx/>
              <a:buSzTx/>
              <a:buFontTx/>
              <a:buNone/>
            </a:pPr>
            <a:endParaRPr lang="fr-FR" altLang="fr-FR" sz="1800" dirty="0">
              <a:solidFill>
                <a:srgbClr val="002060"/>
              </a:solidFill>
              <a:latin typeface="Verdana" panose="020B0604030504040204" pitchFamily="34" charset="0"/>
            </a:endParaRPr>
          </a:p>
        </p:txBody>
      </p:sp>
    </p:spTree>
    <p:extLst>
      <p:ext uri="{BB962C8B-B14F-4D97-AF65-F5344CB8AC3E}">
        <p14:creationId xmlns:p14="http://schemas.microsoft.com/office/powerpoint/2010/main" val="3158491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5265FE94-D80D-4140-9144-DBBE2D43BEEF}"/>
              </a:ext>
            </a:extLst>
          </p:cNvPr>
          <p:cNvSpPr>
            <a:spLocks noGrp="1" noChangeArrowheads="1"/>
          </p:cNvSpPr>
          <p:nvPr>
            <p:ph type="title"/>
          </p:nvPr>
        </p:nvSpPr>
        <p:spPr/>
        <p:txBody>
          <a:bodyPr/>
          <a:lstStyle/>
          <a:p>
            <a:pPr eaLnBrk="1" fontAlgn="auto" hangingPunct="1">
              <a:spcAft>
                <a:spcPts val="0"/>
              </a:spcAft>
              <a:defRPr/>
            </a:pPr>
            <a:r>
              <a:rPr lang="fr-FR">
                <a:solidFill>
                  <a:schemeClr val="tx2">
                    <a:satMod val="200000"/>
                  </a:schemeClr>
                </a:solidFill>
              </a:rPr>
              <a:t> </a:t>
            </a:r>
          </a:p>
        </p:txBody>
      </p:sp>
      <p:sp>
        <p:nvSpPr>
          <p:cNvPr id="14339" name="Rectangle 3">
            <a:extLst>
              <a:ext uri="{FF2B5EF4-FFF2-40B4-BE49-F238E27FC236}">
                <a16:creationId xmlns:a16="http://schemas.microsoft.com/office/drawing/2014/main" xmlns="" id="{F599205E-0262-4DB4-AC72-CB3FBBB19533}"/>
              </a:ext>
            </a:extLst>
          </p:cNvPr>
          <p:cNvSpPr>
            <a:spLocks noGrp="1"/>
          </p:cNvSpPr>
          <p:nvPr>
            <p:ph idx="1"/>
          </p:nvPr>
        </p:nvSpPr>
        <p:spPr>
          <a:xfrm>
            <a:off x="685800" y="836712"/>
            <a:ext cx="7772400" cy="4572000"/>
          </a:xfrm>
        </p:spPr>
        <p:txBody>
          <a:bodyPr/>
          <a:lstStyle/>
          <a:p>
            <a:pPr algn="ctr" eaLnBrk="1" hangingPunct="1">
              <a:buFont typeface="Wingdings" panose="05000000000000000000" pitchFamily="2" charset="2"/>
              <a:buNone/>
            </a:pPr>
            <a:endParaRPr lang="fr-FR" altLang="fr-FR" sz="4800" b="1" dirty="0">
              <a:solidFill>
                <a:srgbClr val="C00000"/>
              </a:solidFill>
            </a:endParaRPr>
          </a:p>
          <a:p>
            <a:pPr algn="ctr" eaLnBrk="1" hangingPunct="1">
              <a:buFont typeface="Wingdings" panose="05000000000000000000" pitchFamily="2" charset="2"/>
              <a:buNone/>
            </a:pPr>
            <a:endParaRPr lang="fr-FR" altLang="fr-FR" sz="4800" b="1" dirty="0">
              <a:solidFill>
                <a:srgbClr val="C00000"/>
              </a:solidFill>
            </a:endParaRPr>
          </a:p>
          <a:p>
            <a:pPr algn="ctr" eaLnBrk="1" hangingPunct="1">
              <a:buFont typeface="Wingdings" panose="05000000000000000000" pitchFamily="2" charset="2"/>
              <a:buNone/>
            </a:pPr>
            <a:r>
              <a:rPr lang="fr-FR" altLang="fr-FR" sz="4800" b="1" dirty="0">
                <a:solidFill>
                  <a:srgbClr val="C00000"/>
                </a:solidFill>
              </a:rPr>
              <a:t>Des fonctionnements aux besoins.</a:t>
            </a:r>
          </a:p>
          <a:p>
            <a:pPr algn="ctr" eaLnBrk="1" hangingPunct="1">
              <a:buFont typeface="Wingdings" panose="05000000000000000000" pitchFamily="2" charset="2"/>
              <a:buNone/>
            </a:pPr>
            <a:r>
              <a:rPr lang="fr-FR" altLang="fr-FR" sz="4800" b="1" dirty="0">
                <a:solidFill>
                  <a:srgbClr val="C00000"/>
                </a:solidFill>
              </a:rPr>
              <a:t>Des besoins aux adaptations</a:t>
            </a:r>
          </a:p>
        </p:txBody>
      </p:sp>
    </p:spTree>
    <p:extLst>
      <p:ext uri="{BB962C8B-B14F-4D97-AF65-F5344CB8AC3E}">
        <p14:creationId xmlns:p14="http://schemas.microsoft.com/office/powerpoint/2010/main" val="31557644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Custom Theme">
  <a:themeElements>
    <a:clrScheme name="null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30108</TotalTime>
  <Words>5007</Words>
  <Application>Microsoft Office PowerPoint</Application>
  <PresentationFormat>Affichage à l'écran (4:3)</PresentationFormat>
  <Paragraphs>512</Paragraphs>
  <Slides>43</Slides>
  <Notes>23</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43</vt:i4>
      </vt:variant>
    </vt:vector>
  </HeadingPairs>
  <TitlesOfParts>
    <vt:vector size="59" baseType="lpstr">
      <vt:lpstr>ＭＳ Ｐゴシック</vt:lpstr>
      <vt:lpstr>ＭＳ Ｐゴシック</vt:lpstr>
      <vt:lpstr>Arial</vt:lpstr>
      <vt:lpstr>Arial Black</vt:lpstr>
      <vt:lpstr>Consolas</vt:lpstr>
      <vt:lpstr>Corbel</vt:lpstr>
      <vt:lpstr>Lucida Grande</vt:lpstr>
      <vt:lpstr>Lucida Sans Unicode</vt:lpstr>
      <vt:lpstr>Tahoma</vt:lpstr>
      <vt:lpstr>Times New Roman</vt:lpstr>
      <vt:lpstr>Verdana</vt:lpstr>
      <vt:lpstr>Wingdings</vt:lpstr>
      <vt:lpstr>Wingdings 2</vt:lpstr>
      <vt:lpstr>Wingdings 3</vt:lpstr>
      <vt:lpstr>Métro</vt:lpstr>
      <vt:lpstr>Custom Theme</vt:lpstr>
      <vt:lpstr>La gestion des troubles du comportement en milieu scolaire   </vt:lpstr>
      <vt:lpstr>Présentation PowerPoint</vt:lpstr>
      <vt:lpstr> </vt:lpstr>
      <vt:lpstr>Définition OMS</vt:lpstr>
      <vt:lpstr>Définition CASF</vt:lpstr>
      <vt:lpstr>Les symptômes  pour l’enseignant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Favoriser l’expression et le contrôle des émotions </vt:lpstr>
      <vt:lpstr>Permettre la sublimation</vt:lpstr>
      <vt:lpstr> </vt:lpstr>
      <vt:lpstr>Ne pas renforcer les dysfonctionnements</vt:lpstr>
      <vt:lpstr>Aider les élèves à gérer les accès de colère </vt:lpstr>
      <vt:lpstr>Sanctionner sans humilier en: </vt:lpstr>
      <vt:lpstr>Présentation PowerPoint</vt:lpstr>
      <vt:lpstr>Présentation PowerPoint</vt:lpstr>
      <vt:lpstr>Présentation PowerPoint</vt:lpstr>
      <vt:lpstr>Présentation PowerPoint</vt:lpstr>
      <vt:lpstr>Présentation PowerPoint</vt:lpstr>
      <vt:lpstr>Restaurer l’estime de soi</vt:lpstr>
      <vt:lpstr>Susciter l’identification</vt:lpstr>
      <vt:lpstr>Présentation PowerPoint</vt:lpstr>
      <vt:lpstr>Présentation PowerPoint</vt:lpstr>
      <vt:lpstr>Présentation PowerPoint</vt:lpstr>
      <vt:lpstr>Présentation PowerPoint</vt:lpstr>
      <vt:lpstr>Présentation PowerPoint</vt:lpstr>
      <vt:lpstr> </vt:lpstr>
      <vt:lpstr> </vt:lpstr>
      <vt:lpstr>NOUS AVONS DECIDE ENSEMBLE : </vt:lpstr>
      <vt:lpstr>Présentation PowerPoint</vt:lpstr>
      <vt:lpstr>https://fr.wikiversity.org/wiki/Mallette_pedagogique_Troubles_du_comportement#firstHeading </vt:lpstr>
      <vt:lpstr>JE VOUS REMERCIE DE VOTRE ÉCOUTE ATTENTIVE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troubles du comportement</dc:title>
  <dc:creator>Bruno Egron</dc:creator>
  <cp:lastModifiedBy>Nathalie</cp:lastModifiedBy>
  <cp:revision>128</cp:revision>
  <dcterms:created xsi:type="dcterms:W3CDTF">2007-12-03T09:12:04Z</dcterms:created>
  <dcterms:modified xsi:type="dcterms:W3CDTF">2021-09-16T14:03:41Z</dcterms:modified>
</cp:coreProperties>
</file>