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61.ac-normandie.fr/Acquisition-de-la-continence-TPS-PS" TargetMode="External"/><Relationship Id="rId2" Type="http://schemas.openxmlformats.org/officeDocument/2006/relationships/hyperlink" Target="https://blogpeda.ac-poitiers.fr/mission-maternelle/files/2025/09/la-continence-agee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7BAF510-4900-408C-9ADA-907DA8DC6BF0}"/>
              </a:ext>
            </a:extLst>
          </p:cNvPr>
          <p:cNvSpPr txBox="1"/>
          <p:nvPr/>
        </p:nvSpPr>
        <p:spPr>
          <a:xfrm>
            <a:off x="1261782" y="2205317"/>
            <a:ext cx="9668436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La continence à l’école maternelle, de quoi parle-t-on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48B397-5FFD-40C0-8735-8F560BC61358}"/>
              </a:ext>
            </a:extLst>
          </p:cNvPr>
          <p:cNvSpPr txBox="1"/>
          <p:nvPr/>
        </p:nvSpPr>
        <p:spPr>
          <a:xfrm>
            <a:off x="7597588" y="5795682"/>
            <a:ext cx="387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Gaëlle Maire CPC Ang Nord</a:t>
            </a:r>
          </a:p>
        </p:txBody>
      </p:sp>
    </p:spTree>
    <p:extLst>
      <p:ext uri="{BB962C8B-B14F-4D97-AF65-F5344CB8AC3E}">
        <p14:creationId xmlns:p14="http://schemas.microsoft.com/office/powerpoint/2010/main" val="344842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F7334E-C915-44B0-BD60-E05DF810CC8B}"/>
              </a:ext>
            </a:extLst>
          </p:cNvPr>
          <p:cNvSpPr txBox="1"/>
          <p:nvPr/>
        </p:nvSpPr>
        <p:spPr>
          <a:xfrm>
            <a:off x="1143000" y="584934"/>
            <a:ext cx="945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F0"/>
                </a:solidFill>
              </a:rPr>
              <a:t>La coéducation : </a:t>
            </a:r>
          </a:p>
          <a:p>
            <a:pPr algn="ctr"/>
            <a:r>
              <a:rPr lang="fr-FR" sz="2400" b="1" dirty="0">
                <a:solidFill>
                  <a:srgbClr val="00B0F0"/>
                </a:solidFill>
              </a:rPr>
              <a:t>un levier essentiel dans l’accompagnement du  jeune enfant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0A35E3-27CE-4580-AA57-D3D9FB35C1DE}"/>
              </a:ext>
            </a:extLst>
          </p:cNvPr>
          <p:cNvSpPr txBox="1"/>
          <p:nvPr/>
        </p:nvSpPr>
        <p:spPr>
          <a:xfrm>
            <a:off x="1640541" y="2366682"/>
            <a:ext cx="9856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Catherine HURTIG DELATTRE </a:t>
            </a:r>
            <a:r>
              <a:rPr lang="fr-FR" dirty="0"/>
              <a:t>(enseignante, formatrice spécialiste de la question coéducation parents/enseignants) : </a:t>
            </a:r>
          </a:p>
          <a:p>
            <a:endParaRPr lang="fr-FR" dirty="0"/>
          </a:p>
          <a:p>
            <a:r>
              <a:rPr lang="fr-FR" dirty="0"/>
              <a:t>« Parfois on souhaite que les parents s’impliquent sans penser que c’est aussi à nous de mettre en place des gestes pro qui concernent ces actions […] On ne peut pas demander aux parents de </a:t>
            </a:r>
            <a:r>
              <a:rPr lang="fr-FR" b="1" dirty="0">
                <a:solidFill>
                  <a:srgbClr val="00B0F0"/>
                </a:solidFill>
              </a:rPr>
              <a:t>S’IMPLIQUER</a:t>
            </a:r>
            <a:r>
              <a:rPr lang="fr-FR" dirty="0"/>
              <a:t> s’ils n’ont pas été suffisamment </a:t>
            </a:r>
            <a:r>
              <a:rPr lang="fr-FR" b="1" dirty="0">
                <a:solidFill>
                  <a:srgbClr val="00B0F0"/>
                </a:solidFill>
              </a:rPr>
              <a:t>ACCUEILLIS</a:t>
            </a:r>
            <a:r>
              <a:rPr lang="fr-FR" dirty="0"/>
              <a:t>, ni suffisamment </a:t>
            </a:r>
            <a:r>
              <a:rPr lang="fr-FR" b="1" dirty="0">
                <a:solidFill>
                  <a:srgbClr val="00B0F0"/>
                </a:solidFill>
              </a:rPr>
              <a:t>INFORMES</a:t>
            </a:r>
            <a:r>
              <a:rPr lang="fr-FR" dirty="0"/>
              <a:t> et s’ils ne savent pas qu’ils sont dans un lieu où ils pourront </a:t>
            </a:r>
            <a:r>
              <a:rPr lang="fr-FR" b="1" dirty="0">
                <a:solidFill>
                  <a:srgbClr val="00B0F0"/>
                </a:solidFill>
              </a:rPr>
              <a:t>DIALOGUER</a:t>
            </a:r>
            <a:r>
              <a:rPr lang="fr-FR" dirty="0"/>
              <a:t> ».</a:t>
            </a:r>
          </a:p>
        </p:txBody>
      </p:sp>
    </p:spTree>
    <p:extLst>
      <p:ext uri="{BB962C8B-B14F-4D97-AF65-F5344CB8AC3E}">
        <p14:creationId xmlns:p14="http://schemas.microsoft.com/office/powerpoint/2010/main" val="420179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4698A18-A90A-4DC5-B47A-5BD8A4DC8339}"/>
              </a:ext>
            </a:extLst>
          </p:cNvPr>
          <p:cNvSpPr txBox="1"/>
          <p:nvPr/>
        </p:nvSpPr>
        <p:spPr>
          <a:xfrm>
            <a:off x="1801906" y="1344706"/>
            <a:ext cx="94801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Cela nécessite pour l’enseignant de construire et travailler à des postures :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00B0F0"/>
                </a:solidFill>
              </a:rPr>
              <a:t>D’EXPLICITATION</a:t>
            </a:r>
            <a:r>
              <a:rPr lang="fr-FR" dirty="0"/>
              <a:t> = rendre l’école compréhensible pour les parents.</a:t>
            </a:r>
          </a:p>
          <a:p>
            <a:r>
              <a:rPr lang="fr-FR" dirty="0"/>
              <a:t>Surtout quand son enfant est scolarisé en TPS/PS. On devient parent d’élève et il y a</a:t>
            </a:r>
          </a:p>
          <a:p>
            <a:r>
              <a:rPr lang="fr-FR" dirty="0"/>
              <a:t>de nombreux codes à apprendre et à comprendre.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00B0F0"/>
                </a:solidFill>
              </a:rPr>
              <a:t>DE COOPERATION </a:t>
            </a:r>
            <a:r>
              <a:rPr lang="fr-FR" dirty="0"/>
              <a:t>= faire œuvre commune dans l’intérêt de l’enfant.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00B0F0"/>
                </a:solidFill>
              </a:rPr>
              <a:t>DE PARITE D’ESTIME </a:t>
            </a:r>
            <a:r>
              <a:rPr lang="fr-FR" dirty="0"/>
              <a:t>= s’estimer mutuellement, se connaître &amp; se reconnaître sans se juger.</a:t>
            </a:r>
          </a:p>
        </p:txBody>
      </p:sp>
    </p:spTree>
    <p:extLst>
      <p:ext uri="{BB962C8B-B14F-4D97-AF65-F5344CB8AC3E}">
        <p14:creationId xmlns:p14="http://schemas.microsoft.com/office/powerpoint/2010/main" val="291472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6EB7010-9DFC-46F5-9BEA-1694B9377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5" t="10961" r="9118" b="6057"/>
          <a:stretch/>
        </p:blipFill>
        <p:spPr>
          <a:xfrm>
            <a:off x="658906" y="80682"/>
            <a:ext cx="10663518" cy="67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5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C542F2F-F8FD-461E-AEF5-E855FB1D2A3A}"/>
              </a:ext>
            </a:extLst>
          </p:cNvPr>
          <p:cNvSpPr txBox="1"/>
          <p:nvPr/>
        </p:nvSpPr>
        <p:spPr>
          <a:xfrm>
            <a:off x="900953" y="1304365"/>
            <a:ext cx="10125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Ressources :</a:t>
            </a:r>
          </a:p>
          <a:p>
            <a:endParaRPr lang="fr-FR" dirty="0"/>
          </a:p>
          <a:p>
            <a:r>
              <a:rPr lang="fr-FR" dirty="0"/>
              <a:t>AGEEM (un outil de communication à la fois pour les professionnels et les familles) : </a:t>
            </a:r>
            <a:r>
              <a:rPr lang="fr-FR" dirty="0">
                <a:hlinkClick r:id="rId2"/>
              </a:rPr>
              <a:t>https://blogpeda.ac-poitiers.fr/mission-maternelle/files/2025/09/la-continence-ageem.pdf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 </a:t>
            </a:r>
            <a:r>
              <a:rPr lang="fr-FR" dirty="0" err="1"/>
              <a:t>Genially</a:t>
            </a:r>
            <a:r>
              <a:rPr lang="fr-FR" dirty="0"/>
              <a:t> interactif (mission 61):</a:t>
            </a:r>
          </a:p>
          <a:p>
            <a:r>
              <a:rPr lang="fr-FR" dirty="0">
                <a:hlinkClick r:id="rId3"/>
              </a:rPr>
              <a:t>https://prim61.ac-normandie.fr/Acquisition-de-la-continence-TPS-PS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38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9E64585-6D36-47C7-8C14-877E9826A3BD}"/>
              </a:ext>
            </a:extLst>
          </p:cNvPr>
          <p:cNvSpPr txBox="1"/>
          <p:nvPr/>
        </p:nvSpPr>
        <p:spPr>
          <a:xfrm>
            <a:off x="2770094" y="465549"/>
            <a:ext cx="597497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Quelques éléments de langage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060CF8-6749-446D-BC32-0FE0A657139A}"/>
              </a:ext>
            </a:extLst>
          </p:cNvPr>
          <p:cNvSpPr txBox="1"/>
          <p:nvPr/>
        </p:nvSpPr>
        <p:spPr>
          <a:xfrm>
            <a:off x="1653988" y="1801906"/>
            <a:ext cx="991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DE LA PROPRETÉ </a:t>
            </a:r>
            <a:r>
              <a:rPr lang="fr-FR" sz="2000" dirty="0"/>
              <a:t>: qualité de ce qui est exempt de saleté.</a:t>
            </a:r>
          </a:p>
          <a:p>
            <a:r>
              <a:rPr lang="fr-FR" sz="2000" dirty="0"/>
              <a:t>Ce qui sous-entendrait que l’enfant qui n’est pas arrivé à ce stade de</a:t>
            </a:r>
          </a:p>
          <a:p>
            <a:r>
              <a:rPr lang="fr-FR" sz="2000" dirty="0"/>
              <a:t>développement serait « sale ».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0AC754-4C95-4C52-B235-21565933B2B5}"/>
              </a:ext>
            </a:extLst>
          </p:cNvPr>
          <p:cNvSpPr txBox="1"/>
          <p:nvPr/>
        </p:nvSpPr>
        <p:spPr>
          <a:xfrm>
            <a:off x="1653989" y="3630706"/>
            <a:ext cx="9910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i="0" u="none" strike="noStrike" baseline="0" dirty="0">
                <a:solidFill>
                  <a:srgbClr val="009FE4"/>
                </a:solidFill>
              </a:rPr>
              <a:t>À LA CONTINENCE :</a:t>
            </a:r>
          </a:p>
          <a:p>
            <a:pPr algn="l"/>
            <a:r>
              <a:rPr lang="fr-FR" sz="2000" b="0" i="0" u="none" strike="noStrike" baseline="0" dirty="0">
                <a:solidFill>
                  <a:srgbClr val="000000"/>
                </a:solidFill>
              </a:rPr>
              <a:t>L’évolution des études de la psychologie de l’enfant et des neurosciences</a:t>
            </a:r>
          </a:p>
          <a:p>
            <a:pPr algn="l"/>
            <a:r>
              <a:rPr lang="fr-FR" sz="2000" b="0" i="0" u="none" strike="noStrike" baseline="0" dirty="0">
                <a:solidFill>
                  <a:srgbClr val="000000"/>
                </a:solidFill>
              </a:rPr>
              <a:t>ont démontré qu’il ne s’agit pas d’habitudes de vie à inculquer à l’enfant par</a:t>
            </a:r>
          </a:p>
          <a:p>
            <a:pPr algn="l"/>
            <a:r>
              <a:rPr lang="fr-FR" sz="2000" b="0" i="0" u="none" strike="noStrike" baseline="0" dirty="0">
                <a:solidFill>
                  <a:srgbClr val="000000"/>
                </a:solidFill>
              </a:rPr>
              <a:t>l’adulte.</a:t>
            </a:r>
            <a:endParaRPr lang="fr-FR" sz="2000" dirty="0"/>
          </a:p>
        </p:txBody>
      </p:sp>
      <p:sp>
        <p:nvSpPr>
          <p:cNvPr id="6" name="Flèche : courbe vers la droite 5">
            <a:extLst>
              <a:ext uri="{FF2B5EF4-FFF2-40B4-BE49-F238E27FC236}">
                <a16:creationId xmlns:a16="http://schemas.microsoft.com/office/drawing/2014/main" id="{1E2BA02B-49E5-4E4D-8592-52F47107E11D}"/>
              </a:ext>
            </a:extLst>
          </p:cNvPr>
          <p:cNvSpPr/>
          <p:nvPr/>
        </p:nvSpPr>
        <p:spPr>
          <a:xfrm>
            <a:off x="793376" y="2309737"/>
            <a:ext cx="632012" cy="1697487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9240812-4DAD-4ACC-8F93-B3E6C974E138}"/>
              </a:ext>
            </a:extLst>
          </p:cNvPr>
          <p:cNvSpPr txBox="1"/>
          <p:nvPr/>
        </p:nvSpPr>
        <p:spPr>
          <a:xfrm>
            <a:off x="941293" y="2002106"/>
            <a:ext cx="10865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s’agit </a:t>
            </a:r>
            <a:r>
              <a:rPr lang="fr-FR" sz="2400" b="1" dirty="0">
                <a:solidFill>
                  <a:srgbClr val="00B0F0"/>
                </a:solidFill>
              </a:rPr>
              <a:t>d’une acquisition psychomotrice </a:t>
            </a:r>
            <a:r>
              <a:rPr lang="fr-FR" sz="2400" dirty="0"/>
              <a:t>au même titre que la marche.</a:t>
            </a:r>
          </a:p>
          <a:p>
            <a:endParaRPr lang="fr-FR" sz="2400" dirty="0"/>
          </a:p>
          <a:p>
            <a:pPr algn="ctr"/>
            <a:r>
              <a:rPr lang="fr-FR" sz="2400" dirty="0"/>
              <a:t>Ce n’est pas en faisant marcher l’enfant qu’il marchera, ni en le mettant sur le pot qu’il sera continent.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4241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BD46BC4-2771-4451-BD49-26DA510E5C83}"/>
              </a:ext>
            </a:extLst>
          </p:cNvPr>
          <p:cNvSpPr txBox="1"/>
          <p:nvPr/>
        </p:nvSpPr>
        <p:spPr>
          <a:xfrm>
            <a:off x="1627094" y="407004"/>
            <a:ext cx="954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L’acquisition de la continence : un long processus qui dépend de 3 paramètres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10A4F6-EA83-4671-877E-AA7E9D8B4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73" t="13315" r="9007" b="20794"/>
          <a:stretch/>
        </p:blipFill>
        <p:spPr>
          <a:xfrm>
            <a:off x="1891706" y="1310383"/>
            <a:ext cx="9018188" cy="55476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8D9887F-E007-472E-AE55-7F78D170AAAA}"/>
              </a:ext>
            </a:extLst>
          </p:cNvPr>
          <p:cNvSpPr txBox="1"/>
          <p:nvPr/>
        </p:nvSpPr>
        <p:spPr>
          <a:xfrm>
            <a:off x="10909894" y="5930153"/>
            <a:ext cx="128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 AGEEM)</a:t>
            </a:r>
          </a:p>
        </p:txBody>
      </p:sp>
    </p:spTree>
    <p:extLst>
      <p:ext uri="{BB962C8B-B14F-4D97-AF65-F5344CB8AC3E}">
        <p14:creationId xmlns:p14="http://schemas.microsoft.com/office/powerpoint/2010/main" val="392705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097E37-2C32-4374-972E-076A3B44363A}"/>
              </a:ext>
            </a:extLst>
          </p:cNvPr>
          <p:cNvSpPr txBox="1"/>
          <p:nvPr/>
        </p:nvSpPr>
        <p:spPr>
          <a:xfrm>
            <a:off x="656664" y="471953"/>
            <a:ext cx="10878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La maturité neuromotrice :</a:t>
            </a:r>
          </a:p>
          <a:p>
            <a:pPr algn="ctr"/>
            <a:r>
              <a:rPr lang="fr-FR" sz="2800" dirty="0"/>
              <a:t>La myélinisation des nerfs moteurs et sensitifs selon 2 lois </a:t>
            </a:r>
          </a:p>
          <a:p>
            <a:pPr algn="ctr"/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23D23D-74CF-478F-8B20-5CED2BD8F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7" y="1519139"/>
            <a:ext cx="4975464" cy="49754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A20237-1A64-4041-81D7-8F7B9644F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729" y="1519139"/>
            <a:ext cx="4975464" cy="49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9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C02090-C748-449F-A1E2-EA7A2B3872D3}"/>
              </a:ext>
            </a:extLst>
          </p:cNvPr>
          <p:cNvSpPr txBox="1"/>
          <p:nvPr/>
        </p:nvSpPr>
        <p:spPr>
          <a:xfrm>
            <a:off x="658905" y="1653988"/>
            <a:ext cx="11066929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C’est pourquoi avant 18 mois l’enfant ne peut pas contrôler ses sphincters : il s’agit à ce moment là d’une réponse réflexe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puis</a:t>
            </a:r>
          </a:p>
          <a:p>
            <a:pPr algn="ctr"/>
            <a:endParaRPr lang="fr-FR" sz="2400" dirty="0"/>
          </a:p>
          <a:p>
            <a:pPr algn="just"/>
            <a:r>
              <a:rPr lang="fr-FR" sz="2400" dirty="0"/>
              <a:t>l’enfant va prendre conscience de leur existence et essayer d’en maîtriser volontairement le fonctionnement.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Comme pour la marche – entre le moment où l’enfant fait ses premiers pas et celui où il court – il faut du temps à l’enfant pour exercer cette nouvelle capacité et la maîtriser.</a:t>
            </a:r>
          </a:p>
        </p:txBody>
      </p:sp>
    </p:spTree>
    <p:extLst>
      <p:ext uri="{BB962C8B-B14F-4D97-AF65-F5344CB8AC3E}">
        <p14:creationId xmlns:p14="http://schemas.microsoft.com/office/powerpoint/2010/main" val="74154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C4576A3-330E-4041-8B0A-2C918F7C5F8E}"/>
              </a:ext>
            </a:extLst>
          </p:cNvPr>
          <p:cNvSpPr txBox="1"/>
          <p:nvPr/>
        </p:nvSpPr>
        <p:spPr>
          <a:xfrm>
            <a:off x="4334435" y="1101892"/>
            <a:ext cx="403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maturité cognitive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E40224-207E-40F7-8CA3-7B6FA8D937A2}"/>
              </a:ext>
            </a:extLst>
          </p:cNvPr>
          <p:cNvSpPr txBox="1"/>
          <p:nvPr/>
        </p:nvSpPr>
        <p:spPr>
          <a:xfrm>
            <a:off x="1577787" y="2339788"/>
            <a:ext cx="10273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Le lobe frontal </a:t>
            </a:r>
            <a:r>
              <a:rPr lang="fr-FR" sz="2400" dirty="0"/>
              <a:t>est la partie du cerveau qui va être en jeu dans la maturité cognitive de l’enfant.</a:t>
            </a:r>
          </a:p>
          <a:p>
            <a:endParaRPr lang="fr-FR" sz="2400" dirty="0"/>
          </a:p>
          <a:p>
            <a:r>
              <a:rPr lang="fr-FR" sz="2400" dirty="0"/>
              <a:t>Cette zone englobe </a:t>
            </a:r>
            <a:r>
              <a:rPr lang="fr-FR" sz="2400" b="1" dirty="0">
                <a:solidFill>
                  <a:srgbClr val="00B0F0"/>
                </a:solidFill>
              </a:rPr>
              <a:t>le centre exécutif du cerveau </a:t>
            </a:r>
            <a:r>
              <a:rPr lang="fr-FR" sz="2400" dirty="0"/>
              <a:t>= centre de décisions, de planifications, fonctions supérieures (le langage, la mémoire, les fonctions cognitives et sociales).</a:t>
            </a:r>
          </a:p>
          <a:p>
            <a:endParaRPr lang="fr-FR" sz="2400" dirty="0"/>
          </a:p>
          <a:p>
            <a:r>
              <a:rPr lang="fr-FR" sz="2400" dirty="0"/>
              <a:t>C’est aussi le centre du </a:t>
            </a:r>
            <a:r>
              <a:rPr lang="fr-FR" sz="2400" b="1" dirty="0">
                <a:solidFill>
                  <a:srgbClr val="00B0F0"/>
                </a:solidFill>
              </a:rPr>
              <a:t>contrôle volontaire des sphincters </a:t>
            </a:r>
            <a:r>
              <a:rPr lang="fr-FR" sz="2400" dirty="0"/>
              <a:t>qui devient </a:t>
            </a:r>
            <a:r>
              <a:rPr lang="fr-FR" sz="2400" b="1" dirty="0">
                <a:solidFill>
                  <a:srgbClr val="00B0F0"/>
                </a:solidFill>
              </a:rPr>
              <a:t>mature vers 2 ans ½.</a:t>
            </a:r>
          </a:p>
        </p:txBody>
      </p:sp>
    </p:spTree>
    <p:extLst>
      <p:ext uri="{BB962C8B-B14F-4D97-AF65-F5344CB8AC3E}">
        <p14:creationId xmlns:p14="http://schemas.microsoft.com/office/powerpoint/2010/main" val="38256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64FCBB6-E210-4EBD-B2EA-CE29F824AE54}"/>
              </a:ext>
            </a:extLst>
          </p:cNvPr>
          <p:cNvSpPr txBox="1"/>
          <p:nvPr/>
        </p:nvSpPr>
        <p:spPr>
          <a:xfrm>
            <a:off x="3829049" y="496681"/>
            <a:ext cx="475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La maturité psychoaffective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1DEFE5-A087-4C20-A833-DCDE45281FCD}"/>
              </a:ext>
            </a:extLst>
          </p:cNvPr>
          <p:cNvSpPr txBox="1"/>
          <p:nvPr/>
        </p:nvSpPr>
        <p:spPr>
          <a:xfrm>
            <a:off x="1344706" y="1452282"/>
            <a:ext cx="97222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Dans le développement de l’enfant, le moment de cette acquisition à la</a:t>
            </a:r>
          </a:p>
          <a:p>
            <a:r>
              <a:rPr lang="fr-FR" sz="2000" dirty="0"/>
              <a:t>continence correspond à la période où il prend conscience de lui-même (entre 18 mois et 3 ans).</a:t>
            </a:r>
          </a:p>
          <a:p>
            <a:endParaRPr lang="fr-FR" sz="2000" dirty="0"/>
          </a:p>
          <a:p>
            <a:pPr marL="342900" indent="-342900">
              <a:buAutoNum type="arabicPeriod"/>
            </a:pPr>
            <a:r>
              <a:rPr lang="fr-FR" sz="2000" b="1" dirty="0">
                <a:solidFill>
                  <a:srgbClr val="00B0F0"/>
                </a:solidFill>
              </a:rPr>
              <a:t>Période d’affirmation de soi </a:t>
            </a:r>
            <a:r>
              <a:rPr lang="fr-FR" sz="2000" dirty="0"/>
              <a:t>: recherche d’autonomie</a:t>
            </a:r>
          </a:p>
          <a:p>
            <a:r>
              <a:rPr lang="fr-FR" sz="2000" dirty="0"/>
              <a:t> Lors de cette phase l’enfant cherche à s’identifier à son parent, et le désir d’imiter son parent doit être plus fort que les bénéfices liés à sa position d’être tout petit.</a:t>
            </a:r>
          </a:p>
          <a:p>
            <a:pPr marL="342900" indent="-342900">
              <a:buAutoNum type="arabicPeriod"/>
            </a:pPr>
            <a:endParaRPr lang="fr-FR" sz="2000" dirty="0"/>
          </a:p>
          <a:p>
            <a:pPr marL="342900" indent="-342900">
              <a:buFont typeface="+mj-lt"/>
              <a:buAutoNum type="arabicPeriod" startAt="2"/>
            </a:pPr>
            <a:r>
              <a:rPr lang="fr-FR" sz="2000" b="1" dirty="0">
                <a:solidFill>
                  <a:srgbClr val="00B0F0"/>
                </a:solidFill>
              </a:rPr>
              <a:t>Période de la perception de son corps </a:t>
            </a:r>
            <a:r>
              <a:rPr lang="fr-FR" sz="2000" dirty="0"/>
              <a:t>: Avant 18 mois la perception de l’intérieur/extérieur, de ce qui est à moi, de ce qui fait partie de mon corps est encore confus.</a:t>
            </a:r>
          </a:p>
          <a:p>
            <a:pPr marL="342900" indent="-342900">
              <a:buFont typeface="+mj-lt"/>
              <a:buAutoNum type="arabicPeriod" startAt="2"/>
            </a:pPr>
            <a:endParaRPr lang="fr-FR" sz="2000" dirty="0"/>
          </a:p>
          <a:p>
            <a:pPr marL="342900" indent="-342900">
              <a:buFont typeface="+mj-lt"/>
              <a:buAutoNum type="arabicPeriod" startAt="2"/>
            </a:pPr>
            <a:r>
              <a:rPr lang="fr-FR" sz="2000" b="1" dirty="0">
                <a:solidFill>
                  <a:srgbClr val="00B0F0"/>
                </a:solidFill>
              </a:rPr>
              <a:t>Période de disponibilité psychique </a:t>
            </a:r>
            <a:r>
              <a:rPr lang="fr-FR" sz="2000" dirty="0"/>
              <a:t>: il a davantage confiance en lui.</a:t>
            </a:r>
          </a:p>
          <a:p>
            <a:pPr marL="342900" indent="-342900">
              <a:buAutoNum type="arabicPeriod" startAt="2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7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3D93576-4244-4424-BC83-F1C296074B6A}"/>
              </a:ext>
            </a:extLst>
          </p:cNvPr>
          <p:cNvSpPr txBox="1"/>
          <p:nvPr/>
        </p:nvSpPr>
        <p:spPr>
          <a:xfrm>
            <a:off x="2752165" y="722694"/>
            <a:ext cx="759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Gestes et postures professionnels adaptés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499EC8-82BA-4669-9EE8-77F62B619115}"/>
              </a:ext>
            </a:extLst>
          </p:cNvPr>
          <p:cNvSpPr txBox="1"/>
          <p:nvPr/>
        </p:nvSpPr>
        <p:spPr>
          <a:xfrm>
            <a:off x="1770530" y="1742067"/>
            <a:ext cx="104214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Encouragement et soutien </a:t>
            </a:r>
            <a:r>
              <a:rPr lang="fr-FR" dirty="0"/>
              <a:t>: l’enfant doit se sentir en confiance/ en sécurité afin d’oser exprimer ses besoins et développer son autonomie.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F0"/>
                </a:solidFill>
              </a:rPr>
              <a:t>Observation attentive : </a:t>
            </a:r>
            <a:r>
              <a:rPr lang="fr-FR" dirty="0"/>
              <a:t>être attentif aux signes indiquant qu’un enfant a besoin d’aller aux toilettes.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F0"/>
                </a:solidFill>
              </a:rPr>
              <a:t>Respect de l’intimité </a:t>
            </a:r>
            <a:r>
              <a:rPr lang="fr-FR" dirty="0"/>
              <a:t>: assurer que chaque enfant se sente à l’aise en créant un environnement où l’intimité est préservée.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F0"/>
                </a:solidFill>
              </a:rPr>
              <a:t>Accompagnement progressif : </a:t>
            </a:r>
            <a:r>
              <a:rPr lang="fr-FR" dirty="0"/>
              <a:t>en prenant en compte les rythmes de chacun, accompagner les enfants progressivement vers l’autonomie en leur montrant les étapes à</a:t>
            </a:r>
          </a:p>
          <a:p>
            <a:r>
              <a:rPr lang="fr-FR" dirty="0"/>
              <a:t>suivre et en les laissant faire par eux-mêmes autant que possible (Ritualiser la façon de se changer et laisser l’enfant faire le plus possible).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F0"/>
                </a:solidFill>
              </a:rPr>
              <a:t>Communication et échange avec les familles </a:t>
            </a:r>
            <a:r>
              <a:rPr lang="fr-FR" dirty="0"/>
              <a:t>: informer les parents des progrès de leur enfant et des « besoins urgents » qui ont nécessité un change, avec des vêtements qui</a:t>
            </a:r>
          </a:p>
          <a:p>
            <a:r>
              <a:rPr lang="fr-FR" dirty="0"/>
              <a:t>lui sont personnels et disponibles dans son sac, de manière bienveillante.</a:t>
            </a:r>
          </a:p>
        </p:txBody>
      </p:sp>
    </p:spTree>
    <p:extLst>
      <p:ext uri="{BB962C8B-B14F-4D97-AF65-F5344CB8AC3E}">
        <p14:creationId xmlns:p14="http://schemas.microsoft.com/office/powerpoint/2010/main" val="3478786546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2694</TotalTime>
  <Words>789</Words>
  <Application>Microsoft Office PowerPoint</Application>
  <PresentationFormat>Grand écran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gmaire1@ad.in.ac-poitiers.fr</dc:creator>
  <cp:lastModifiedBy>gmaire1@ad.in.ac-poitiers.fr</cp:lastModifiedBy>
  <cp:revision>17</cp:revision>
  <cp:lastPrinted>2026-05-04T07:16:48Z</cp:lastPrinted>
  <dcterms:created xsi:type="dcterms:W3CDTF">2026-05-03T09:16:10Z</dcterms:created>
  <dcterms:modified xsi:type="dcterms:W3CDTF">2026-05-05T06:11:06Z</dcterms:modified>
</cp:coreProperties>
</file>