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 id="261" r:id="rId6"/>
    <p:sldId id="262" r:id="rId7"/>
    <p:sldId id="264" r:id="rId8"/>
    <p:sldId id="265"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8" d="100"/>
          <a:sy n="118" d="100"/>
        </p:scale>
        <p:origin x="114"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8A87A34-81AB-432B-8DAE-1953F412C126}" type="datetimeFigureOut">
              <a:rPr lang="en-US" dirty="0"/>
              <a:t>10/2/2023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2" name="Content Placeholder 3"/>
          <p:cNvSpPr>
            <a:spLocks noGrp="1"/>
          </p:cNvSpPr>
          <p:nvPr>
            <p:ph sz="quarter" idx="13"/>
          </p:nvPr>
        </p:nvSpPr>
        <p:spPr>
          <a:xfrm>
            <a:off x="913774" y="3051012"/>
            <a:ext cx="5106027"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13" name="Content Placeholder 5"/>
          <p:cNvSpPr>
            <a:spLocks noGrp="1"/>
          </p:cNvSpPr>
          <p:nvPr>
            <p:ph sz="quarter" idx="14"/>
          </p:nvPr>
        </p:nvSpPr>
        <p:spPr>
          <a:xfrm>
            <a:off x="6172200" y="3051012"/>
            <a:ext cx="5105401" cy="274018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48A87A34-81AB-432B-8DAE-1953F412C126}" type="datetimeFigureOut">
              <a:rPr lang="en-US" dirty="0"/>
              <a:t>10/2/2023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rousseaprojets.fr/" TargetMode="External"/><Relationship Id="rId2" Type="http://schemas.openxmlformats.org/officeDocument/2006/relationships/hyperlink" Target="https://eduscol.education.fr/3098/catalogue-national-des-structures-d-accueil-et-d-hebergemen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hyperlink" Target="https://fildariane.diplomatie.gouv.fr/fildariane-internet/accuei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eduscol.education.fr/document/52182/download?attach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035781" y="1300785"/>
            <a:ext cx="9937019" cy="2509213"/>
          </a:xfrm>
        </p:spPr>
        <p:txBody>
          <a:bodyPr>
            <a:normAutofit/>
          </a:bodyPr>
          <a:lstStyle/>
          <a:p>
            <a:r>
              <a:rPr lang="fr-FR" sz="4000" dirty="0" smtClean="0"/>
              <a:t>Organisation des Voyages scolaires dans le 1</a:t>
            </a:r>
            <a:r>
              <a:rPr lang="fr-FR" sz="4000" baseline="30000" dirty="0" smtClean="0"/>
              <a:t>er</a:t>
            </a:r>
            <a:r>
              <a:rPr lang="fr-FR" sz="4000" dirty="0" smtClean="0"/>
              <a:t> degré</a:t>
            </a:r>
            <a:endParaRPr lang="fr-FR" sz="4000" dirty="0"/>
          </a:p>
        </p:txBody>
      </p:sp>
      <p:sp>
        <p:nvSpPr>
          <p:cNvPr id="3" name="Sous-titre 2"/>
          <p:cNvSpPr>
            <a:spLocks noGrp="1"/>
          </p:cNvSpPr>
          <p:nvPr>
            <p:ph type="subTitle" idx="1"/>
          </p:nvPr>
        </p:nvSpPr>
        <p:spPr/>
        <p:txBody>
          <a:bodyPr>
            <a:normAutofit fontScale="92500" lnSpcReduction="10000"/>
          </a:bodyPr>
          <a:lstStyle/>
          <a:p>
            <a:endParaRPr lang="fr-FR" dirty="0" smtClean="0"/>
          </a:p>
          <a:p>
            <a:r>
              <a:rPr lang="fr-FR" dirty="0" smtClean="0"/>
              <a:t>Circulaire DGESCO C2-3 du 13 juin 2023</a:t>
            </a:r>
          </a:p>
          <a:p>
            <a:r>
              <a:rPr lang="fr-FR" dirty="0" smtClean="0"/>
              <a:t>Bo n°26 du 29 juin 2023</a:t>
            </a:r>
            <a:endParaRPr lang="fr-FR" dirty="0"/>
          </a:p>
        </p:txBody>
      </p:sp>
    </p:spTree>
    <p:extLst>
      <p:ext uri="{BB962C8B-B14F-4D97-AF65-F5344CB8AC3E}">
        <p14:creationId xmlns:p14="http://schemas.microsoft.com/office/powerpoint/2010/main" val="2168432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Un triple objectif</a:t>
            </a:r>
            <a:endParaRPr lang="fr-FR" dirty="0"/>
          </a:p>
        </p:txBody>
      </p:sp>
      <p:sp>
        <p:nvSpPr>
          <p:cNvPr id="3" name="Espace réservé du contenu 2"/>
          <p:cNvSpPr>
            <a:spLocks noGrp="1"/>
          </p:cNvSpPr>
          <p:nvPr>
            <p:ph sz="quarter" idx="13"/>
          </p:nvPr>
        </p:nvSpPr>
        <p:spPr/>
        <p:txBody>
          <a:bodyPr>
            <a:normAutofit/>
          </a:bodyPr>
          <a:lstStyle/>
          <a:p>
            <a:endParaRPr lang="fr-FR" sz="1800" dirty="0" smtClean="0"/>
          </a:p>
          <a:p>
            <a:r>
              <a:rPr lang="fr-FR" sz="1800" dirty="0" smtClean="0"/>
              <a:t>Simplifier l’organisation des voyages scolaires</a:t>
            </a:r>
          </a:p>
          <a:p>
            <a:endParaRPr lang="fr-FR" sz="1800" dirty="0" smtClean="0"/>
          </a:p>
          <a:p>
            <a:r>
              <a:rPr lang="fr-FR" sz="1800" dirty="0" smtClean="0"/>
              <a:t>Favoriser la participation de tous les élèves en y associant étroitement les parents</a:t>
            </a:r>
          </a:p>
          <a:p>
            <a:endParaRPr lang="fr-FR" sz="1800" dirty="0" smtClean="0"/>
          </a:p>
          <a:p>
            <a:r>
              <a:rPr lang="fr-FR" sz="1800" dirty="0" smtClean="0"/>
              <a:t>Harmoniser le traitement des demandes d’autorisation de sorties scolaires sur le territoire National</a:t>
            </a:r>
            <a:endParaRPr lang="fr-FR" sz="1800" dirty="0"/>
          </a:p>
        </p:txBody>
      </p:sp>
    </p:spTree>
    <p:extLst>
      <p:ext uri="{BB962C8B-B14F-4D97-AF65-F5344CB8AC3E}">
        <p14:creationId xmlns:p14="http://schemas.microsoft.com/office/powerpoint/2010/main" val="995537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2800" dirty="0"/>
              <a:t>Simplifier l’organisation des voyages scolaires</a:t>
            </a:r>
            <a:r>
              <a:rPr lang="fr-FR" dirty="0"/>
              <a:t/>
            </a:r>
            <a:br>
              <a:rPr lang="fr-FR" dirty="0"/>
            </a:br>
            <a:endParaRPr lang="fr-FR" dirty="0"/>
          </a:p>
        </p:txBody>
      </p:sp>
      <p:sp>
        <p:nvSpPr>
          <p:cNvPr id="3" name="Espace réservé du contenu 2"/>
          <p:cNvSpPr>
            <a:spLocks noGrp="1"/>
          </p:cNvSpPr>
          <p:nvPr>
            <p:ph sz="quarter" idx="13"/>
          </p:nvPr>
        </p:nvSpPr>
        <p:spPr/>
        <p:txBody>
          <a:bodyPr/>
          <a:lstStyle/>
          <a:p>
            <a:r>
              <a:rPr lang="fr-FR" cap="none" dirty="0" smtClean="0"/>
              <a:t>Afin de réduire les délais d’instruction, la transmission des dossiers par voie dématérialisée est à privilégier.</a:t>
            </a:r>
          </a:p>
          <a:p>
            <a:r>
              <a:rPr lang="fr-FR" u="sng" cap="none" dirty="0" smtClean="0"/>
              <a:t>Nouveauté importante</a:t>
            </a:r>
            <a:r>
              <a:rPr lang="fr-FR" cap="none" dirty="0" smtClean="0"/>
              <a:t> : les voyages scolaires sont désormais autorisés par </a:t>
            </a:r>
            <a:r>
              <a:rPr lang="fr-FR" b="1" u="sng" cap="none" dirty="0" smtClean="0"/>
              <a:t>l’IEN</a:t>
            </a:r>
            <a:r>
              <a:rPr lang="fr-FR" cap="none" dirty="0" smtClean="0"/>
              <a:t> de la circonscription, après accord du directeur et information au DASEN qui en cas de séjour hors du département en avertit son homologue du département d’accueil.</a:t>
            </a:r>
          </a:p>
          <a:p>
            <a:endParaRPr lang="fr-FR" cap="none" dirty="0"/>
          </a:p>
        </p:txBody>
      </p:sp>
    </p:spTree>
    <p:extLst>
      <p:ext uri="{BB962C8B-B14F-4D97-AF65-F5344CB8AC3E}">
        <p14:creationId xmlns:p14="http://schemas.microsoft.com/office/powerpoint/2010/main" val="4751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7"/>
            <a:ext cx="10364451" cy="684301"/>
          </a:xfrm>
        </p:spPr>
        <p:txBody>
          <a:bodyPr>
            <a:normAutofit/>
          </a:bodyPr>
          <a:lstStyle/>
          <a:p>
            <a:r>
              <a:rPr lang="fr-FR" sz="2000" dirty="0"/>
              <a:t>Obtenir l’autorisation de réaliser un voyage scolaire étape par étape </a:t>
            </a:r>
          </a:p>
        </p:txBody>
      </p:sp>
      <p:pic>
        <p:nvPicPr>
          <p:cNvPr id="5" name="Espace réservé du contenu 4" descr="C:\Users\blajugie\AppData\Local\Microsoft\Windows\INetCache\Content.MSO\40628C96.tmp"/>
          <p:cNvPicPr>
            <a:picLocks noGrp="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495758" y="1456566"/>
            <a:ext cx="4693381" cy="5106075"/>
          </a:xfrm>
          <a:prstGeom prst="rect">
            <a:avLst/>
          </a:prstGeom>
          <a:noFill/>
          <a:ln>
            <a:noFill/>
          </a:ln>
        </p:spPr>
      </p:pic>
    </p:spTree>
    <p:extLst>
      <p:ext uri="{BB962C8B-B14F-4D97-AF65-F5344CB8AC3E}">
        <p14:creationId xmlns:p14="http://schemas.microsoft.com/office/powerpoint/2010/main" val="4147334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5" y="618517"/>
            <a:ext cx="10364451" cy="749037"/>
          </a:xfrm>
        </p:spPr>
        <p:txBody>
          <a:bodyPr>
            <a:normAutofit/>
          </a:bodyPr>
          <a:lstStyle/>
          <a:p>
            <a:r>
              <a:rPr lang="fr-FR" sz="2000" dirty="0"/>
              <a:t>Favoriser la participation de tous les </a:t>
            </a:r>
            <a:r>
              <a:rPr lang="fr-FR" sz="2000"/>
              <a:t>élèves </a:t>
            </a:r>
            <a:r>
              <a:rPr lang="fr-FR" sz="2000" smtClean="0"/>
              <a:t>en associant </a:t>
            </a:r>
            <a:r>
              <a:rPr lang="fr-FR" sz="2000" dirty="0"/>
              <a:t>étroitement les </a:t>
            </a:r>
            <a:r>
              <a:rPr lang="fr-FR" sz="2000" dirty="0" smtClean="0"/>
              <a:t>parents</a:t>
            </a:r>
            <a:endParaRPr lang="fr-FR" sz="2000" dirty="0"/>
          </a:p>
        </p:txBody>
      </p:sp>
      <p:sp>
        <p:nvSpPr>
          <p:cNvPr id="3" name="Espace réservé du contenu 2"/>
          <p:cNvSpPr>
            <a:spLocks noGrp="1"/>
          </p:cNvSpPr>
          <p:nvPr>
            <p:ph sz="quarter" idx="13"/>
          </p:nvPr>
        </p:nvSpPr>
        <p:spPr>
          <a:xfrm>
            <a:off x="913774" y="1545580"/>
            <a:ext cx="10363826" cy="5178902"/>
          </a:xfrm>
        </p:spPr>
        <p:txBody>
          <a:bodyPr/>
          <a:lstStyle/>
          <a:p>
            <a:pPr algn="just">
              <a:lnSpc>
                <a:spcPct val="100000"/>
              </a:lnSpc>
            </a:pPr>
            <a:r>
              <a:rPr lang="fr-FR" sz="1600" cap="none" dirty="0" smtClean="0"/>
              <a:t>Dés l’organisation du projet de sortie, la participation des élèves en situation de handicap ou à besoin médical spécifique doit être anticipée sous tous ses aspects (aide humaine, transport, organisation de soin, hébergement adapté,…). Pour venir en aide aux organisateurs un catalogue national des structures d’accueil et d’hébergement recensant l’ensemble des structures labellisées par le MEN a été créé. Cet outil, garant de la qualité d’accueil et de séjour des élèves, permet à chaque enseignant de trouver aisément une structure adaptée à son projet pédagogique.</a:t>
            </a:r>
          </a:p>
          <a:p>
            <a:pPr algn="just">
              <a:lnSpc>
                <a:spcPct val="100000"/>
              </a:lnSpc>
            </a:pPr>
            <a:r>
              <a:rPr lang="fr-FR" sz="1600" cap="none" dirty="0" smtClean="0"/>
              <a:t>Il est consultable sur Eduscol à l’adresse </a:t>
            </a:r>
            <a:r>
              <a:rPr lang="fr-FR" sz="1600" cap="none" dirty="0"/>
              <a:t>: </a:t>
            </a:r>
            <a:r>
              <a:rPr lang="fr-FR" sz="1600" cap="none" dirty="0">
                <a:hlinkClick r:id="rId2"/>
              </a:rPr>
              <a:t>https://</a:t>
            </a:r>
            <a:r>
              <a:rPr lang="fr-FR" sz="1600" cap="none" dirty="0" smtClean="0">
                <a:hlinkClick r:id="rId2"/>
              </a:rPr>
              <a:t>eduscol.education.fr/3098/catalogue-national-des-structures-d-accueil-et-d-hebergement#/</a:t>
            </a:r>
            <a:r>
              <a:rPr lang="fr-FR" sz="1600" cap="none" dirty="0" smtClean="0"/>
              <a:t>. 353 structures sont labellisées en France, 9 en Charente-Maritime.</a:t>
            </a:r>
          </a:p>
          <a:p>
            <a:pPr algn="just">
              <a:lnSpc>
                <a:spcPct val="100000"/>
              </a:lnSpc>
            </a:pPr>
            <a:endParaRPr lang="fr-FR" sz="200" cap="none" dirty="0" smtClean="0"/>
          </a:p>
          <a:p>
            <a:pPr algn="just">
              <a:lnSpc>
                <a:spcPct val="100000"/>
              </a:lnSpc>
            </a:pPr>
            <a:r>
              <a:rPr lang="fr-FR" sz="1600" cap="none" dirty="0" smtClean="0"/>
              <a:t>Afin de garantir la participation de tous les élèves, l’aspect financier ne doit pas être un obstacle. Les enseignants doivent être informés de toutes les sources de financement à leur disposition et peuvent notamment recourir au financement participatif via la plateforme </a:t>
            </a:r>
            <a:r>
              <a:rPr lang="fr-FR" sz="1600" b="1" i="1" u="sng" cap="none" dirty="0" smtClean="0"/>
              <a:t>La Tousse à projets</a:t>
            </a:r>
            <a:r>
              <a:rPr lang="fr-FR" sz="1600" cap="none" dirty="0" smtClean="0"/>
              <a:t> </a:t>
            </a:r>
            <a:r>
              <a:rPr lang="fr-FR" sz="1600" i="1" cap="none" dirty="0" smtClean="0"/>
              <a:t>créée à l’initiative du MEN</a:t>
            </a:r>
            <a:r>
              <a:rPr lang="fr-FR" sz="1600" cap="none" dirty="0" smtClean="0"/>
              <a:t>(</a:t>
            </a:r>
            <a:r>
              <a:rPr lang="fr-FR" sz="1600" i="1" cap="none" dirty="0" smtClean="0"/>
              <a:t> </a:t>
            </a:r>
            <a:r>
              <a:rPr lang="fr-FR" sz="1600" b="1" i="1" cap="none" dirty="0">
                <a:hlinkClick r:id="rId3"/>
              </a:rPr>
              <a:t>https://trousseaprojets.fr</a:t>
            </a:r>
            <a:r>
              <a:rPr lang="fr-FR" sz="1600" b="1" i="1" cap="none" dirty="0" smtClean="0">
                <a:hlinkClick r:id="rId3"/>
              </a:rPr>
              <a:t>/</a:t>
            </a:r>
            <a:r>
              <a:rPr lang="fr-FR" sz="1600" cap="none" dirty="0" smtClean="0"/>
              <a:t>).</a:t>
            </a:r>
          </a:p>
          <a:p>
            <a:pPr algn="just">
              <a:lnSpc>
                <a:spcPct val="100000"/>
              </a:lnSpc>
            </a:pPr>
            <a:endParaRPr lang="fr-FR" sz="200" cap="none" dirty="0" smtClean="0"/>
          </a:p>
          <a:p>
            <a:pPr algn="just">
              <a:lnSpc>
                <a:spcPct val="100000"/>
              </a:lnSpc>
            </a:pPr>
            <a:r>
              <a:rPr lang="fr-FR" sz="1600" i="1" u="sng" cap="none" dirty="0" smtClean="0"/>
              <a:t>L’information des parents </a:t>
            </a:r>
            <a:r>
              <a:rPr lang="fr-FR" sz="1600" cap="none" dirty="0" smtClean="0"/>
              <a:t>: les parents doivent être informés des conditions d’organisation de la sortie (objectifs pédagogiques, conditions matérielles, etc.) par le biais d’une réunion d’information en amont du projet. De la même façon, à l’issue du voyage, l’exploitation pédagogique de celui-ci peut être présentée aux parents sous diverses formes (dossiers documentaires, expositions photographique, projections commentées, etc.)</a:t>
            </a:r>
          </a:p>
          <a:p>
            <a:pPr marL="0" indent="0">
              <a:buNone/>
            </a:pPr>
            <a:endParaRPr lang="fr-FR" sz="1600" cap="none" dirty="0" smtClean="0"/>
          </a:p>
          <a:p>
            <a:pPr marL="0" indent="0">
              <a:buNone/>
            </a:pPr>
            <a:endParaRPr lang="fr-FR" sz="1600" cap="none" dirty="0"/>
          </a:p>
        </p:txBody>
      </p:sp>
    </p:spTree>
    <p:extLst>
      <p:ext uri="{BB962C8B-B14F-4D97-AF65-F5344CB8AC3E}">
        <p14:creationId xmlns:p14="http://schemas.microsoft.com/office/powerpoint/2010/main" val="773997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3774" y="728283"/>
            <a:ext cx="10364452" cy="1974457"/>
          </a:xfrm>
        </p:spPr>
        <p:txBody>
          <a:bodyPr>
            <a:normAutofit/>
          </a:bodyPr>
          <a:lstStyle/>
          <a:p>
            <a:r>
              <a:rPr lang="fr-FR" sz="2000" dirty="0"/>
              <a:t>Harmoniser le traitement des demandes d’autorisation de sorties </a:t>
            </a:r>
            <a:r>
              <a:rPr lang="fr-FR" sz="2000" dirty="0" smtClean="0"/>
              <a:t>scolaires</a:t>
            </a:r>
            <a:br>
              <a:rPr lang="fr-FR" sz="2000" dirty="0" smtClean="0"/>
            </a:br>
            <a:r>
              <a:rPr lang="fr-FR" sz="2000" dirty="0" smtClean="0"/>
              <a:t>sur </a:t>
            </a:r>
            <a:r>
              <a:rPr lang="fr-FR" sz="2000" dirty="0"/>
              <a:t>le territoire National</a:t>
            </a:r>
            <a:r>
              <a:rPr lang="fr-FR" dirty="0"/>
              <a:t/>
            </a:r>
            <a:br>
              <a:rPr lang="fr-FR" dirty="0"/>
            </a:br>
            <a:endParaRPr lang="fr-FR" dirty="0"/>
          </a:p>
        </p:txBody>
      </p:sp>
      <p:sp>
        <p:nvSpPr>
          <p:cNvPr id="3" name="Espace réservé du texte 2"/>
          <p:cNvSpPr>
            <a:spLocks noGrp="1"/>
          </p:cNvSpPr>
          <p:nvPr>
            <p:ph type="body" sz="half" idx="2"/>
          </p:nvPr>
        </p:nvSpPr>
        <p:spPr>
          <a:xfrm>
            <a:off x="913775" y="2079653"/>
            <a:ext cx="10364452" cy="3711548"/>
          </a:xfrm>
        </p:spPr>
        <p:txBody>
          <a:bodyPr/>
          <a:lstStyle/>
          <a:p>
            <a:pPr algn="l"/>
            <a:r>
              <a:rPr lang="fr-FR" cap="none" dirty="0" smtClean="0"/>
              <a:t>Afin d’harmoniser le traitement des demandes de sorties scolaires sur le territoire national, plusieurs formulaires types sont à disposition des enseignants : </a:t>
            </a:r>
          </a:p>
          <a:p>
            <a:pPr marL="720725" indent="-285750" algn="l">
              <a:buFont typeface="Wingdings" panose="05000000000000000000" pitchFamily="2" charset="2"/>
              <a:buChar char="ü"/>
            </a:pPr>
            <a:r>
              <a:rPr lang="fr-FR" cap="none" dirty="0" smtClean="0"/>
              <a:t>un formulaire de demande d’autorisation </a:t>
            </a:r>
          </a:p>
          <a:p>
            <a:pPr marL="720725" indent="-285750" algn="l">
              <a:buFont typeface="Wingdings" panose="05000000000000000000" pitchFamily="2" charset="2"/>
              <a:buChar char="ü"/>
            </a:pPr>
            <a:r>
              <a:rPr lang="fr-FR" cap="none" dirty="0" smtClean="0"/>
              <a:t>un modèle de Budget Prévisionnel</a:t>
            </a:r>
          </a:p>
          <a:p>
            <a:pPr marL="720725" indent="-285750" algn="l">
              <a:buFont typeface="Wingdings" panose="05000000000000000000" pitchFamily="2" charset="2"/>
              <a:buChar char="ü"/>
            </a:pPr>
            <a:r>
              <a:rPr lang="fr-FR" cap="none" dirty="0"/>
              <a:t>u</a:t>
            </a:r>
            <a:r>
              <a:rPr lang="fr-FR" cap="none" dirty="0" smtClean="0"/>
              <a:t>ne fiche d’information sur le transport</a:t>
            </a:r>
            <a:endParaRPr lang="fr-FR" cap="none" dirty="0"/>
          </a:p>
        </p:txBody>
      </p:sp>
    </p:spTree>
    <p:extLst>
      <p:ext uri="{BB962C8B-B14F-4D97-AF65-F5344CB8AC3E}">
        <p14:creationId xmlns:p14="http://schemas.microsoft.com/office/powerpoint/2010/main" val="4057724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QUI CHANGE</a:t>
            </a:r>
            <a:endParaRPr lang="fr-FR" dirty="0"/>
          </a:p>
        </p:txBody>
      </p:sp>
      <p:sp>
        <p:nvSpPr>
          <p:cNvPr id="3" name="Espace réservé du contenu 2"/>
          <p:cNvSpPr>
            <a:spLocks noGrp="1"/>
          </p:cNvSpPr>
          <p:nvPr>
            <p:ph sz="quarter" idx="13"/>
          </p:nvPr>
        </p:nvSpPr>
        <p:spPr>
          <a:xfrm>
            <a:off x="913775" y="2367092"/>
            <a:ext cx="10363826" cy="3879959"/>
          </a:xfrm>
        </p:spPr>
        <p:txBody>
          <a:bodyPr>
            <a:normAutofit fontScale="70000" lnSpcReduction="20000"/>
          </a:bodyPr>
          <a:lstStyle/>
          <a:p>
            <a:pPr algn="just"/>
            <a:r>
              <a:rPr lang="fr-FR" cap="none" dirty="0" smtClean="0"/>
              <a:t>L’IEN autorise le voyage (auparavant le DASEN)</a:t>
            </a:r>
          </a:p>
          <a:p>
            <a:pPr algn="just"/>
            <a:endParaRPr lang="fr-FR" cap="none" dirty="0" smtClean="0"/>
          </a:p>
          <a:p>
            <a:pPr algn="just"/>
            <a:r>
              <a:rPr lang="fr-FR" cap="none" dirty="0" smtClean="0"/>
              <a:t>Le contrôle d’honorabilité des accompagnateurs autres que les personnels de l’Education nationale : ce contrôle incombe aux services de la DSDEN. Conjointement à l’envoi du dossier de demande de sortie à l’IEN, le directeur transmettra </a:t>
            </a:r>
            <a:r>
              <a:rPr lang="fr-FR" b="1" u="sng" cap="none" dirty="0" smtClean="0"/>
              <a:t>par courriel</a:t>
            </a:r>
            <a:r>
              <a:rPr lang="fr-FR" b="1" cap="none" dirty="0" smtClean="0"/>
              <a:t> </a:t>
            </a:r>
            <a:r>
              <a:rPr lang="fr-FR" cap="none" dirty="0" smtClean="0"/>
              <a:t>à la DSDEN service DVS le fichier Excel recensant les accompagnateurs, accompagné de la photocopie de la CNI ou du passeport de chacun d’</a:t>
            </a:r>
            <a:r>
              <a:rPr lang="fr-FR" cap="none" dirty="0" err="1" smtClean="0"/>
              <a:t>entre-eux</a:t>
            </a:r>
            <a:r>
              <a:rPr lang="fr-FR" cap="none" dirty="0" smtClean="0"/>
              <a:t>. Lorsque l’honorabilité aura été vérifiée les services de la DSDEN informent immédiatement l’IEN.</a:t>
            </a:r>
            <a:endParaRPr lang="fr-FR" cap="none" dirty="0"/>
          </a:p>
          <a:p>
            <a:endParaRPr lang="fr-FR" cap="none" dirty="0" smtClean="0"/>
          </a:p>
          <a:p>
            <a:pPr algn="just"/>
            <a:r>
              <a:rPr lang="fr-FR" cap="none" dirty="0" smtClean="0"/>
              <a:t>Les délais de transmission des demandes d’autorisation :</a:t>
            </a:r>
          </a:p>
          <a:p>
            <a:pPr marL="736600" indent="-342900" algn="just">
              <a:buFont typeface="Wingdings" panose="05000000000000000000" pitchFamily="2" charset="2"/>
              <a:buChar char="ü"/>
            </a:pPr>
            <a:r>
              <a:rPr lang="fr-FR" cap="none" dirty="0" smtClean="0"/>
              <a:t>1 mois avant la date de départ pour un séjour se déroulant sur le territoire national (auparavant 6 semaines)</a:t>
            </a:r>
          </a:p>
          <a:p>
            <a:pPr marL="736600" indent="-342900" algn="just">
              <a:buFont typeface="Wingdings" panose="05000000000000000000" pitchFamily="2" charset="2"/>
              <a:buChar char="ü"/>
            </a:pPr>
            <a:r>
              <a:rPr lang="fr-FR" cap="none" dirty="0" smtClean="0"/>
              <a:t>1 mois et demi avant la date de départ pour un séjour se déroulant à l’étranger (auparavant 10 semaines).</a:t>
            </a:r>
          </a:p>
          <a:p>
            <a:pPr marL="393700" indent="0" algn="just">
              <a:buNone/>
            </a:pPr>
            <a:r>
              <a:rPr lang="fr-FR" b="1" u="sng" cap="none" dirty="0" smtClean="0"/>
              <a:t>Rappel</a:t>
            </a:r>
            <a:r>
              <a:rPr lang="fr-FR" cap="none" dirty="0" smtClean="0"/>
              <a:t> : dans le cadre d’un voyage à l’étranger le directeur d’école  déclare impérativement le voyage sur </a:t>
            </a:r>
            <a:r>
              <a:rPr lang="fr-FR" cap="none" dirty="0"/>
              <a:t>l</a:t>
            </a:r>
            <a:r>
              <a:rPr lang="fr-FR" cap="none" dirty="0" smtClean="0"/>
              <a:t>a plateforme Ariane du Ministère des Affaires Etrangères (</a:t>
            </a:r>
            <a:r>
              <a:rPr lang="fr-FR" cap="none" dirty="0" smtClean="0">
                <a:hlinkClick r:id="rId2"/>
              </a:rPr>
              <a:t>https://fildariane.diplomatie.gouv.fr/fildariane-internet/accueil</a:t>
            </a:r>
            <a:r>
              <a:rPr lang="fr-FR" cap="none" dirty="0" smtClean="0"/>
              <a:t>)</a:t>
            </a:r>
          </a:p>
        </p:txBody>
      </p:sp>
    </p:spTree>
    <p:extLst>
      <p:ext uri="{BB962C8B-B14F-4D97-AF65-F5344CB8AC3E}">
        <p14:creationId xmlns:p14="http://schemas.microsoft.com/office/powerpoint/2010/main" val="1136342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CE QUI CHANGE</a:t>
            </a:r>
            <a:endParaRPr lang="fr-FR" dirty="0"/>
          </a:p>
        </p:txBody>
      </p:sp>
      <p:sp>
        <p:nvSpPr>
          <p:cNvPr id="3" name="Espace réservé du contenu 2"/>
          <p:cNvSpPr>
            <a:spLocks noGrp="1"/>
          </p:cNvSpPr>
          <p:nvPr>
            <p:ph sz="quarter" idx="13"/>
          </p:nvPr>
        </p:nvSpPr>
        <p:spPr>
          <a:xfrm>
            <a:off x="913775" y="1820708"/>
            <a:ext cx="10363826" cy="4426343"/>
          </a:xfrm>
        </p:spPr>
        <p:txBody>
          <a:bodyPr>
            <a:normAutofit fontScale="55000" lnSpcReduction="20000"/>
          </a:bodyPr>
          <a:lstStyle/>
          <a:p>
            <a:pPr marL="0" indent="0">
              <a:buNone/>
            </a:pPr>
            <a:r>
              <a:rPr lang="fr-FR" cap="none" dirty="0"/>
              <a:t>Les taux d’encadrement des élèves applicables aux sorties et voyages scolaires diffèrent selon l’âge des élèves. </a:t>
            </a:r>
          </a:p>
          <a:p>
            <a:pPr marL="0" indent="0">
              <a:buNone/>
            </a:pPr>
            <a:r>
              <a:rPr lang="fr-FR" cap="none" dirty="0"/>
              <a:t>Dans le premier degré, l’encadrement des activités pratiquées, dès lors qu’elles ne sont pas des activités physiques et sportives, est assuré par deux adultes minimum, dont au moins un enseignant. </a:t>
            </a:r>
          </a:p>
          <a:p>
            <a:r>
              <a:rPr lang="fr-FR" cap="none" dirty="0" smtClean="0"/>
              <a:t>En maternelle quel que soit le type de sortie : </a:t>
            </a:r>
            <a:endParaRPr lang="fr-FR" cap="none" dirty="0"/>
          </a:p>
          <a:p>
            <a:pPr marL="809625">
              <a:spcBef>
                <a:spcPts val="600"/>
              </a:spcBef>
              <a:buFont typeface="Wingdings" panose="05000000000000000000" pitchFamily="2" charset="2"/>
              <a:buChar char="ü"/>
            </a:pPr>
            <a:r>
              <a:rPr lang="fr-FR" cap="none" dirty="0"/>
              <a:t>j</a:t>
            </a:r>
            <a:r>
              <a:rPr lang="fr-FR" cap="none" dirty="0" smtClean="0"/>
              <a:t>usqu’à 16 élèves deux adultes dont le maitre de la classe</a:t>
            </a:r>
          </a:p>
          <a:p>
            <a:pPr marL="809625">
              <a:spcBef>
                <a:spcPts val="600"/>
              </a:spcBef>
              <a:buFont typeface="Wingdings" panose="05000000000000000000" pitchFamily="2" charset="2"/>
              <a:buChar char="ü"/>
            </a:pPr>
            <a:r>
              <a:rPr lang="fr-FR" cap="none" dirty="0"/>
              <a:t>u</a:t>
            </a:r>
            <a:r>
              <a:rPr lang="fr-FR" cap="none" dirty="0" smtClean="0"/>
              <a:t>n adulte supplémentaire par tranche de 8 élèves au-delà de 16 élèves</a:t>
            </a:r>
            <a:endParaRPr lang="fr-FR" cap="none" dirty="0"/>
          </a:p>
          <a:p>
            <a:r>
              <a:rPr lang="fr-FR" cap="none" dirty="0" smtClean="0"/>
              <a:t>En élémentaire pour une sortie avec nuitée(s):</a:t>
            </a:r>
          </a:p>
          <a:p>
            <a:pPr lvl="1">
              <a:buFont typeface="Wingdings" panose="05000000000000000000" pitchFamily="2" charset="2"/>
              <a:buChar char="ü"/>
            </a:pPr>
            <a:r>
              <a:rPr lang="fr-FR" sz="1900" cap="none" dirty="0"/>
              <a:t>jusqu’à </a:t>
            </a:r>
            <a:r>
              <a:rPr lang="fr-FR" sz="1900" cap="none" dirty="0" smtClean="0"/>
              <a:t>24 </a:t>
            </a:r>
            <a:r>
              <a:rPr lang="fr-FR" sz="1900" cap="none" dirty="0"/>
              <a:t>élèves deux adultes dont </a:t>
            </a:r>
            <a:r>
              <a:rPr lang="fr-FR" sz="1900" cap="none" dirty="0" smtClean="0"/>
              <a:t>un enseignant</a:t>
            </a:r>
          </a:p>
          <a:p>
            <a:pPr lvl="1">
              <a:buFont typeface="Wingdings" panose="05000000000000000000" pitchFamily="2" charset="2"/>
              <a:buChar char="ü"/>
            </a:pPr>
            <a:r>
              <a:rPr lang="fr-FR" sz="2000" cap="none" dirty="0"/>
              <a:t>un adulte supplémentaire par tranche de </a:t>
            </a:r>
            <a:r>
              <a:rPr lang="fr-FR" sz="2000" cap="none" dirty="0" smtClean="0"/>
              <a:t>12 </a:t>
            </a:r>
            <a:r>
              <a:rPr lang="fr-FR" sz="2000" cap="none" dirty="0"/>
              <a:t>élèves au-delà de </a:t>
            </a:r>
            <a:r>
              <a:rPr lang="fr-FR" sz="2000" cap="none" dirty="0" smtClean="0"/>
              <a:t>24 </a:t>
            </a:r>
            <a:r>
              <a:rPr lang="fr-FR" sz="2000" cap="none" dirty="0"/>
              <a:t>élèves</a:t>
            </a:r>
          </a:p>
          <a:p>
            <a:r>
              <a:rPr lang="fr-FR" cap="none" dirty="0" smtClean="0"/>
              <a:t>En </a:t>
            </a:r>
            <a:r>
              <a:rPr lang="fr-FR" cap="none" dirty="0"/>
              <a:t>élémentaire pour une sortie </a:t>
            </a:r>
            <a:r>
              <a:rPr lang="fr-FR" cap="none" dirty="0" smtClean="0"/>
              <a:t>sans </a:t>
            </a:r>
            <a:r>
              <a:rPr lang="fr-FR" cap="none" dirty="0"/>
              <a:t>nuitée(s):</a:t>
            </a:r>
          </a:p>
          <a:p>
            <a:pPr lvl="1">
              <a:buFont typeface="Wingdings" panose="05000000000000000000" pitchFamily="2" charset="2"/>
              <a:buChar char="ü"/>
            </a:pPr>
            <a:r>
              <a:rPr lang="fr-FR" cap="none" dirty="0"/>
              <a:t>jusqu’à </a:t>
            </a:r>
            <a:r>
              <a:rPr lang="fr-FR" cap="none" dirty="0" smtClean="0"/>
              <a:t>30 </a:t>
            </a:r>
            <a:r>
              <a:rPr lang="fr-FR" cap="none" dirty="0"/>
              <a:t>élèves deux adultes dont un enseignant</a:t>
            </a:r>
          </a:p>
          <a:p>
            <a:pPr lvl="1">
              <a:buFont typeface="Wingdings" panose="05000000000000000000" pitchFamily="2" charset="2"/>
              <a:buChar char="ü"/>
            </a:pPr>
            <a:r>
              <a:rPr lang="fr-FR" cap="none" dirty="0"/>
              <a:t>un adulte supplémentaire par tranche de </a:t>
            </a:r>
            <a:r>
              <a:rPr lang="fr-FR" cap="none" dirty="0" smtClean="0"/>
              <a:t>15 </a:t>
            </a:r>
            <a:r>
              <a:rPr lang="fr-FR" cap="none" dirty="0"/>
              <a:t>élèves au-delà de </a:t>
            </a:r>
            <a:r>
              <a:rPr lang="fr-FR" cap="none" dirty="0" smtClean="0"/>
              <a:t>30 </a:t>
            </a:r>
            <a:r>
              <a:rPr lang="fr-FR" cap="none" dirty="0"/>
              <a:t>élèves</a:t>
            </a:r>
          </a:p>
          <a:p>
            <a:pPr marL="457200" lvl="1" indent="0">
              <a:buNone/>
            </a:pPr>
            <a:endParaRPr lang="fr-FR" cap="none" dirty="0" smtClean="0"/>
          </a:p>
          <a:p>
            <a:r>
              <a:rPr lang="fr-FR" cap="none" dirty="0" smtClean="0"/>
              <a:t>Toutefois</a:t>
            </a:r>
            <a:r>
              <a:rPr lang="fr-FR" cap="none" dirty="0"/>
              <a:t>, à l’école élémentaire, l'enseignant peut se rendre seul avec sa classe, soit à pied, soit en car spécialement affrété pour la sortie scolaire, sur un lieu situé à proximité de l’école pour une durée globale qui ne dépasse pas la demi-journée de classe.</a:t>
            </a:r>
          </a:p>
          <a:p>
            <a:r>
              <a:rPr lang="fr-FR" cap="none" dirty="0"/>
              <a:t>Si une sortie scolaire implique des élèves de l’école maternelle et de l’école élémentaire, seuls les taux d’encadrement à l’école maternelle s’appliquent.</a:t>
            </a:r>
          </a:p>
        </p:txBody>
      </p:sp>
      <p:sp>
        <p:nvSpPr>
          <p:cNvPr id="5" name="AutoShape 2" descr="data:image/png;base64,iVBORw0KGgoAAAANSUhEUgAAAqcAAACRCAYAAAD+WRGdAAAAAXNSR0IArs4c6QAAAARnQU1BAACxjwv8YQUAAAAJcEhZcwAADsMAAA7DAcdvqGQAACN1SURBVHhe7Z1Lctw4s3BVJe9JVfLobqVFeR1/xD+Tyr2UlkpLubbKU2/Aw7bcI9xMPMgkCJAsPSn7KOLEJ+KRSJDVxWMQ1Hfy33//OcuPHz/c9+/fAQAAAACeHXXN3D+F/++cOz3Rn0IlAAAAAMBrgpwCAAAAwGJATgEAAABgMSCnAAAAALAYkFMAAAAAWAzIKQAAAAAsBuQUAAAAABYDcgoAAAAAiwE5BQAAAIDFgJwCAAAAwGJATgF+O/aNW51s3O6+UGfYNyt3stm5+0IdAADAG/FCcio3RwlZZbM7lPu9Boed2+iN+xCOD7vN2+dUI8v1j+LYub+3c/Vi+R7cbmPj7l2zOnHN/pdp06GCutndF+teDTkX25XkfF/O8VG8REww7N3leuWa2wf3q3i8ZO66XH+V6hfM4bM7X2/d9dc55/nOfTpdu+bmp3t4b/PM0Xmfyry/LOzz9e1v99Hn9Ruc42XxCiunS5OGPJ8o0sjpM/FcOR8b572dqxfL9+AOvZjjcqocDm/82ZdzgZweidys0/ze5maNnL4JJTmtCusT5fQoEX5hliCnJRFFTl8K5HS40rQglnbu5vAec34LXu08TcvpmyPnglXOI0FOn8A7ltMSyOnrgIi+Jm8ppyqF/cf9zT7W5X2y4/AovnH7NpbcgEdWP/dNf5wTE0vr2nGrfcxYmstm53amvjRuv38ab2TOxX5K7JvOwS5tmejPoWs/zHUfty4omqttP537MXMP16Hr2+V4VC5+ruX+xbFH2s+f++M+j8d8FvvnVTExB/U2pua26upkXqV9on4Pqe3vv0DrclpuH8pXOob5AvZlzW17Y/DHpu9t21Zy3Wa5Fr7I95e2vyLnwshpv17jZ/nLNdhu9fPQtdtc34f8tG6lOWzcdYzp422u+3PSMp1Tmnd1zIP7LHOy+Ta3UQpzSaxJo5ZLvrfyeVnJ9Uj53mr+5riTpeGYF2lMFUGZX1cX5pnG8/OIMU9OLtztQ5yHz01urteN1Mfzc3vt87qu5pFirrOYt7Pl9G7QNzs3Ixw+n7u177uR/571vEt8zU1lxYpTfhwpjz0tp88xbugfxr0ZzFmu77nJ7ezafU3XKa9L/f1Yet3PzHg6F2nr2yn9upqc3n067ef3s59/6mvjXknc/aX0a27czzbXGEvL7nf+XGzOzOfv7Mp9MW3b9qNjl9opkoOR0+k4ch4/mjaay8/uHP9t66T/P//G/klCry7cWs53GPfGXZ6e9s/HP/Lfjj9HWt8/x3efPrjTdWr7Vxf7v2/9cX1O5fn/4Sxn5TTcmOMNeUQGUnsvBc2+7VuSgVTXxlX8Y/zxfHyfGFvxY8lN9qDHPpduvKGcVMY08WrtRnON4+Zxjsk1bWFI0lXN/QlzL12rrvyIXPI4U2NPtJ8zd0vvWhRjd8c+Vjxn2q8d0zB6bVN97bxL25X2rdxIFS+a0j99yWl/L5gVOa23l2OZX28lMzvORfWw23Yyq7muCjJpCBJo2uwvpY+Jn0ljL36MEXJatULq29hxJ+YwmFM+5uc0Zmxv6OUvwpDi+PORHyd8eczXnyed86oVTj/eyHkLwily1c6vPE6aR7pR+rhblfKUq1z3i64+z6vNwwiFF9NBTJE2/e9pQk69HPq+IZ72XUs+XyvztPT7ZkIpeU9J4nBsEU4d+8Hkms6DwYulyFY3rgreceN2/e24Zs53lyI+TV1aTX8fT/5h5fsXxiuWecpy2spkzKeYn1KKe/dJpEvyboXKjOHbr91FO57ORca66MYqjX0qY5cF1ginH3fbyukwzscQp5XP1MfmmohievGP+7fNS2RyG0XRy6lcA1PvmflY38dqur7f/k65SWzJ6cNpY2QVKizosb5tl/cpxggrXU0jN3m5ifibeI7v1wlJVzaST6neluX1xeNszBqDuCO55uPk9XP6HHt8bLxaWal8acc5tn6y78Rn0bd/wrXV30Uwqy8u+Xppa9/Ob8sKcjraPhyrgOp4+gXqxS+JrLTrSV5e5n8PuRa/fGN9u/LYltn+I/FrZVPHgorbtjenKKPF+BXJzOvydrV+U+1q/RJz2lfL5OapZfb3Uv2c47ZMV5R0NTfdZAtyqu283GR987IS0q4vRkfK6aC/Lbt1TU1Oi+MeIaej4+Zl+o+Cr53ojLaNZXPjewpyekz/YnkW0wpgam8fvVup1Pr80Xy1zEpu1k5+T0Jo+5TL1m5z9cX97J1jI5SlMvu77TdHTqfa+Ngxp0zIoccby6mv0xWlRGyX96nECKtf5ZUqT7Y65RnLp623OR2ZW2lMyyB+bDuVaz5OMVYWM+8z6/gJ8WplpfKlHbdlj5v36Gdx1rW142bjp/YidWGMTFJN3aB/VU5r7WObdgVU++uN3Epfre+wzUBSs1XSrn0sG4mvglTsM+dY8WP35+Rz822DbJXGDG06IevV+fIwTtfOHCem2pX6+bLCmLPbZ/18vdwkB31MWfG4FDMwLaeVfKbkVFcWZX6dGD1GTmtjj8hpcdxj5VRX1vNx7eP2iGl7liS1uKJqcsjHa+NkZbFfWU6PyW8Y16+0yj/sVK709/NdzD21r8mn/31dHNs+rs9XSUtx/MpmMY6R09gvtT1LklpcvZRz9eHUNf/86x7uC4KpzJbTem55G58TklriDeU0L7fHY3W9/vqYVG40pfhtm1K/SvvH1E8dW8balvodU5/KLHn9scc5c9rXYkz1XfLxrLYjn8W8fV5Wqq+h0qhtR1Y9+9TktNY+EfaOptXg9pG69E1SNOyTMSWipbK58fN2U8eeR85JbnCp3t/M7PFY3dwYz3FcK7P4ermRDvqYsqnjllxGZ66czkX69sXoGVZOW7JYtq447rFyWhu3ghfSKMSl/rZsqj6VeWaunNaotfXl8o+8n/dud37udqk+tR+IpllZTYKZ6kuU2tky+T0J4WgcSyu8ci5ee+W0hpfkmNNU2z+PN5TTbDUp7MlLjz71Jt+tQoU6GyM+Rk2PSTVW5dG+72vravm0hNh2/5/Gb8fK+w/ixf7ZmI3OZXTOE7kW835iroOYT5270r92Lcfm8trHo9dm7PM477M4/jmcOO8W7ecFxJZr/1VvD2nXP8hpf7V1rL1ByvTFhnbV1CN99YUnfSRu2tVyTbJky/2+SDkXZTkM8dtH7lovknspct27EeWxp44TXpjDnLp4E2NGyU6CFvacphgiZatuz2ao69q248oNNeXjy6eOS2NK3vlLUf2Xlw7hJSqZR3uzs/PwY8iN0+aWlw3a1GLe+tXnbvwgp8N81rFvvA4iYj6f2MbvQfXzEulo+8W+fu9lZc9pPE6Pxf3+Uj1frUjl/aWsHbvftxvT9qvsOY3Hdtz+SmveX8qyOQ+Qc95J4LD/5J7TLKcudpDTfnkXv12xE0n6tH/I+iqx/1UeN8Rorq/cZrvr9qqm3FqpDP1X7Z5T7dffg1ob2+8p1T2gNraXvniO/J7ROXOISP9WGqX/9J7T2LYXL6yubu1q56BtfOHJ7let5XaMyP55vO1j/SQAQQL0htndoNNjUl+3K9zIewJQKuuwsQLlfDpivLa9eZEln09lfnZuOp7OLy/P56xUc62exyfkWoz59Ln35pDmdmwur30sHP95jG1mfhbHP4cj510l0fQbPNb3aH/7GFP6py+81N/K6Fj7FhFbufkcBuXSVwXV9G3f1o9Cm+pqe0/9ns+2vyLnQoQo1If4Xb3GT3URuX6jMpoft4hEyZx6L1d5xsdMQqp1ze19T2bDS0Sx7vo6/uMhyV1Ebo6jMpofC0lINe5FNqbW23H1JadQLjfu3jwKb+vb3PKyUptaTJHUtT7yTy9Y9Y7TudO+IihZ3y52EMXiKqb2VZFq+/Yl1j9eTufHn3fJuydteX8ztq5WDnKt9ZP4rZweMW66NjLu4MUnv1ra/TfUPtYv9bdv8sv1Ka1mhpxivEzaTnUcW1bKT6XMxEv4uCnPQtwzK64+t/5564+r6NgibzPH9rm38ezjf4lj33ovxUlzj/3bx/qxf+mteV83Io3+5aYU8y8R0K9Getu22Rv59m19yemDCHsvp975gcgryCkAAEARkYztpfzDKJO3AWMS+5LkK6fgKUlyKrOP4wEeB3IKAABvgYrf1u1m7UlFTpeEX1FtwktRbTlyCs8HcgoAAEsHOV0E6dH92VX976Iip/B0kFMAAAAAWAzvSU7DG9PFt4JLFF54AQAAAIBFg5wCAAAAwGL4jeUUAAAAAN4bLymn+ncU09/5ErK/+5j/HdDpv/dYktO8baz3q6Z6bOKmldSd/rH1fl0/F/P3JSfmAAAAAADPygvK6V4l0IpeR5BBU6dt/R87jzJo/ii9b+ulcHrltBc3f6yfhNXEbvuYMv+H0pOEjswBAAAAAJ6dF5TTKIPl/xvLimTmQtkrm/FY3/bPY43GrpT53wtzAAAAAICX4IX3nEa5k/Cd4PnVyEwIE8WVyiSlFTk1YwSsWJpx8uNi3yxG1gZJBQAAAHhRXumFKCukJUlMVAVSywpymre3x2N1tf5jjEk1AAAAADwHrySnPQmM+0rty0VS3/hVyek9p73Vy0wYw57TKLBz5LQwnsacveUAAAAAAJ6Tl34hKsiikj8STyIZ2IgQpvqRN+RTzFxeY1uN0crmLDlVsvHyF7Xach7rAwAAALwwr7RyCgAAAAAwDXIKAAAAAIsBOQUAAACAxYCcAgAAAMBiQE4BAAAAYDEgpwAAAACwGJBTAAAAAFgMyCkAAAAALAbkFAAAAAAWA3IKAAAAAIsBOQUAAACAxYCcAgAAAMBiQE4BAAAAYDEgpwAAAACwGJBTAAAAAFgMyCkAAAAALAbkFAAAAAAWA3IKAAAAAIsBOQUAAACAxYCcAgAAAMBiqMvpjx8/3Pfv3wEAAAAAnh11zdw/BeQUAAAAAF6fo+UUAAAAAOCVQU4BAAAAYDEgpwAAAACwGJBTAAAAAFgMyCkAAAAALAbkFAAAAAAWA3IKAAAAAIsBOQUAAACAxYCcAgAAAMBiQE4BAAAAYDEgp8pht3EnJ43bF+pehX0j42/c7lCoM+ybE3ey2blDoQ4AYKkcPm/detW424df7lehHn5j7j650/XWXX15GL32d59O3Xp75b7IZ6RUD38UrySnh53bzJCv1yCI6Inb7A79OhXEZt8vG0PaD2J4Dm63OUYitb09N3vXSH7N3rbpUEEtjwsAfzZ7d7nduftfL3BzP3x229XWXd9PyaXksF655lZE5FdWd3fp1pe37mFufjLmuUjN9dcgNYfP5yK48v13/VViFNpDR3buim2mEKk8390XzvXBfT5fu/Xmyn2dFElte+52bR537tPp2jU3P4vXUAX1/PoL1xf+PDkNq5QVwTsc5gmln08pRhTTYyRX+hx652VcTpWD5FkqB4A/F12dXK02MwTyETyHnCpzv2OVXLBUblcr5HQOT5VT33/tNlf5uY5i2ty4n7NWOPP727icKtzfQPgD5dQL5BNy0blsGteIhOZy+jzbA6blFACgj0jDduVW8t1xcqGrk6U2T+C55PQYBoKlYrR1u/tHCtefxFPkVPue6z1u+A8Bv3q9btzNz8deg2k5BRDeSE6njr1AypesftEq2SPy9Ghe92lupF0rcpNxw2PxvvhlYwl1MZS2jeYS+vTl9Hip9HtI23GT1NbjlNuX96L6MrOCW+s7da4B4B2wv3Qr3dN524T/TatauVTOlkz5zrhcSyzz3SDfpbZfv/4ijlmSUxVnadvGOXEXFXm9K40ZBUvrLm2/XMBKx9udu25E2mPM0VXXuDLbjR3b38e413putT7lFFYRu3lduBs5B9VcCsebsy63k7PrwWNynbNuZRjEL9Bvq5x142m97um0sYqCKXP69NndP9z7uW175+s4sSyPV49Ry6+0F9WXmdXb+txkPh9N3ZnEkboUBxbLQuXUP3ovr0D2pSsTuRlyOkWQuKnVz4Kcxu0CljFRzeXRC7cXw7Kc1tvL8cS8R/uOnGsAeB/sL1duu7sXcRM59I++9XepEwl6jJwG8UzCKWUiv2uzZcDXN90Krd9SsL129zr+xMppENAQ2+YwKPey2MmpjeGZJYDd6l/Ys1p5KSu2TXmntl4GY93JxY3ESYIUxVQEKZV5OdxEwZyZW3MTxqvGM8c+JznHpX2eQUyNvPqXkIzYZzI3FisQ8unJqY/Zl/eLkb2j+XinMt6XB/l8FOS03l6O9VydyrlLL1TJ8Ud//LMyt4+h70859jk/ZaUX3oiFyqk/Hj42H7R7ATmd12cop2k1N+USjitxSmO0ZQU5HW0fjlVAUz5+7CSjU33974VzDQDvBBVSfdwdxKQTxXBjP1pOfZsoar2y2K8Uoy27dU3qW5CWtq0Xtay/kcNU1hO6nLz+2GOLF2EjrrZtqd9UWV4/daxoDkkop+Knsrbcim7W9phYLUM59UIr4yQhDccbd1XKx8pkr0w+H7mcjrYPZSqg6UUpL5+XUUalnRXV1Lct87/r3tkv7mcaD94DS32sn8rCv85acfKrfLbdM8mpGSsw1acip71H4uUVUM9gPDtuTU5r7WObdgW0dE4m+po2SCrA+8LLqHz3tG/pyw25lUv/u9yoq3IqEpL2qp7EldJslbSLGfvF+KXvlKqcap/eqptKmInfrpL2xxwVqLz+2GOLr+vy9uLVWznN+nmRjPVtnDt3uVbxknaPycWW+d/TdbH0H9V3uUSpfWqsloqc9lZbK4/odTwpL413VZXTWvuYX7sCettfeZW+Kp/lvlFYTZszldSHOC4smVeS0/zRsZehXI4qQmiFdNDuGeT0MX0KcurzPEpOa2PU5HReTk2T5TGrb2Qg/wCwbKxcZuiLUfe7CTktUGpjy0ZjFB7ra3svSiYHezxSNhA4S15/7HFGENJ0/ozslfpNlU2NXepvhbdUX6PU1pYdE6ul8lh/u5sppzKeXQltKfQZbZ/QfE7d5cWFfyrgH9lrufQdrJzW8IKrf29Vxi7Vw5J4OTm1K4m1VcUkd2GfZ0WKenIVBKy65/SYuIlMyEKfilS2FOQ0zyUX8h75PARpH/r25zDd3uDHzHOf2Vc5RmQB4O1JL0KlVVNTHlY/w0pm2oMa9pJqeUksO3y7TdwaoGUiAZ2QRiE2e051vMu91gU51X2erZxmq6Jhb+nwpShfrns2zZjjUqUrld2e0hB3RCpH46n8VP4SQLFfkLfqntO4impzW6/MSuUgZmi/ave1DuPrefTn2JyzRH9sKevF72KlfZkqap/2Dz43G6cj9Bl9Iaq6n1P7nrq1zGU4XoixvbJ/y3SsfWoTynTPa3+fq/TVF56m+ipyTpLIIqeL5yVXToNkqSyVBDHsyQz1zS6ToihZiaKomXorWqNxKyQhDbEKMjcgtOnnJXi5S7Gmxs3nYUQ2zb+Xw0j7FjnnvX8EJGaMFRnMCQAWi74IpZI4FBa5aYtAbkVK73f690/Df98X19duM7VyGgl/N7X7btDvtK5fiN+t2OYvT+kLRN0f3A/iGNpe3H51O31738tt7BPRMbvVS8XIZgG72tnOrSaARclMqCBJTu24QhLFar+sj5VDIeQWtjKUc8tWvFsxzeK358O88FTAjhewj+0LsUZfEgrt+3Iq+LzTnM+G+01btL9IY2m8KJk631Yox9q3iNie79zXtGraIn3tG/mlsXw5j/XfEa/0WP/FyFYrAQAAnsqoyD4DLx0f4H2DnAIAwJ+Ortxdun1amSy9ZPScIKcAYyCnAADwpxMeY9vH7Bf2TzM9N8gpwBjvXU4BAAAA4DcCOQUAAACAxYCcAgAAAMBiQE4BAAAAYDEgpwAAAACwGJBTAAAAAFgMyCkAAAAALAbkFAAAAAAWA3IKAAAAAIsBOQUAAACAxYCcAgAAAMBiQE4BAAAAYDEgpwAAAACwGJBTAAAAAFgMyCkAAAAALAbkFAAAAAAWA3IKAAAAAIuhLqc/fvxw379/BwAAAAB4dtQ1c/8UkFMAAAAAeH2OllMAAAAAgFcGOQUAAACAxYCcAgAAAMBiQE4BAAAAYDEgpwAAAACwGJBTAAAAAFgMyCkAAAAALAbkFAAAAAAWA3IKAAAAAIsBOQUAAACAxYCcAgAAPBt3l2693rjrrw/uV6kelsXdJ/fhdOuuvvx0D6X6yN2nD+50e+W+/OS6vgIvKKeHnducnDgJ3bHZuUOp7ZLweW/c7lCo67F3jcyp2ZfqXoHZeT4H5bkedht/XTe7Q6/81XnVc/ECPCp/uSYrvSa/CnWP5SViwoty+Oy2K/ns3P/q3zB9+dZd5+XPzexx7tzleuWaW7mx/yrVvxd0HmvX3NTmcXCfz7dyPd6RwMg1PF/LNfwdZFrm8vF07VbROS5uRDhHP28H9/fHc7f7msT0zn36cOqaf/4t9lNBPb/+4n4+8B35wry0nGY33PcgEbNzrMjpa83xuccZjVeZ675BTnMek8uj8kdOQXjvcqr9vRi9cJ7PxrScHt76e0jO6VGyeWz7xSJiKWK6vRJ51Gtz98mdrht3M7rSmV+vcTlVvn37Jtee78gX5pXlVPCrbc2+V7YoZosCcqr/Ye82rzDX98RjrsujriVyCoKXQ/nsIKevxJScLoDfRjaPJchpk1ZL5Tx8PJXz8OXnEedhWk7hVXh9OQ2rbY3bm7J9Yx//m7o8RnYcHivbWEGi+it5KlA2/lCy+uMrcYzR8UvCFsoGcYrj2LyzHCvbH6p5+vp8ntl5lJg7079/jsbzLs815DMU1onrOZrH+HkoxvXXRI+znOOqrsWPdWwOQjvHJ5/HjvFrWZjr4ItSxhqIpOa+Mv3y+j77xraV8e8rMbdZzNtUn9XJubn3edbKA/vLVfvYTed2yyrE4/FyqNduRE719+3OXcv1Xsn11fO+ub6vrvx9lmvXXZ8Td6FCadrsL9dtnMCmG8eKqh634lmS01DWjaX7NLt53PXGuXC3D11dQB+hd49wTzbX7qs+bpVxe3JWOd70vmti38n6upxqvmuT703KV+PJ+b+93kp9+O/i7Pqru2269nqcy9BovPP+9ez6h/y6c3oW5x3PVRsvPvL2c9VrkNrF+Hq+rhq3ljqNcRXr7j6d9nPKVyW1rwjh5qzL7eTsyn1J59ajuVTixP7XX+rHXjivLrrcjHyG/EK8vf7u94iWv1/8HlKTwz//6hh1Oe23/yu2j+XZXlRf1vzj/o3z9sfrYd///vvm/v5ozoWcq/8dXen9Y3gDOc3K/U3YrKR64UxSkscoxLQrsRqrLwtDwk2/E6b8OEhNHGN0/LKwlXJURudZEPac0TxVBvSL1MT37XvnsTs3Q6lPbYZ5BypzLTA6z6k8Rs7DdNz8OnX59saZcy4MvfM+p2+eS4Hxa1me60rmep/ae0oi2SfIp4yTfckW6ySHVdPE6zwecyX9brWf9lnF3227tnwYx4tpc9ve2A+7rZ/bYlehlo7crGfJqUhREtLDZznnen16wlAmiGgQw9Lxf/tLubE+Vk7zNl25F1P5nDzEz9Dh87mIhhFIRV88ivPI5z4tpzaXKG5pvFTfCmiqv5H6fVFOvUj6+kK+Md4mCaR/YWolchhi+LYyj1Y+j4w36J/Pt4CVOL1uw/Mj87246e2t9H0kp1RWvCba93Rt9npGEW1j5ccxrsqdHvv+ksuonA5z65D4rewV5DmSy+Ph748imNcimLdFOc3bf2vbS/xvf7crtL5Pdjza17+M1RhZhchbrZzG8lIbW5bXF2MGMWvkxnqSZGWMQfxMumaPf4ScTpX530fEOtbPznOqfqp9KmuZKadPzcMfF87DsXH9Z8zI31jbUmzLsX1nxXvEtfQCYspmyGm5Xyov9Z0XM8lQ+F2vl0jPoE2tPPbNytjD9UjkZj1PTuPveZ3tU2IQJ0pdtT4bpxXPI+RUygZyVS0z0ldrO3WseNGNb9jX6v0b+LeuyeW01N6WTY0/dfzUeCWOiXdsmZVJxe/91LfhpaxUb8vy+sJx/VF9FNONrmKKZPoXo0qru0YeB2U37vI0k9NcPgtlKqDpRSkvn5c3QUan+vpx126j+2SjvILnjR/r+zb6L5yc2C+PUYkZVrCm5W4Q34pyr+2c8Y+VUzt+lkfWZjCPqTxzGfOY/PKcqjlmZS3HyGk+RyXGnZ1H6Neeh0fF7fIdrpzOz2F6nFLfrMwy6zNnxzY5zJFT7S/l9X6C5LAqlY/EVNnsx4xtTF1PRkvlgzgJ5PTRyM362eXU14fHz+n6+LZ2lbTXdmQcLy96fKyc2vFNHlaEsratpPoyjWkEZ+w4Lxutr8lpKd/4qDyPN+tYn1A8U7zEIO7MeG2Zyp7NJ8RIj/zbdl68KmX70ktKZq9o3r9wnMSu6x9pJTjVhbjtC1KpXRTC4lyqclprH6WzXQG9dZd25XVOX9PmDElNvL6c9h5ZVtq05PWl9r5MxUMFqhBrLEY1XqW+d1wRtqmYtm2JKXkplR1bP9U+lbUcI6e1GMKcPBL2PBwbV0j/YAmMjHnM8VTbWpllqs9U/5aCSGpfLyqV41q7lnLM3mpnfpxQ4S2WX3bltb7weORmHVYzjdy15XITl3NdlMaanI61LfUbq9djLzl6/MSV0ynGVj6njtv+cYtArV6l6kHkY87KqeXYfJ473lSbx/Svoe1yObVvzZfqbVleXziuyenh80cZx66UhpXUra5o9j5zKoMhxvDvmhb2nJZWPweEvaOXF3/5rQ7t/tNZfSNecEWu/3dG29+fV5ZTLxx2hW+4V1LbdBIUpCitoIW9ejZmfKSf2mv8/NG+lRw5DjG6Pv7Y9unlPTZ+v66jVD41T0PpvAnjec7Zc2piFseozWeqzjIxz1l5lOqOjOvbz4lbOB77vEz19Uyfq2OvZfmzIuOISOqqpG1nV0TTC0/Dx/Q6htRJDu0+Vsmh2Qk+d7MCqjGNUIY9pxKzfSmq618Uz165jKsvSpk9pyqvl5JffqOB+eT7eEPZOu6hlGO5oVeFM7ZvyVZH08tP6aUof7y5dvdppbsXS/djdntb/b5RL4xaF+RUVzd7clos132JKf84jsih/5z0+hpUYlp56mLq/Ls8OsHpi1Zov7qwe07zeolx0e057W8lSPl2e0R7+ebxpo6fGk/y1RXDXo5eELtzkF5s6l6KGounhJzsnlON+Wn/YM6DoH29jPVz6faIapyRPaexva52+mvn89RVxi636sppXueP7f7XhP5tU82h2wfazSXIqV9tTXXppaVi+xQzlH2Q8f7q7Ved2VdJIoucKi8tp+HG3mJvuC3xZty26z+etitgevMc3MTtTb5YpjfUFFtv1LGNyaW/yqakMcbGF7zI9GMN4rV1I/NMcSI1sRnLcxC/Kj+F40g570hlrkNG5jmVx+h5OCLuoK2Q8p5xLqqflxl9ldHzWGrjGctf5lr6slJx1HoZI31RJyFVmv29xFEZ7Oottq2Or3PtYorsmHbpsVRzm2JKvbaVG1yK0Uptrdwjc+u9/V9+cQqOwwuqOecnXrRivdykZ8upkIRU41zo9da395PoSn14ocqMJZ+dFMvWXVxfu42Ok1ZF/eqkXPskgXE87dO+rdzWRUFrxyi8rZ/ixTZWxsJLQqG8y8PKl/0MCjanYn1fFP2b4raskG/1BaWpYxuvPc9HxBPC/OMcoggmIdWyi5uvcl0lvsrm/W5GPkoUVJvTYD+n9FUZ9fURI6JdnC6X/G1+zf00nv+Lq6uwsj5HToWwetpdu/of4Y+CaubSvpTkJVOvrxHK/K363hv3CRHbj5/d1/ycjPWNQpvy5bF+ywvKKcBSqEgkAPyBVOVrZj3U8XJqZBLgcSCn8DuiK4/5yjRyCgACcvpyIKfwPCCn8DsyfKxf3N8LAH8eyOnLgZzC84CcAgAAAMBiQE4BAAAAYDEgpwAAAACwGJBTAAAAAFgMyCkAAAAALAbkFAAAAAAWA3IKAAAAAIsBOQUAAACAxYCcAgAAAMBiQE4BAAAAYDEgpwAAAACwGJBTAAAAAFgMyCkAAAAALAbkFAAAAAAWA3IKAAAAAIsBOQUAAACAxYCcAgAAAMBi6Mnp/wMAAAAAeCseHh7+R+R05eWUH3744Ycffvjhhx9++OGHH3744Ycffvjhh5/ez8nJ/wG06A8WTojGWwAAAABJRU5ErkJggg=="/>
          <p:cNvSpPr>
            <a:spLocks noChangeAspect="1" noChangeArrowheads="1"/>
          </p:cNvSpPr>
          <p:nvPr/>
        </p:nvSpPr>
        <p:spPr bwMode="auto">
          <a:xfrm>
            <a:off x="31750" y="762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7" name="AutoShape 4" descr="data:image/png;base64,iVBORw0KGgoAAAANSUhEUgAAAqcAAACRCAYAAAD+WRGdAAAAAXNSR0IArs4c6QAAAARnQU1BAACxjwv8YQUAAAAJcEhZcwAADsMAAA7DAcdvqGQAACN1SURBVHhe7Z1Lctw4s3BVJe9JVfLobqVFeR1/xD+Tyr2UlkpLubbKU2/Aw7bcI9xMPMgkCJAsPSn7KOLEJ+KRSJDVxWMQ1Hfy33//OcuPHz/c9+/fAQAAAACeHXXN3D+F/++cOz3Rn0IlAAAAAMBrgpwCAAAAwGJATgEAAABgMSCnAAAAALAYkFMAAAAAWAzIKQAAAAAsBuQUAAAAABYDcgoAAAAAiwE5BQAAAIDFgJwCAAAAwGJATgF+O/aNW51s3O6+UGfYNyt3stm5+0IdAADAG/FCcio3RwlZZbM7lPu9Boed2+iN+xCOD7vN2+dUI8v1j+LYub+3c/Vi+R7cbmPj7l2zOnHN/pdp06GCutndF+teDTkX25XkfF/O8VG8REww7N3leuWa2wf3q3i8ZO66XH+V6hfM4bM7X2/d9dc55/nOfTpdu+bmp3t4b/PM0Xmfyry/LOzz9e1v99Hn9Ruc42XxCiunS5OGPJ8o0sjpM/FcOR8b572dqxfL9+AOvZjjcqocDm/82ZdzgZweidys0/ze5maNnL4JJTmtCusT5fQoEX5hliCnJRFFTl8K5HS40rQglnbu5vAec34LXu08TcvpmyPnglXOI0FOn8A7ltMSyOnrgIi+Jm8ppyqF/cf9zT7W5X2y4/AovnH7NpbcgEdWP/dNf5wTE0vr2nGrfcxYmstm53amvjRuv38ab2TOxX5K7JvOwS5tmejPoWs/zHUfty4omqttP537MXMP16Hr2+V4VC5+ruX+xbFH2s+f++M+j8d8FvvnVTExB/U2pua26upkXqV9on4Pqe3vv0DrclpuH8pXOob5AvZlzW17Y/DHpu9t21Zy3Wa5Fr7I95e2vyLnwshpv17jZ/nLNdhu9fPQtdtc34f8tG6lOWzcdYzp422u+3PSMp1Tmnd1zIP7LHOy+Ta3UQpzSaxJo5ZLvrfyeVnJ9Uj53mr+5riTpeGYF2lMFUGZX1cX5pnG8/OIMU9OLtztQ5yHz01urteN1Mfzc3vt87qu5pFirrOYt7Pl9G7QNzs3Ixw+n7u177uR/571vEt8zU1lxYpTfhwpjz0tp88xbugfxr0ZzFmu77nJ7ezafU3XKa9L/f1Yet3PzHg6F2nr2yn9upqc3n067ef3s59/6mvjXknc/aX0a27czzbXGEvL7nf+XGzOzOfv7Mp9MW3b9qNjl9opkoOR0+k4ch4/mjaay8/uHP9t66T/P//G/klCry7cWs53GPfGXZ6e9s/HP/Lfjj9HWt8/x3efPrjTdWr7Vxf7v2/9cX1O5fn/4Sxn5TTcmOMNeUQGUnsvBc2+7VuSgVTXxlX8Y/zxfHyfGFvxY8lN9qDHPpduvKGcVMY08WrtRnON4+Zxjsk1bWFI0lXN/QlzL12rrvyIXPI4U2NPtJ8zd0vvWhRjd8c+Vjxn2q8d0zB6bVN97bxL25X2rdxIFS+a0j99yWl/L5gVOa23l2OZX28lMzvORfWw23Yyq7muCjJpCBJo2uwvpY+Jn0ljL36MEXJatULq29hxJ+YwmFM+5uc0Zmxv6OUvwpDi+PORHyd8eczXnyed86oVTj/eyHkLwily1c6vPE6aR7pR+rhblfKUq1z3i64+z6vNwwiFF9NBTJE2/e9pQk69HPq+IZ72XUs+XyvztPT7ZkIpeU9J4nBsEU4d+8Hkms6DwYulyFY3rgreceN2/e24Zs53lyI+TV1aTX8fT/5h5fsXxiuWecpy2spkzKeYn1KKe/dJpEvyboXKjOHbr91FO57ORca66MYqjX0qY5cF1ginH3fbyukwzscQp5XP1MfmmohievGP+7fNS2RyG0XRy6lcA1PvmflY38dqur7f/k65SWzJ6cNpY2QVKizosb5tl/cpxggrXU0jN3m5ifibeI7v1wlJVzaST6neluX1xeNszBqDuCO55uPk9XP6HHt8bLxaWal8acc5tn6y78Rn0bd/wrXV30Uwqy8u+Xppa9/Ob8sKcjraPhyrgOp4+gXqxS+JrLTrSV5e5n8PuRa/fGN9u/LYltn+I/FrZVPHgorbtjenKKPF+BXJzOvydrV+U+1q/RJz2lfL5OapZfb3Uv2c47ZMV5R0NTfdZAtyqu283GR987IS0q4vRkfK6aC/Lbt1TU1Oi+MeIaej4+Zl+o+Cr53ojLaNZXPjewpyekz/YnkW0wpgam8fvVup1Pr80Xy1zEpu1k5+T0Jo+5TL1m5z9cX97J1jI5SlMvu77TdHTqfa+Ngxp0zIoccby6mv0xWlRGyX96nECKtf5ZUqT7Y65RnLp623OR2ZW2lMyyB+bDuVaz5OMVYWM+8z6/gJ8WplpfKlHbdlj5v36Gdx1rW142bjp/YidWGMTFJN3aB/VU5r7WObdgVU++uN3Epfre+wzUBSs1XSrn0sG4mvglTsM+dY8WP35+Rz822DbJXGDG06IevV+fIwTtfOHCem2pX6+bLCmLPbZ/18vdwkB31MWfG4FDMwLaeVfKbkVFcWZX6dGD1GTmtjj8hpcdxj5VRX1vNx7eP2iGl7liS1uKJqcsjHa+NkZbFfWU6PyW8Y16+0yj/sVK709/NdzD21r8mn/31dHNs+rs9XSUtx/MpmMY6R09gvtT1LklpcvZRz9eHUNf/86x7uC4KpzJbTem55G58TklriDeU0L7fHY3W9/vqYVG40pfhtm1K/SvvH1E8dW8balvodU5/KLHn9scc5c9rXYkz1XfLxrLYjn8W8fV5Wqq+h0qhtR1Y9+9TktNY+EfaOptXg9pG69E1SNOyTMSWipbK58fN2U8eeR85JbnCp3t/M7PFY3dwYz3FcK7P4ermRDvqYsqnjllxGZ66czkX69sXoGVZOW7JYtq447rFyWhu3ghfSKMSl/rZsqj6VeWaunNaotfXl8o+8n/dud37udqk+tR+IpllZTYKZ6kuU2tky+T0J4WgcSyu8ci5ee+W0hpfkmNNU2z+PN5TTbDUp7MlLjz71Jt+tQoU6GyM+Rk2PSTVW5dG+72vravm0hNh2/5/Gb8fK+w/ixf7ZmI3OZXTOE7kW835iroOYT5270r92Lcfm8trHo9dm7PM477M4/jmcOO8W7ecFxJZr/1VvD2nXP8hpf7V1rL1ByvTFhnbV1CN99YUnfSRu2tVyTbJky/2+SDkXZTkM8dtH7lovknspct27EeWxp44TXpjDnLp4E2NGyU6CFvacphgiZatuz2ao69q248oNNeXjy6eOS2NK3vlLUf2Xlw7hJSqZR3uzs/PwY8iN0+aWlw3a1GLe+tXnbvwgp8N81rFvvA4iYj6f2MbvQfXzEulo+8W+fu9lZc9pPE6Pxf3+Uj1frUjl/aWsHbvftxvT9qvsOY3Hdtz+SmveX8qyOQ+Qc95J4LD/5J7TLKcudpDTfnkXv12xE0n6tH/I+iqx/1UeN8Rorq/cZrvr9qqm3FqpDP1X7Z5T7dffg1ob2+8p1T2gNraXvniO/J7ROXOISP9WGqX/9J7T2LYXL6yubu1q56BtfOHJ7let5XaMyP55vO1j/SQAQQL0htndoNNjUl+3K9zIewJQKuuwsQLlfDpivLa9eZEln09lfnZuOp7OLy/P56xUc62exyfkWoz59Ln35pDmdmwur30sHP95jG1mfhbHP4cj510l0fQbPNb3aH/7GFP6py+81N/K6Fj7FhFbufkcBuXSVwXV9G3f1o9Cm+pqe0/9ns+2vyLnQoQo1If4Xb3GT3URuX6jMpoft4hEyZx6L1d5xsdMQqp1ze19T2bDS0Sx7vo6/uMhyV1Ebo6jMpofC0lINe5FNqbW23H1JadQLjfu3jwKb+vb3PKyUptaTJHUtT7yTy9Y9Y7TudO+IihZ3y52EMXiKqb2VZFq+/Yl1j9eTufHn3fJuydteX8ztq5WDnKt9ZP4rZweMW66NjLu4MUnv1ra/TfUPtYv9bdv8sv1Ka1mhpxivEzaTnUcW1bKT6XMxEv4uCnPQtwzK64+t/5564+r6NgibzPH9rm38ezjf4lj33ovxUlzj/3bx/qxf+mteV83Io3+5aYU8y8R0K9Getu22Rv59m19yemDCHsvp975gcgryCkAAEARkYztpfzDKJO3AWMS+5LkK6fgKUlyKrOP4wEeB3IKAABvgYrf1u1m7UlFTpeEX1FtwktRbTlyCs8HcgoAAEsHOV0E6dH92VX976Iip/B0kFMAAAAAWAzvSU7DG9PFt4JLFF54AQAAAIBFg5wCAAAAwGL4jeUUAAAAAN4bLymn+ncU09/5ErK/+5j/HdDpv/dYktO8baz3q6Z6bOKmldSd/rH1fl0/F/P3JSfmAAAAAADPygvK6V4l0IpeR5BBU6dt/R87jzJo/ii9b+ulcHrltBc3f6yfhNXEbvuYMv+H0pOEjswBAAAAAJ6dF5TTKIPl/xvLimTmQtkrm/FY3/bPY43GrpT53wtzAAAAAICX4IX3nEa5k/Cd4PnVyEwIE8WVyiSlFTk1YwSsWJpx8uNi3yxG1gZJBQAAAHhRXumFKCukJUlMVAVSywpymre3x2N1tf5jjEk1AAAAADwHrySnPQmM+0rty0VS3/hVyek9p73Vy0wYw57TKLBz5LQwnsacveUAAAAAAJ6Tl34hKsiikj8STyIZ2IgQpvqRN+RTzFxeY1uN0crmLDlVsvHyF7Xach7rAwAAALwwr7RyCgAAAAAwDXIKAAAAAIsBOQUAAACAxYCcAgAAAMBiQE4BAAAAYDEgpwAAAACwGJBTAAAAAFgMyCkAAAAALAbkFAAAAAAWA3IKAAAAAIsBOQUAAACAxYCcAgAAAMBiQE4BAAAAYDEgpwAAAACwGJBTAAAAAFgMyCkAAAAALAbkFAAAAAAWA3IKAAAAAIsBOQUAAACAxYCcAgAAAMBiqMvpjx8/3Pfv3wEAAAAAnh11zdw/BeQUAAAAAF6fo+UUAAAAAOCVQU4BAAAAYDEgpwAAAACwGJBTAAAAAFgMyCkAAAAALAbkFAAAAAAWA3IKAAAAAIsBOQUAAACAxYCcAgAAAMBiQE4BAAAAYDEgp8pht3EnJ43bF+pehX0j42/c7lCoM+ybE3ey2blDoQ4AYKkcPm/detW424df7lehHn5j7j650/XWXX15GL32d59O3Xp75b7IZ6RUD38UrySnh53bzJCv1yCI6Inb7A79OhXEZt8vG0PaD2J4Dm63OUYitb09N3vXSH7N3rbpUEEtjwsAfzZ7d7nduftfL3BzP3x229XWXd9PyaXksF655lZE5FdWd3fp1pe37mFufjLmuUjN9dcgNYfP5yK48v13/VViFNpDR3buim2mEKk8390XzvXBfT5fu/Xmyn2dFElte+52bR537tPp2jU3P4vXUAX1/PoL1xf+PDkNq5QVwTsc5gmln08pRhTTYyRX+hx652VcTpWD5FkqB4A/F12dXK02MwTyETyHnCpzv2OVXLBUblcr5HQOT5VT33/tNlf5uY5i2ty4n7NWOPP727icKtzfQPgD5dQL5BNy0blsGteIhOZy+jzbA6blFACgj0jDduVW8t1xcqGrk6U2T+C55PQYBoKlYrR1u/tHCtefxFPkVPue6z1u+A8Bv3q9btzNz8deg2k5BRDeSE6njr1AypesftEq2SPy9Ghe92lupF0rcpNxw2PxvvhlYwl1MZS2jeYS+vTl9Hip9HtI23GT1NbjlNuX96L6MrOCW+s7da4B4B2wv3Qr3dN524T/TatauVTOlkz5zrhcSyzz3SDfpbZfv/4ijlmSUxVnadvGOXEXFXm9K40ZBUvrLm2/XMBKx9udu25E2mPM0VXXuDLbjR3b38e413putT7lFFYRu3lduBs5B9VcCsebsy63k7PrwWNynbNuZRjEL9Bvq5x142m97um0sYqCKXP69NndP9z7uW175+s4sSyPV49Ry6+0F9WXmdXb+txkPh9N3ZnEkboUBxbLQuXUP3ovr0D2pSsTuRlyOkWQuKnVz4Kcxu0CljFRzeXRC7cXw7Kc1tvL8cS8R/uOnGsAeB/sL1duu7sXcRM59I++9XepEwl6jJwG8UzCKWUiv2uzZcDXN90Krd9SsL129zr+xMppENAQ2+YwKPey2MmpjeGZJYDd6l/Ys1p5KSu2TXmntl4GY93JxY3ESYIUxVQEKZV5OdxEwZyZW3MTxqvGM8c+JznHpX2eQUyNvPqXkIzYZzI3FisQ8unJqY/Zl/eLkb2j+XinMt6XB/l8FOS03l6O9VydyrlLL1TJ8Ud//LMyt4+h70859jk/ZaUX3oiFyqk/Hj42H7R7ATmd12cop2k1N+USjitxSmO0ZQU5HW0fjlVAUz5+7CSjU33974VzDQDvBBVSfdwdxKQTxXBjP1pOfZsoar2y2K8Uoy27dU3qW5CWtq0Xtay/kcNU1hO6nLz+2GOLF2EjrrZtqd9UWV4/daxoDkkop+Knsrbcim7W9phYLUM59UIr4yQhDccbd1XKx8pkr0w+H7mcjrYPZSqg6UUpL5+XUUalnRXV1Lct87/r3tkv7mcaD94DS32sn8rCv85acfKrfLbdM8mpGSsw1acip71H4uUVUM9gPDtuTU5r7WObdgW0dE4m+po2SCrA+8LLqHz3tG/pyw25lUv/u9yoq3IqEpL2qp7EldJslbSLGfvF+KXvlKqcap/eqptKmInfrpL2xxwVqLz+2GOLr+vy9uLVWznN+nmRjPVtnDt3uVbxknaPycWW+d/TdbH0H9V3uUSpfWqsloqc9lZbK4/odTwpL413VZXTWvuYX7sCettfeZW+Kp/lvlFYTZszldSHOC4smVeS0/zRsZehXI4qQmiFdNDuGeT0MX0KcurzPEpOa2PU5HReTk2T5TGrb2Qg/wCwbKxcZuiLUfe7CTktUGpjy0ZjFB7ra3svSiYHezxSNhA4S15/7HFGENJ0/ozslfpNlU2NXepvhbdUX6PU1pYdE6ul8lh/u5sppzKeXQltKfQZbZ/QfE7d5cWFfyrgH9lrufQdrJzW8IKrf29Vxi7Vw5J4OTm1K4m1VcUkd2GfZ0WKenIVBKy65/SYuIlMyEKfilS2FOQ0zyUX8h75PARpH/r25zDd3uDHzHOf2Vc5RmQB4O1JL0KlVVNTHlY/w0pm2oMa9pJqeUksO3y7TdwaoGUiAZ2QRiE2e051vMu91gU51X2erZxmq6Jhb+nwpShfrns2zZjjUqUrld2e0hB3RCpH46n8VP4SQLFfkLfqntO4impzW6/MSuUgZmi/ave1DuPrefTn2JyzRH9sKevF72KlfZkqap/2Dz43G6cj9Bl9Iaq6n1P7nrq1zGU4XoixvbJ/y3SsfWoTynTPa3+fq/TVF56m+ipyTpLIIqeL5yVXToNkqSyVBDHsyQz1zS6ToihZiaKomXorWqNxKyQhDbEKMjcgtOnnJXi5S7Gmxs3nYUQ2zb+Xw0j7FjnnvX8EJGaMFRnMCQAWi74IpZI4FBa5aYtAbkVK73f690/Df98X19duM7VyGgl/N7X7btDvtK5fiN+t2OYvT+kLRN0f3A/iGNpe3H51O31738tt7BPRMbvVS8XIZgG72tnOrSaARclMqCBJTu24QhLFar+sj5VDIeQWtjKUc8tWvFsxzeK358O88FTAjhewj+0LsUZfEgrt+3Iq+LzTnM+G+01btL9IY2m8KJk631Yox9q3iNie79zXtGraIn3tG/mlsXw5j/XfEa/0WP/FyFYrAQAAnsqoyD4DLx0f4H2DnAIAwJ+Ortxdun1amSy9ZPScIKcAYyCnAADwpxMeY9vH7Bf2TzM9N8gpwBjvXU4BAAAA4DcCOQUAAACAxYCcAgAAAMBiQE4BAAAAYDEgpwAAAACwGJBTAAAAAFgMyCkAAAAALAbkFAAAAAAWA3IKAAAAAIsBOQUAAACAxYCcAgAAAMBiQE4BAAAAYDEgpwAAAACwGJBTAAAAAFgMyCkAAAAALAbkFAAAAAAWA3IKAAAAAIuhLqc/fvxw379/BwAAAAB4dtQ1c/8UkFMAAAAAeH2OllMAAAAAgFcGOQUAAACAxYCcAgAAAMBiQE4BAAAAYDEgpwAAAACwGJBTAAAAAFgMyCkAAAAALAbkFAAAAAAWA3IKAAAAAIsBOQUAAACAxYCcAgAAPBt3l2693rjrrw/uV6kelsXdJ/fhdOuuvvx0D6X6yN2nD+50e+W+/OS6vgIvKKeHnducnDgJ3bHZuUOp7ZLweW/c7lCo67F3jcyp2ZfqXoHZeT4H5bkedht/XTe7Q6/81XnVc/ECPCp/uSYrvSa/CnWP5SViwoty+Oy2K/ns3P/q3zB9+dZd5+XPzexx7tzleuWaW7mx/yrVvxd0HmvX3NTmcXCfz7dyPd6RwMg1PF/LNfwdZFrm8vF07VbROS5uRDhHP28H9/fHc7f7msT0zn36cOqaf/4t9lNBPb/+4n4+8B35wry0nGY33PcgEbNzrMjpa83xuccZjVeZ675BTnMek8uj8kdOQXjvcqr9vRi9cJ7PxrScHt76e0jO6VGyeWz7xSJiKWK6vRJ51Gtz98mdrht3M7rSmV+vcTlVvn37Jtee78gX5pXlVPCrbc2+V7YoZosCcqr/Ye82rzDX98RjrsujriVyCoKXQ/nsIKevxJScLoDfRjaPJchpk1ZL5Tx8PJXz8OXnEedhWk7hVXh9OQ2rbY3bm7J9Yx//m7o8RnYcHivbWEGi+it5KlA2/lCy+uMrcYzR8UvCFsoGcYrj2LyzHCvbH6p5+vp8ntl5lJg7079/jsbzLs815DMU1onrOZrH+HkoxvXXRI+znOOqrsWPdWwOQjvHJ5/HjvFrWZjr4ItSxhqIpOa+Mv3y+j77xraV8e8rMbdZzNtUn9XJubn3edbKA/vLVfvYTed2yyrE4/FyqNduRE719+3OXcv1Xsn11fO+ub6vrvx9lmvXXZ8Td6FCadrsL9dtnMCmG8eKqh634lmS01DWjaX7NLt53PXGuXC3D11dQB+hd49wTzbX7qs+bpVxe3JWOd70vmti38n6upxqvmuT703KV+PJ+b+93kp9+O/i7Pqru2269nqcy9BovPP+9ez6h/y6c3oW5x3PVRsvPvL2c9VrkNrF+Hq+rhq3ljqNcRXr7j6d9nPKVyW1rwjh5qzL7eTsyn1J59ajuVTixP7XX+rHXjivLrrcjHyG/EK8vf7u94iWv1/8HlKTwz//6hh1Oe23/yu2j+XZXlRf1vzj/o3z9sfrYd///vvm/v5ozoWcq/8dXen9Y3gDOc3K/U3YrKR64UxSkscoxLQrsRqrLwtDwk2/E6b8OEhNHGN0/LKwlXJURudZEPac0TxVBvSL1MT37XvnsTs3Q6lPbYZ5BypzLTA6z6k8Rs7DdNz8OnX59saZcy4MvfM+p2+eS4Hxa1me60rmep/ae0oi2SfIp4yTfckW6ySHVdPE6zwecyX9brWf9lnF3227tnwYx4tpc9ve2A+7rZ/bYlehlo7crGfJqUhREtLDZznnen16wlAmiGgQw9Lxf/tLubE+Vk7zNl25F1P5nDzEz9Dh87mIhhFIRV88ivPI5z4tpzaXKG5pvFTfCmiqv5H6fVFOvUj6+kK+Md4mCaR/YWolchhi+LYyj1Y+j4w36J/Pt4CVOL1uw/Mj87246e2t9H0kp1RWvCba93Rt9npGEW1j5ccxrsqdHvv+ksuonA5z65D4rewV5DmSy+Ph748imNcimLdFOc3bf2vbS/xvf7crtL5Pdjza17+M1RhZhchbrZzG8lIbW5bXF2MGMWvkxnqSZGWMQfxMumaPf4ScTpX530fEOtbPznOqfqp9KmuZKadPzcMfF87DsXH9Z8zI31jbUmzLsX1nxXvEtfQCYspmyGm5Xyov9Z0XM8lQ+F2vl0jPoE2tPPbNytjD9UjkZj1PTuPveZ3tU2IQJ0pdtT4bpxXPI+RUygZyVS0z0ldrO3WseNGNb9jX6v0b+LeuyeW01N6WTY0/dfzUeCWOiXdsmZVJxe/91LfhpaxUb8vy+sJx/VF9FNONrmKKZPoXo0qru0YeB2U37vI0k9NcPgtlKqDpRSkvn5c3QUan+vpx126j+2SjvILnjR/r+zb6L5yc2C+PUYkZVrCm5W4Q34pyr+2c8Y+VUzt+lkfWZjCPqTxzGfOY/PKcqjlmZS3HyGk+RyXGnZ1H6Neeh0fF7fIdrpzOz2F6nFLfrMwy6zNnxzY5zJFT7S/l9X6C5LAqlY/EVNnsx4xtTF1PRkvlgzgJ5PTRyM362eXU14fHz+n6+LZ2lbTXdmQcLy96fKyc2vFNHlaEsratpPoyjWkEZ+w4Lxutr8lpKd/4qDyPN+tYn1A8U7zEIO7MeG2Zyp7NJ8RIj/zbdl68KmX70ktKZq9o3r9wnMSu6x9pJTjVhbjtC1KpXRTC4lyqclprH6WzXQG9dZd25XVOX9PmDElNvL6c9h5ZVtq05PWl9r5MxUMFqhBrLEY1XqW+d1wRtqmYtm2JKXkplR1bP9U+lbUcI6e1GMKcPBL2PBwbV0j/YAmMjHnM8VTbWpllqs9U/5aCSGpfLyqV41q7lnLM3mpnfpxQ4S2WX3bltb7weORmHVYzjdy15XITl3NdlMaanI61LfUbq9djLzl6/MSV0ynGVj6njtv+cYtArV6l6kHkY87KqeXYfJ473lSbx/Svoe1yObVvzZfqbVleXziuyenh80cZx66UhpXUra5o9j5zKoMhxvDvmhb2nJZWPweEvaOXF3/5rQ7t/tNZfSNecEWu/3dG29+fV5ZTLxx2hW+4V1LbdBIUpCitoIW9ejZmfKSf2mv8/NG+lRw5DjG6Pv7Y9unlPTZ+v66jVD41T0PpvAnjec7Zc2piFseozWeqzjIxz1l5lOqOjOvbz4lbOB77vEz19Uyfq2OvZfmzIuOISOqqpG1nV0TTC0/Dx/Q6htRJDu0+Vsmh2Qk+d7MCqjGNUIY9pxKzfSmq618Uz165jKsvSpk9pyqvl5JffqOB+eT7eEPZOu6hlGO5oVeFM7ZvyVZH08tP6aUof7y5dvdppbsXS/djdntb/b5RL4xaF+RUVzd7clos132JKf84jsih/5z0+hpUYlp56mLq/Ls8OsHpi1Zov7qwe07zeolx0e057W8lSPl2e0R7+ebxpo6fGk/y1RXDXo5eELtzkF5s6l6KGounhJzsnlON+Wn/YM6DoH29jPVz6faIapyRPaexva52+mvn89RVxi636sppXueP7f7XhP5tU82h2wfazSXIqV9tTXXppaVi+xQzlH2Q8f7q7Ved2VdJIoucKi8tp+HG3mJvuC3xZty26z+etitgevMc3MTtTb5YpjfUFFtv1LGNyaW/yqakMcbGF7zI9GMN4rV1I/NMcSI1sRnLcxC/Kj+F40g570hlrkNG5jmVx+h5OCLuoK2Q8p5xLqqflxl9ldHzWGrjGctf5lr6slJx1HoZI31RJyFVmv29xFEZ7Oottq2Or3PtYorsmHbpsVRzm2JKvbaVG1yK0Uptrdwjc+u9/V9+cQqOwwuqOecnXrRivdykZ8upkIRU41zo9da395PoSn14ocqMJZ+dFMvWXVxfu42Ok1ZF/eqkXPskgXE87dO+rdzWRUFrxyi8rZ/ixTZWxsJLQqG8y8PKl/0MCjanYn1fFP2b4raskG/1BaWpYxuvPc9HxBPC/OMcoggmIdWyi5uvcl0lvsrm/W5GPkoUVJvTYD+n9FUZ9fURI6JdnC6X/G1+zf00nv+Lq6uwsj5HToWwetpdu/of4Y+CaubSvpTkJVOvrxHK/K363hv3CRHbj5/d1/ycjPWNQpvy5bF+ywvKKcBSqEgkAPyBVOVrZj3U8XJqZBLgcSCn8DuiK4/5yjRyCgACcvpyIKfwPCCn8DsyfKxf3N8LAH8eyOnLgZzC84CcAgAAAMBiQE4BAAAAYDEgpwAAAACwGJBTAAAAAFgMyCkAAAAALAbkFAAAAAAWA3IKAAAAAIsBOQUAAACAxYCcAgAAAMBiQE4BAAAAYDEgpwAAAACwGJBTAAAAAFgMyCkAAAAALAbkFAAAAAAWA3IKAAAAAIsBOQUAAACAxYCcAgAAAMBi6Mnp/wMAAAAAeCseHh7+R+R05eWUH3744Ycffvjhhx9++OGHH3744Ycffvjhh5/ez8nJ/wG06A8WTojGWwAAAABJRU5ErkJggg=="/>
          <p:cNvSpPr>
            <a:spLocks noChangeAspect="1" noChangeArrowheads="1"/>
          </p:cNvSpPr>
          <p:nvPr/>
        </p:nvSpPr>
        <p:spPr bwMode="auto">
          <a:xfrm>
            <a:off x="184150" y="228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8" name="AutoShape 6" descr="data:image/png;base64,iVBORw0KGgoAAAANSUhEUgAAAqcAAACRCAYAAAD+WRGdAAAAAXNSR0IArs4c6QAAAARnQU1BAACxjwv8YQUAAAAJcEhZcwAADsMAAA7DAcdvqGQAACN1SURBVHhe7Z1Lctw4s3BVJe9JVfLobqVFeR1/xD+Tyr2UlkpLubbKU2/Aw7bcI9xMPMgkCJAsPSn7KOLEJ+KRSJDVxWMQ1Hfy33//OcuPHz/c9+/fAQAAAACeHXXN3D+F/++cOz3Rn0IlAAAAAMBrgpwCAAAAwGJATgEAAABgMSCnAAAAALAYkFMAAAAAWAzIKQAAAAAsBuQUAAAAABYDcgoAAAAAiwE5BQAAAIDFgJwCAAAAwGJATgF+O/aNW51s3O6+UGfYNyt3stm5+0IdAADAG/FCcio3RwlZZbM7lPu9Boed2+iN+xCOD7vN2+dUI8v1j+LYub+3c/Vi+R7cbmPj7l2zOnHN/pdp06GCutndF+teDTkX25XkfF/O8VG8REww7N3leuWa2wf3q3i8ZO66XH+V6hfM4bM7X2/d9dc55/nOfTpdu+bmp3t4b/PM0Xmfyry/LOzz9e1v99Hn9Ruc42XxCiunS5OGPJ8o0sjpM/FcOR8b572dqxfL9+AOvZjjcqocDm/82ZdzgZweidys0/ze5maNnL4JJTmtCusT5fQoEX5hliCnJRFFTl8K5HS40rQglnbu5vAec34LXu08TcvpmyPnglXOI0FOn8A7ltMSyOnrgIi+Jm8ppyqF/cf9zT7W5X2y4/AovnH7NpbcgEdWP/dNf5wTE0vr2nGrfcxYmstm53amvjRuv38ab2TOxX5K7JvOwS5tmejPoWs/zHUfty4omqttP537MXMP16Hr2+V4VC5+ruX+xbFH2s+f++M+j8d8FvvnVTExB/U2pua26upkXqV9on4Pqe3vv0DrclpuH8pXOob5AvZlzW17Y/DHpu9t21Zy3Wa5Fr7I95e2vyLnwshpv17jZ/nLNdhu9fPQtdtc34f8tG6lOWzcdYzp422u+3PSMp1Tmnd1zIP7LHOy+Ta3UQpzSaxJo5ZLvrfyeVnJ9Uj53mr+5riTpeGYF2lMFUGZX1cX5pnG8/OIMU9OLtztQ5yHz01urteN1Mfzc3vt87qu5pFirrOYt7Pl9G7QNzs3Ixw+n7u177uR/571vEt8zU1lxYpTfhwpjz0tp88xbugfxr0ZzFmu77nJ7ezafU3XKa9L/f1Yet3PzHg6F2nr2yn9upqc3n067ef3s59/6mvjXknc/aX0a27czzbXGEvL7nf+XGzOzOfv7Mp9MW3b9qNjl9opkoOR0+k4ch4/mjaay8/uHP9t66T/P//G/klCry7cWs53GPfGXZ6e9s/HP/Lfjj9HWt8/x3efPrjTdWr7Vxf7v2/9cX1O5fn/4Sxn5TTcmOMNeUQGUnsvBc2+7VuSgVTXxlX8Y/zxfHyfGFvxY8lN9qDHPpduvKGcVMY08WrtRnON4+Zxjsk1bWFI0lXN/QlzL12rrvyIXPI4U2NPtJ8zd0vvWhRjd8c+Vjxn2q8d0zB6bVN97bxL25X2rdxIFS+a0j99yWl/L5gVOa23l2OZX28lMzvORfWw23Yyq7muCjJpCBJo2uwvpY+Jn0ljL36MEXJatULq29hxJ+YwmFM+5uc0Zmxv6OUvwpDi+PORHyd8eczXnyed86oVTj/eyHkLwily1c6vPE6aR7pR+rhblfKUq1z3i64+z6vNwwiFF9NBTJE2/e9pQk69HPq+IZ72XUs+XyvztPT7ZkIpeU9J4nBsEU4d+8Hkms6DwYulyFY3rgreceN2/e24Zs53lyI+TV1aTX8fT/5h5fsXxiuWecpy2spkzKeYn1KKe/dJpEvyboXKjOHbr91FO57ORca66MYqjX0qY5cF1ginH3fbyukwzscQp5XP1MfmmohievGP+7fNS2RyG0XRy6lcA1PvmflY38dqur7f/k65SWzJ6cNpY2QVKizosb5tl/cpxggrXU0jN3m5ifibeI7v1wlJVzaST6neluX1xeNszBqDuCO55uPk9XP6HHt8bLxaWal8acc5tn6y78Rn0bd/wrXV30Uwqy8u+Xppa9/Ob8sKcjraPhyrgOp4+gXqxS+JrLTrSV5e5n8PuRa/fGN9u/LYltn+I/FrZVPHgorbtjenKKPF+BXJzOvydrV+U+1q/RJz2lfL5OapZfb3Uv2c47ZMV5R0NTfdZAtyqu283GR987IS0q4vRkfK6aC/Lbt1TU1Oi+MeIaej4+Zl+o+Cr53ojLaNZXPjewpyekz/YnkW0wpgam8fvVup1Pr80Xy1zEpu1k5+T0Jo+5TL1m5z9cX97J1jI5SlMvu77TdHTqfa+Ngxp0zIoccby6mv0xWlRGyX96nECKtf5ZUqT7Y65RnLp623OR2ZW2lMyyB+bDuVaz5OMVYWM+8z6/gJ8WplpfKlHbdlj5v36Gdx1rW142bjp/YidWGMTFJN3aB/VU5r7WObdgVU++uN3Epfre+wzUBSs1XSrn0sG4mvglTsM+dY8WP35+Rz822DbJXGDG06IevV+fIwTtfOHCem2pX6+bLCmLPbZ/18vdwkB31MWfG4FDMwLaeVfKbkVFcWZX6dGD1GTmtjj8hpcdxj5VRX1vNx7eP2iGl7liS1uKJqcsjHa+NkZbFfWU6PyW8Y16+0yj/sVK709/NdzD21r8mn/31dHNs+rs9XSUtx/MpmMY6R09gvtT1LklpcvZRz9eHUNf/86x7uC4KpzJbTem55G58TklriDeU0L7fHY3W9/vqYVG40pfhtm1K/SvvH1E8dW8balvodU5/KLHn9scc5c9rXYkz1XfLxrLYjn8W8fV5Wqq+h0qhtR1Y9+9TktNY+EfaOptXg9pG69E1SNOyTMSWipbK58fN2U8eeR85JbnCp3t/M7PFY3dwYz3FcK7P4ermRDvqYsqnjllxGZ66czkX69sXoGVZOW7JYtq447rFyWhu3ghfSKMSl/rZsqj6VeWaunNaotfXl8o+8n/dud37udqk+tR+IpllZTYKZ6kuU2tky+T0J4WgcSyu8ci5ee+W0hpfkmNNU2z+PN5TTbDUp7MlLjz71Jt+tQoU6GyM+Rk2PSTVW5dG+72vravm0hNh2/5/Gb8fK+w/ixf7ZmI3OZXTOE7kW835iroOYT5270r92Lcfm8trHo9dm7PM477M4/jmcOO8W7ecFxJZr/1VvD2nXP8hpf7V1rL1ByvTFhnbV1CN99YUnfSRu2tVyTbJky/2+SDkXZTkM8dtH7lovknspct27EeWxp44TXpjDnLp4E2NGyU6CFvacphgiZatuz2ao69q248oNNeXjy6eOS2NK3vlLUf2Xlw7hJSqZR3uzs/PwY8iN0+aWlw3a1GLe+tXnbvwgp8N81rFvvA4iYj6f2MbvQfXzEulo+8W+fu9lZc9pPE6Pxf3+Uj1frUjl/aWsHbvftxvT9qvsOY3Hdtz+SmveX8qyOQ+Qc95J4LD/5J7TLKcudpDTfnkXv12xE0n6tH/I+iqx/1UeN8Rorq/cZrvr9qqm3FqpDP1X7Z5T7dffg1ob2+8p1T2gNraXvniO/J7ROXOISP9WGqX/9J7T2LYXL6yubu1q56BtfOHJ7let5XaMyP55vO1j/SQAQQL0htndoNNjUl+3K9zIewJQKuuwsQLlfDpivLa9eZEln09lfnZuOp7OLy/P56xUc62exyfkWoz59Ln35pDmdmwur30sHP95jG1mfhbHP4cj510l0fQbPNb3aH/7GFP6py+81N/K6Fj7FhFbufkcBuXSVwXV9G3f1o9Cm+pqe0/9ns+2vyLnQoQo1If4Xb3GT3URuX6jMpoft4hEyZx6L1d5xsdMQqp1ze19T2bDS0Sx7vo6/uMhyV1Ebo6jMpofC0lINe5FNqbW23H1JadQLjfu3jwKb+vb3PKyUptaTJHUtT7yTy9Y9Y7TudO+IihZ3y52EMXiKqb2VZFq+/Yl1j9eTufHn3fJuydteX8ztq5WDnKt9ZP4rZweMW66NjLu4MUnv1ra/TfUPtYv9bdv8sv1Ka1mhpxivEzaTnUcW1bKT6XMxEv4uCnPQtwzK64+t/5564+r6NgibzPH9rm38ezjf4lj33ovxUlzj/3bx/qxf+mteV83Io3+5aYU8y8R0K9Getu22Rv59m19yemDCHsvp975gcgryCkAAEARkYztpfzDKJO3AWMS+5LkK6fgKUlyKrOP4wEeB3IKAABvgYrf1u1m7UlFTpeEX1FtwktRbTlyCs8HcgoAAEsHOV0E6dH92VX976Iip/B0kFMAAAAAWAzvSU7DG9PFt4JLFF54AQAAAIBFg5wCAAAAwGL4jeUUAAAAAN4bLymn+ncU09/5ErK/+5j/HdDpv/dYktO8baz3q6Z6bOKmldSd/rH1fl0/F/P3JSfmAAAAAADPygvK6V4l0IpeR5BBU6dt/R87jzJo/ii9b+ulcHrltBc3f6yfhNXEbvuYMv+H0pOEjswBAAAAAJ6dF5TTKIPl/xvLimTmQtkrm/FY3/bPY43GrpT53wtzAAAAAICX4IX3nEa5k/Cd4PnVyEwIE8WVyiSlFTk1YwSsWJpx8uNi3yxG1gZJBQAAAHhRXumFKCukJUlMVAVSywpymre3x2N1tf5jjEk1AAAAADwHrySnPQmM+0rty0VS3/hVyek9p73Vy0wYw57TKLBz5LQwnsacveUAAAAAAJ6Tl34hKsiikj8STyIZ2IgQpvqRN+RTzFxeY1uN0crmLDlVsvHyF7Xach7rAwAAALwwr7RyCgAAAAAwDXIKAAAAAIsBOQUAAACAxYCcAgAAAMBiQE4BAAAAYDEgpwAAAACwGJBTAAAAAFgMyCkAAAAALAbkFAAAAAAWA3IKAAAAAIsBOQUAAACAxYCcAgAAAMBiQE4BAAAAYDEgpwAAAACwGJBTAAAAAFgMyCkAAAAALAbkFAAAAAAWA3IKAAAAAIsBOQUAAACAxYCcAgAAAMBiqMvpjx8/3Pfv3wEAAAAAnh11zdw/BeQUAAAAAF6fo+UUAAAAAOCVQU4BAAAAYDEgpwAAAACwGJBTAAAAAFgMyCkAAAAALAbkFAAAAAAWA3IKAAAAAIsBOQUAAACAxYCcAgAAAMBiQE4BAAAAYDEgp8pht3EnJ43bF+pehX0j42/c7lCoM+ybE3ey2blDoQ4AYKkcPm/detW424df7lehHn5j7j650/XWXX15GL32d59O3Xp75b7IZ6RUD38UrySnh53bzJCv1yCI6Inb7A79OhXEZt8vG0PaD2J4Dm63OUYitb09N3vXSH7N3rbpUEEtjwsAfzZ7d7nduftfL3BzP3x229XWXd9PyaXksF655lZE5FdWd3fp1pe37mFufjLmuUjN9dcgNYfP5yK48v13/VViFNpDR3buim2mEKk8390XzvXBfT5fu/Xmyn2dFElte+52bR537tPp2jU3P4vXUAX1/PoL1xf+PDkNq5QVwTsc5gmln08pRhTTYyRX+hx652VcTpWD5FkqB4A/F12dXK02MwTyETyHnCpzv2OVXLBUblcr5HQOT5VT33/tNlf5uY5i2ty4n7NWOPP727icKtzfQPgD5dQL5BNy0blsGteIhOZy+jzbA6blFACgj0jDduVW8t1xcqGrk6U2T+C55PQYBoKlYrR1u/tHCtefxFPkVPue6z1u+A8Bv3q9btzNz8deg2k5BRDeSE6njr1AypesftEq2SPy9Ghe92lupF0rcpNxw2PxvvhlYwl1MZS2jeYS+vTl9Hip9HtI23GT1NbjlNuX96L6MrOCW+s7da4B4B2wv3Qr3dN524T/TatauVTOlkz5zrhcSyzz3SDfpbZfv/4ijlmSUxVnadvGOXEXFXm9K40ZBUvrLm2/XMBKx9udu25E2mPM0VXXuDLbjR3b38e413putT7lFFYRu3lduBs5B9VcCsebsy63k7PrwWNynbNuZRjEL9Bvq5x142m97um0sYqCKXP69NndP9z7uW175+s4sSyPV49Ry6+0F9WXmdXb+txkPh9N3ZnEkboUBxbLQuXUP3ovr0D2pSsTuRlyOkWQuKnVz4Kcxu0CljFRzeXRC7cXw7Kc1tvL8cS8R/uOnGsAeB/sL1duu7sXcRM59I++9XepEwl6jJwG8UzCKWUiv2uzZcDXN90Krd9SsL129zr+xMppENAQ2+YwKPey2MmpjeGZJYDd6l/Ys1p5KSu2TXmntl4GY93JxY3ESYIUxVQEKZV5OdxEwZyZW3MTxqvGM8c+JznHpX2eQUyNvPqXkIzYZzI3FisQ8unJqY/Zl/eLkb2j+XinMt6XB/l8FOS03l6O9VydyrlLL1TJ8Ud//LMyt4+h70859jk/ZaUX3oiFyqk/Hj42H7R7ATmd12cop2k1N+USjitxSmO0ZQU5HW0fjlVAUz5+7CSjU33974VzDQDvBBVSfdwdxKQTxXBjP1pOfZsoar2y2K8Uoy27dU3qW5CWtq0Xtay/kcNU1hO6nLz+2GOLF2EjrrZtqd9UWV4/daxoDkkop+Knsrbcim7W9phYLUM59UIr4yQhDccbd1XKx8pkr0w+H7mcjrYPZSqg6UUpL5+XUUalnRXV1Lct87/r3tkv7mcaD94DS32sn8rCv85acfKrfLbdM8mpGSsw1acip71H4uUVUM9gPDtuTU5r7WObdgW0dE4m+po2SCrA+8LLqHz3tG/pyw25lUv/u9yoq3IqEpL2qp7EldJslbSLGfvF+KXvlKqcap/eqptKmInfrpL2xxwVqLz+2GOLr+vy9uLVWznN+nmRjPVtnDt3uVbxknaPycWW+d/TdbH0H9V3uUSpfWqsloqc9lZbK4/odTwpL413VZXTWvuYX7sCettfeZW+Kp/lvlFYTZszldSHOC4smVeS0/zRsZehXI4qQmiFdNDuGeT0MX0KcurzPEpOa2PU5HReTk2T5TGrb2Qg/wCwbKxcZuiLUfe7CTktUGpjy0ZjFB7ra3svSiYHezxSNhA4S15/7HFGENJ0/ozslfpNlU2NXepvhbdUX6PU1pYdE6ul8lh/u5sppzKeXQltKfQZbZ/QfE7d5cWFfyrgH9lrufQdrJzW8IKrf29Vxi7Vw5J4OTm1K4m1VcUkd2GfZ0WKenIVBKy65/SYuIlMyEKfilS2FOQ0zyUX8h75PARpH/r25zDd3uDHzHOf2Vc5RmQB4O1JL0KlVVNTHlY/w0pm2oMa9pJqeUksO3y7TdwaoGUiAZ2QRiE2e051vMu91gU51X2erZxmq6Jhb+nwpShfrns2zZjjUqUrld2e0hB3RCpH46n8VP4SQLFfkLfqntO4impzW6/MSuUgZmi/ave1DuPrefTn2JyzRH9sKevF72KlfZkqap/2Dz43G6cj9Bl9Iaq6n1P7nrq1zGU4XoixvbJ/y3SsfWoTynTPa3+fq/TVF56m+ipyTpLIIqeL5yVXToNkqSyVBDHsyQz1zS6ToihZiaKomXorWqNxKyQhDbEKMjcgtOnnJXi5S7Gmxs3nYUQ2zb+Xw0j7FjnnvX8EJGaMFRnMCQAWi74IpZI4FBa5aYtAbkVK73f690/Df98X19duM7VyGgl/N7X7btDvtK5fiN+t2OYvT+kLRN0f3A/iGNpe3H51O31738tt7BPRMbvVS8XIZgG72tnOrSaARclMqCBJTu24QhLFar+sj5VDIeQWtjKUc8tWvFsxzeK358O88FTAjhewj+0LsUZfEgrt+3Iq+LzTnM+G+01btL9IY2m8KJk631Yox9q3iNie79zXtGraIn3tG/mlsXw5j/XfEa/0WP/FyFYrAQAAnsqoyD4DLx0f4H2DnAIAwJ+Ortxdun1amSy9ZPScIKcAYyCnAADwpxMeY9vH7Bf2TzM9N8gpwBjvXU4BAAAA4DcCOQUAAACAxYCcAgAAAMBiQE4BAAAAYDEgpwAAAACwGJBTAAAAAFgMyCkAAAAALAbkFAAAAAAWA3IKAAAAAIsBOQUAAACAxYCcAgAAAMBiQE4BAAAAYDEgpwAAAACwGJBTAAAAAFgMyCkAAAAALAbkFAAAAAAWA3IKAAAAAIuhLqc/fvxw379/BwAAAAB4dtQ1c/8UkFMAAAAAeH2OllMAAAAAgFcGOQUAAACAxYCcAgAAAMBiQE4BAAAAYDEgpwAAAACwGJBTAAAAAFgMyCkAAAAALAbkFAAAAAAWA3IKAAAAAIsBOQUAAACAxYCcAgAAPBt3l2693rjrrw/uV6kelsXdJ/fhdOuuvvx0D6X6yN2nD+50e+W+/OS6vgIvKKeHnducnDgJ3bHZuUOp7ZLweW/c7lCo67F3jcyp2ZfqXoHZeT4H5bkedht/XTe7Q6/81XnVc/ECPCp/uSYrvSa/CnWP5SViwoty+Oy2K/ns3P/q3zB9+dZd5+XPzexx7tzleuWaW7mx/yrVvxd0HmvX3NTmcXCfz7dyPd6RwMg1PF/LNfwdZFrm8vF07VbROS5uRDhHP28H9/fHc7f7msT0zn36cOqaf/4t9lNBPb/+4n4+8B35wry0nGY33PcgEbNzrMjpa83xuccZjVeZ675BTnMek8uj8kdOQXjvcqr9vRi9cJ7PxrScHt76e0jO6VGyeWz7xSJiKWK6vRJ51Gtz98mdrht3M7rSmV+vcTlVvn37Jtee78gX5pXlVPCrbc2+V7YoZosCcqr/Ye82rzDX98RjrsujriVyCoKXQ/nsIKevxJScLoDfRjaPJchpk1ZL5Tx8PJXz8OXnEedhWk7hVXh9OQ2rbY3bm7J9Yx//m7o8RnYcHivbWEGi+it5KlA2/lCy+uMrcYzR8UvCFsoGcYrj2LyzHCvbH6p5+vp8ntl5lJg7079/jsbzLs815DMU1onrOZrH+HkoxvXXRI+znOOqrsWPdWwOQjvHJ5/HjvFrWZjr4ItSxhqIpOa+Mv3y+j77xraV8e8rMbdZzNtUn9XJubn3edbKA/vLVfvYTed2yyrE4/FyqNduRE719+3OXcv1Xsn11fO+ub6vrvx9lmvXXZ8Td6FCadrsL9dtnMCmG8eKqh634lmS01DWjaX7NLt53PXGuXC3D11dQB+hd49wTzbX7qs+bpVxe3JWOd70vmti38n6upxqvmuT703KV+PJ+b+93kp9+O/i7Pqru2269nqcy9BovPP+9ez6h/y6c3oW5x3PVRsvPvL2c9VrkNrF+Hq+rhq3ljqNcRXr7j6d9nPKVyW1rwjh5qzL7eTsyn1J59ajuVTixP7XX+rHXjivLrrcjHyG/EK8vf7u94iWv1/8HlKTwz//6hh1Oe23/yu2j+XZXlRf1vzj/o3z9sfrYd///vvm/v5ozoWcq/8dXen9Y3gDOc3K/U3YrKR64UxSkscoxLQrsRqrLwtDwk2/E6b8OEhNHGN0/LKwlXJURudZEPac0TxVBvSL1MT37XvnsTs3Q6lPbYZ5BypzLTA6z6k8Rs7DdNz8OnX59saZcy4MvfM+p2+eS4Hxa1me60rmep/ae0oi2SfIp4yTfckW6ySHVdPE6zwecyX9brWf9lnF3227tnwYx4tpc9ve2A+7rZ/bYlehlo7crGfJqUhREtLDZznnen16wlAmiGgQw9Lxf/tLubE+Vk7zNl25F1P5nDzEz9Dh87mIhhFIRV88ivPI5z4tpzaXKG5pvFTfCmiqv5H6fVFOvUj6+kK+Md4mCaR/YWolchhi+LYyj1Y+j4w36J/Pt4CVOL1uw/Mj87246e2t9H0kp1RWvCba93Rt9npGEW1j5ccxrsqdHvv+ksuonA5z65D4rewV5DmSy+Ph748imNcimLdFOc3bf2vbS/xvf7crtL5Pdjza17+M1RhZhchbrZzG8lIbW5bXF2MGMWvkxnqSZGWMQfxMumaPf4ScTpX530fEOtbPznOqfqp9KmuZKadPzcMfF87DsXH9Z8zI31jbUmzLsX1nxXvEtfQCYspmyGm5Xyov9Z0XM8lQ+F2vl0jPoE2tPPbNytjD9UjkZj1PTuPveZ3tU2IQJ0pdtT4bpxXPI+RUygZyVS0z0ldrO3WseNGNb9jX6v0b+LeuyeW01N6WTY0/dfzUeCWOiXdsmZVJxe/91LfhpaxUb8vy+sJx/VF9FNONrmKKZPoXo0qru0YeB2U37vI0k9NcPgtlKqDpRSkvn5c3QUan+vpx126j+2SjvILnjR/r+zb6L5yc2C+PUYkZVrCm5W4Q34pyr+2c8Y+VUzt+lkfWZjCPqTxzGfOY/PKcqjlmZS3HyGk+RyXGnZ1H6Neeh0fF7fIdrpzOz2F6nFLfrMwy6zNnxzY5zJFT7S/l9X6C5LAqlY/EVNnsx4xtTF1PRkvlgzgJ5PTRyM362eXU14fHz+n6+LZ2lbTXdmQcLy96fKyc2vFNHlaEsratpPoyjWkEZ+w4Lxutr8lpKd/4qDyPN+tYn1A8U7zEIO7MeG2Zyp7NJ8RIj/zbdl68KmX70ktKZq9o3r9wnMSu6x9pJTjVhbjtC1KpXRTC4lyqclprH6WzXQG9dZd25XVOX9PmDElNvL6c9h5ZVtq05PWl9r5MxUMFqhBrLEY1XqW+d1wRtqmYtm2JKXkplR1bP9U+lbUcI6e1GMKcPBL2PBwbV0j/YAmMjHnM8VTbWpllqs9U/5aCSGpfLyqV41q7lnLM3mpnfpxQ4S2WX3bltb7weORmHVYzjdy15XITl3NdlMaanI61LfUbq9djLzl6/MSV0ynGVj6njtv+cYtArV6l6kHkY87KqeXYfJ473lSbx/Svoe1yObVvzZfqbVleXziuyenh80cZx66UhpXUra5o9j5zKoMhxvDvmhb2nJZWPweEvaOXF3/5rQ7t/tNZfSNecEWu/3dG29+fV5ZTLxx2hW+4V1LbdBIUpCitoIW9ejZmfKSf2mv8/NG+lRw5DjG6Pv7Y9unlPTZ+v66jVD41T0PpvAnjec7Zc2piFseozWeqzjIxz1l5lOqOjOvbz4lbOB77vEz19Uyfq2OvZfmzIuOISOqqpG1nV0TTC0/Dx/Q6htRJDu0+Vsmh2Qk+d7MCqjGNUIY9pxKzfSmq618Uz165jKsvSpk9pyqvl5JffqOB+eT7eEPZOu6hlGO5oVeFM7ZvyVZH08tP6aUof7y5dvdppbsXS/djdntb/b5RL4xaF+RUVzd7clos132JKf84jsih/5z0+hpUYlp56mLq/Ls8OsHpi1Zov7qwe07zeolx0e057W8lSPl2e0R7+ebxpo6fGk/y1RXDXo5eELtzkF5s6l6KGounhJzsnlON+Wn/YM6DoH29jPVz6faIapyRPaexva52+mvn89RVxi636sppXueP7f7XhP5tU82h2wfazSXIqV9tTXXppaVi+xQzlH2Q8f7q7Ved2VdJIoucKi8tp+HG3mJvuC3xZty26z+etitgevMc3MTtTb5YpjfUFFtv1LGNyaW/yqakMcbGF7zI9GMN4rV1I/NMcSI1sRnLcxC/Kj+F40g570hlrkNG5jmVx+h5OCLuoK2Q8p5xLqqflxl9ldHzWGrjGctf5lr6slJx1HoZI31RJyFVmv29xFEZ7Oottq2Or3PtYorsmHbpsVRzm2JKvbaVG1yK0Uptrdwjc+u9/V9+cQqOwwuqOecnXrRivdykZ8upkIRU41zo9da395PoSn14ocqMJZ+dFMvWXVxfu42Ok1ZF/eqkXPskgXE87dO+rdzWRUFrxyi8rZ/ixTZWxsJLQqG8y8PKl/0MCjanYn1fFP2b4raskG/1BaWpYxuvPc9HxBPC/OMcoggmIdWyi5uvcl0lvsrm/W5GPkoUVJvTYD+n9FUZ9fURI6JdnC6X/G1+zf00nv+Lq6uwsj5HToWwetpdu/of4Y+CaubSvpTkJVOvrxHK/K363hv3CRHbj5/d1/ycjPWNQpvy5bF+ywvKKcBSqEgkAPyBVOVrZj3U8XJqZBLgcSCn8DuiK4/5yjRyCgACcvpyIKfwPCCn8DsyfKxf3N8LAH8eyOnLgZzC84CcAgAAAMBiQE4BAAAAYDEgpwAAAACwGJBTAAAAAFgMyCkAAAAALAbkFAAAAAAWA3IKAAAAAIsBOQUAAACAxYCcAgAAAMBiQE4BAAAAYDEgpwAAAACwGJBTAAAAAFgMyCkAAAAALAbkFAAAAAAWA3IKAAAAAIsBOQUAAACAxYCcAgAAAMBi6Mnp/wMAAAAAeCseHh7+R+R05eWUH3744Ycffvjhhx9++OGHH3744Ycffvjhh5/ez8nJ/wG06A8WTojGWwAAAABJRU5ErkJgg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48384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outils</a:t>
            </a:r>
            <a:endParaRPr lang="fr-FR" dirty="0"/>
          </a:p>
        </p:txBody>
      </p:sp>
      <p:sp>
        <p:nvSpPr>
          <p:cNvPr id="3" name="Espace réservé du contenu 2"/>
          <p:cNvSpPr>
            <a:spLocks noGrp="1"/>
          </p:cNvSpPr>
          <p:nvPr>
            <p:ph sz="quarter" idx="13"/>
          </p:nvPr>
        </p:nvSpPr>
        <p:spPr/>
        <p:txBody>
          <a:bodyPr/>
          <a:lstStyle/>
          <a:p>
            <a:r>
              <a:rPr lang="fr-FR" cap="none" dirty="0" smtClean="0"/>
              <a:t>Un guide relatif à l’organisation des sorties et voyages scolaires et à disposition des enseignants sur le site </a:t>
            </a:r>
            <a:r>
              <a:rPr lang="fr-FR" dirty="0" smtClean="0"/>
              <a:t>Eduscol </a:t>
            </a:r>
            <a:r>
              <a:rPr lang="fr-FR" cap="none" dirty="0" smtClean="0"/>
              <a:t>à l’adresse suivante </a:t>
            </a:r>
            <a:r>
              <a:rPr lang="fr-FR" cap="none" smtClean="0"/>
              <a:t>: </a:t>
            </a:r>
            <a:r>
              <a:rPr lang="fr-FR" cap="none" smtClean="0">
                <a:hlinkClick r:id="rId2"/>
              </a:rPr>
              <a:t>https://eduscol.education.fr/document/52182/download?attachment</a:t>
            </a:r>
            <a:endParaRPr lang="fr-FR" cap="none" dirty="0"/>
          </a:p>
        </p:txBody>
      </p:sp>
    </p:spTree>
    <p:extLst>
      <p:ext uri="{BB962C8B-B14F-4D97-AF65-F5344CB8AC3E}">
        <p14:creationId xmlns:p14="http://schemas.microsoft.com/office/powerpoint/2010/main" val="3422333837"/>
      </p:ext>
    </p:extLst>
  </p:cSld>
  <p:clrMapOvr>
    <a:masterClrMapping/>
  </p:clrMapOvr>
</p:sld>
</file>

<file path=ppt/theme/theme1.xml><?xml version="1.0" encoding="utf-8"?>
<a:theme xmlns:a="http://schemas.openxmlformats.org/drawingml/2006/main" name="Ronds dans l’eau">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TM04033925[[fn=Ronds dans l’eau]]</Template>
  <TotalTime>123</TotalTime>
  <Words>855</Words>
  <Application>Microsoft Office PowerPoint</Application>
  <PresentationFormat>Grand écran</PresentationFormat>
  <Paragraphs>53</Paragraphs>
  <Slides>9</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9</vt:i4>
      </vt:variant>
    </vt:vector>
  </HeadingPairs>
  <TitlesOfParts>
    <vt:vector size="13" baseType="lpstr">
      <vt:lpstr>Arial</vt:lpstr>
      <vt:lpstr>Tw Cen MT</vt:lpstr>
      <vt:lpstr>Wingdings</vt:lpstr>
      <vt:lpstr>Ronds dans l’eau</vt:lpstr>
      <vt:lpstr>Organisation des Voyages scolaires dans le 1er degré</vt:lpstr>
      <vt:lpstr>Un triple objectif</vt:lpstr>
      <vt:lpstr>Simplifier l’organisation des voyages scolaires </vt:lpstr>
      <vt:lpstr>Obtenir l’autorisation de réaliser un voyage scolaire étape par étape </vt:lpstr>
      <vt:lpstr>Favoriser la participation de tous les élèves en associant étroitement les parents</vt:lpstr>
      <vt:lpstr>Harmoniser le traitement des demandes d’autorisation de sorties scolaires sur le territoire National </vt:lpstr>
      <vt:lpstr>CE QUI CHANGE</vt:lpstr>
      <vt:lpstr>CE QUI CHANGE</vt:lpstr>
      <vt:lpstr>outils</vt:lpstr>
    </vt:vector>
  </TitlesOfParts>
  <Company>Rectorat de Poitiers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des Voyages scolaires dans le 1er degré</dc:title>
  <dc:creator>blajugie</dc:creator>
  <cp:lastModifiedBy>blajugie</cp:lastModifiedBy>
  <cp:revision>20</cp:revision>
  <dcterms:created xsi:type="dcterms:W3CDTF">2023-10-02T06:40:11Z</dcterms:created>
  <dcterms:modified xsi:type="dcterms:W3CDTF">2023-10-02T10:54:49Z</dcterms:modified>
</cp:coreProperties>
</file>