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3" r:id="rId4"/>
    <p:sldId id="330" r:id="rId5"/>
    <p:sldId id="314" r:id="rId6"/>
    <p:sldId id="264" r:id="rId7"/>
    <p:sldId id="315" r:id="rId8"/>
    <p:sldId id="316" r:id="rId9"/>
    <p:sldId id="317" r:id="rId10"/>
    <p:sldId id="318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0" r:id="rId19"/>
    <p:sldId id="331" r:id="rId20"/>
    <p:sldId id="332" r:id="rId21"/>
    <p:sldId id="333" r:id="rId22"/>
    <p:sldId id="338" r:id="rId23"/>
    <p:sldId id="334" r:id="rId24"/>
    <p:sldId id="336" r:id="rId25"/>
    <p:sldId id="335" r:id="rId26"/>
    <p:sldId id="337" r:id="rId27"/>
    <p:sldId id="328" r:id="rId28"/>
    <p:sldId id="339" r:id="rId29"/>
    <p:sldId id="277" r:id="rId30"/>
    <p:sldId id="329" r:id="rId31"/>
    <p:sldId id="319" r:id="rId32"/>
    <p:sldId id="340" r:id="rId33"/>
    <p:sldId id="342" r:id="rId34"/>
    <p:sldId id="343" r:id="rId35"/>
    <p:sldId id="312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3883" autoAdjust="0"/>
  </p:normalViewPr>
  <p:slideViewPr>
    <p:cSldViewPr snapToGrid="0">
      <p:cViewPr varScale="1">
        <p:scale>
          <a:sx n="70" d="100"/>
          <a:sy n="70" d="100"/>
        </p:scale>
        <p:origin x="7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09919-39F8-482B-AA78-1694299F0F60}" type="doc">
      <dgm:prSet loTypeId="urn:microsoft.com/office/officeart/2005/8/layout/hProcess10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B6DBFC07-F54B-41D9-BC1B-E157C552183C}">
      <dgm:prSet phldrT="[Texte]"/>
      <dgm:spPr/>
      <dgm:t>
        <a:bodyPr/>
        <a:lstStyle/>
        <a:p>
          <a:pPr algn="ctr"/>
          <a:r>
            <a:rPr lang="fr-FR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Organisation et fonctionnement de l’école</a:t>
          </a:r>
        </a:p>
      </dgm:t>
    </dgm:pt>
    <dgm:pt modelId="{9D036C6E-5BD6-46EC-8ADE-536E6B855A97}" type="parTrans" cxnId="{AD4A2425-729C-4695-ADEB-33273DEDF4C1}">
      <dgm:prSet/>
      <dgm:spPr/>
      <dgm:t>
        <a:bodyPr/>
        <a:lstStyle/>
        <a:p>
          <a:endParaRPr lang="fr-FR"/>
        </a:p>
      </dgm:t>
    </dgm:pt>
    <dgm:pt modelId="{A0CD8AC5-80FC-43A7-A58A-9950115995EF}" type="sibTrans" cxnId="{AD4A2425-729C-4695-ADEB-33273DEDF4C1}">
      <dgm:prSet/>
      <dgm:spPr/>
      <dgm:t>
        <a:bodyPr/>
        <a:lstStyle/>
        <a:p>
          <a:endParaRPr lang="fr-FR"/>
        </a:p>
      </dgm:t>
    </dgm:pt>
    <dgm:pt modelId="{1BA7198F-2F74-4911-911E-BC8BAA5FD1EA}">
      <dgm:prSet phldrT="[Texte]"/>
      <dgm:spPr/>
      <dgm:t>
        <a:bodyPr/>
        <a:lstStyle/>
        <a:p>
          <a:pPr algn="l"/>
          <a:r>
            <a:rPr lang="fr-FR" sz="1700" u="sng" dirty="0"/>
            <a:t>Rappels :</a:t>
          </a:r>
        </a:p>
      </dgm:t>
    </dgm:pt>
    <dgm:pt modelId="{B7398F97-F81E-4B06-83C7-2D86D50E0FAA}" type="parTrans" cxnId="{255C1F7B-C5CC-41C9-872F-43951D8435F9}">
      <dgm:prSet/>
      <dgm:spPr/>
      <dgm:t>
        <a:bodyPr/>
        <a:lstStyle/>
        <a:p>
          <a:endParaRPr lang="fr-FR"/>
        </a:p>
      </dgm:t>
    </dgm:pt>
    <dgm:pt modelId="{53A1AAAC-FDAC-4A96-9930-2EC9920E1A35}" type="sibTrans" cxnId="{255C1F7B-C5CC-41C9-872F-43951D8435F9}">
      <dgm:prSet/>
      <dgm:spPr/>
      <dgm:t>
        <a:bodyPr/>
        <a:lstStyle/>
        <a:p>
          <a:endParaRPr lang="fr-FR"/>
        </a:p>
      </dgm:t>
    </dgm:pt>
    <dgm:pt modelId="{D65A206E-1342-412E-ACF9-DBB5A89C23DD}">
      <dgm:prSet phldrT="[Texte]"/>
      <dgm:spPr/>
      <dgm:t>
        <a:bodyPr/>
        <a:lstStyle/>
        <a:p>
          <a:pPr algn="l"/>
          <a:r>
            <a:rPr lang="fr-FR" sz="1700" u="sng" dirty="0"/>
            <a:t>Ce qui évolue </a:t>
          </a:r>
          <a:r>
            <a:rPr lang="fr-FR" sz="1700" dirty="0"/>
            <a:t>:</a:t>
          </a:r>
        </a:p>
      </dgm:t>
    </dgm:pt>
    <dgm:pt modelId="{173A7283-8598-4256-BAF6-6951EC5F5F93}" type="parTrans" cxnId="{E2C991FB-77BD-4E59-ACC0-16E281EEDBCD}">
      <dgm:prSet/>
      <dgm:spPr/>
      <dgm:t>
        <a:bodyPr/>
        <a:lstStyle/>
        <a:p>
          <a:endParaRPr lang="fr-FR"/>
        </a:p>
      </dgm:t>
    </dgm:pt>
    <dgm:pt modelId="{0846C247-E93B-4646-8536-59533060EF13}" type="sibTrans" cxnId="{E2C991FB-77BD-4E59-ACC0-16E281EEDBCD}">
      <dgm:prSet/>
      <dgm:spPr/>
      <dgm:t>
        <a:bodyPr/>
        <a:lstStyle/>
        <a:p>
          <a:endParaRPr lang="fr-FR"/>
        </a:p>
      </dgm:t>
    </dgm:pt>
    <dgm:pt modelId="{921EF524-2742-41F1-851C-306232966BF2}">
      <dgm:prSet phldrT="[Texte]" custT="1"/>
      <dgm:spPr/>
      <dgm:t>
        <a:bodyPr/>
        <a:lstStyle/>
        <a:p>
          <a:pPr algn="ctr"/>
          <a:r>
            <a:rPr lang="fr-FR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Pilotage pédagogique : lutter contre les inégalités territoriales:</a:t>
          </a:r>
          <a:endParaRPr lang="fr-FR" sz="17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2B51C8-83C6-4369-9EA4-933A860DF121}" type="parTrans" cxnId="{678C37C3-6EBD-4F71-A4FE-23D02096E882}">
      <dgm:prSet/>
      <dgm:spPr/>
      <dgm:t>
        <a:bodyPr/>
        <a:lstStyle/>
        <a:p>
          <a:endParaRPr lang="fr-FR"/>
        </a:p>
      </dgm:t>
    </dgm:pt>
    <dgm:pt modelId="{E4A70B78-F9B4-41E7-9C9E-947CB8A8EBE9}" type="sibTrans" cxnId="{678C37C3-6EBD-4F71-A4FE-23D02096E882}">
      <dgm:prSet/>
      <dgm:spPr/>
      <dgm:t>
        <a:bodyPr/>
        <a:lstStyle/>
        <a:p>
          <a:endParaRPr lang="fr-FR"/>
        </a:p>
      </dgm:t>
    </dgm:pt>
    <dgm:pt modelId="{B801EB99-7B3C-48BF-B670-0DF00802F943}">
      <dgm:prSet phldrT="[Texte]" custT="1"/>
      <dgm:spPr/>
      <dgm:t>
        <a:bodyPr/>
        <a:lstStyle/>
        <a:p>
          <a:pPr algn="l"/>
          <a:r>
            <a:rPr lang="fr-FR" sz="1400" i="1" dirty="0"/>
            <a:t>Demande d’autorisation d’absence</a:t>
          </a:r>
        </a:p>
      </dgm:t>
    </dgm:pt>
    <dgm:pt modelId="{E0FD6025-C50D-4D8A-8021-E68E147D9F46}" type="parTrans" cxnId="{A681B0FE-5E88-4528-9C29-1137B5103E14}">
      <dgm:prSet/>
      <dgm:spPr/>
      <dgm:t>
        <a:bodyPr/>
        <a:lstStyle/>
        <a:p>
          <a:endParaRPr lang="fr-FR"/>
        </a:p>
      </dgm:t>
    </dgm:pt>
    <dgm:pt modelId="{F26B04A3-D2E8-4A8E-8256-BE25D1F5C84D}" type="sibTrans" cxnId="{A681B0FE-5E88-4528-9C29-1137B5103E14}">
      <dgm:prSet/>
      <dgm:spPr/>
      <dgm:t>
        <a:bodyPr/>
        <a:lstStyle/>
        <a:p>
          <a:endParaRPr lang="fr-FR"/>
        </a:p>
      </dgm:t>
    </dgm:pt>
    <dgm:pt modelId="{C54321AB-4ED8-4FE9-831E-25726EB37C15}">
      <dgm:prSet phldrT="[Texte]" custT="1"/>
      <dgm:spPr/>
      <dgm:t>
        <a:bodyPr/>
        <a:lstStyle/>
        <a:p>
          <a:pPr algn="l"/>
          <a:endParaRPr lang="fr-FR" sz="1400" i="1" dirty="0"/>
        </a:p>
      </dgm:t>
    </dgm:pt>
    <dgm:pt modelId="{C6AAC030-E49F-422D-AE62-BB2771B6F51B}" type="parTrans" cxnId="{FBDFC8B6-1725-498C-B29A-06704AC751F4}">
      <dgm:prSet/>
      <dgm:spPr/>
      <dgm:t>
        <a:bodyPr/>
        <a:lstStyle/>
        <a:p>
          <a:endParaRPr lang="fr-FR"/>
        </a:p>
      </dgm:t>
    </dgm:pt>
    <dgm:pt modelId="{46F2C655-EB22-4A6A-A085-2125E664F04D}" type="sibTrans" cxnId="{FBDFC8B6-1725-498C-B29A-06704AC751F4}">
      <dgm:prSet/>
      <dgm:spPr/>
      <dgm:t>
        <a:bodyPr/>
        <a:lstStyle/>
        <a:p>
          <a:endParaRPr lang="fr-FR"/>
        </a:p>
      </dgm:t>
    </dgm:pt>
    <dgm:pt modelId="{7D31398B-2E3F-41C0-9195-B53C8F04DDD2}">
      <dgm:prSet phldrT="[Texte]" custT="1"/>
      <dgm:spPr/>
      <dgm:t>
        <a:bodyPr/>
        <a:lstStyle/>
        <a:p>
          <a:pPr algn="l"/>
          <a:r>
            <a:rPr lang="fr-FR" sz="1400" i="1" dirty="0"/>
            <a:t>Lieu de scolarisation et garde alternée</a:t>
          </a:r>
        </a:p>
      </dgm:t>
    </dgm:pt>
    <dgm:pt modelId="{7B9FC268-60EA-4013-9EBE-3B79116A737F}" type="parTrans" cxnId="{A79E5C4D-D01D-4B0E-9982-127F8E6D290B}">
      <dgm:prSet/>
      <dgm:spPr/>
      <dgm:t>
        <a:bodyPr/>
        <a:lstStyle/>
        <a:p>
          <a:endParaRPr lang="fr-FR"/>
        </a:p>
      </dgm:t>
    </dgm:pt>
    <dgm:pt modelId="{817DDB0C-2EF7-4C65-B4A1-DA2AEFB53F71}" type="sibTrans" cxnId="{A79E5C4D-D01D-4B0E-9982-127F8E6D290B}">
      <dgm:prSet/>
      <dgm:spPr/>
      <dgm:t>
        <a:bodyPr/>
        <a:lstStyle/>
        <a:p>
          <a:endParaRPr lang="fr-FR"/>
        </a:p>
      </dgm:t>
    </dgm:pt>
    <dgm:pt modelId="{02125E5F-D5A0-4451-9EBD-37D3AFC1F7C8}">
      <dgm:prSet phldrT="[Texte]" custT="1"/>
      <dgm:spPr/>
      <dgm:t>
        <a:bodyPr/>
        <a:lstStyle/>
        <a:p>
          <a:pPr algn="l"/>
          <a:r>
            <a:rPr lang="fr-FR" sz="1400" i="1" dirty="0"/>
            <a:t>Pacte</a:t>
          </a:r>
        </a:p>
      </dgm:t>
    </dgm:pt>
    <dgm:pt modelId="{42305684-C346-48FA-8FAB-E7A65968E8F8}" type="parTrans" cxnId="{70B970BF-206B-4EB1-B8C6-69A531B53F9F}">
      <dgm:prSet/>
      <dgm:spPr/>
      <dgm:t>
        <a:bodyPr/>
        <a:lstStyle/>
        <a:p>
          <a:endParaRPr lang="fr-FR"/>
        </a:p>
      </dgm:t>
    </dgm:pt>
    <dgm:pt modelId="{9B080311-6D0C-470B-8F9E-20C448777B9C}" type="sibTrans" cxnId="{70B970BF-206B-4EB1-B8C6-69A531B53F9F}">
      <dgm:prSet/>
      <dgm:spPr/>
      <dgm:t>
        <a:bodyPr/>
        <a:lstStyle/>
        <a:p>
          <a:endParaRPr lang="fr-FR"/>
        </a:p>
      </dgm:t>
    </dgm:pt>
    <dgm:pt modelId="{DF0EF812-3E2D-4A5A-BDE6-94657D30B91F}">
      <dgm:prSet phldrT="[Texte]" custT="1"/>
      <dgm:spPr/>
      <dgm:t>
        <a:bodyPr/>
        <a:lstStyle/>
        <a:p>
          <a:pPr algn="l"/>
          <a:r>
            <a:rPr lang="fr-FR" sz="1400" i="1" dirty="0"/>
            <a:t>PPCR pour les directeurs</a:t>
          </a:r>
        </a:p>
      </dgm:t>
    </dgm:pt>
    <dgm:pt modelId="{5975718E-473C-4BF7-8DB5-226A85017314}" type="parTrans" cxnId="{9DFBC1C8-AAAB-4B10-9A37-B3F5C1B5972F}">
      <dgm:prSet/>
      <dgm:spPr/>
      <dgm:t>
        <a:bodyPr/>
        <a:lstStyle/>
        <a:p>
          <a:endParaRPr lang="fr-FR"/>
        </a:p>
      </dgm:t>
    </dgm:pt>
    <dgm:pt modelId="{3DD04057-86B5-4E56-86BA-A2D89B89A5D9}" type="sibTrans" cxnId="{9DFBC1C8-AAAB-4B10-9A37-B3F5C1B5972F}">
      <dgm:prSet/>
      <dgm:spPr/>
      <dgm:t>
        <a:bodyPr/>
        <a:lstStyle/>
        <a:p>
          <a:endParaRPr lang="fr-FR"/>
        </a:p>
      </dgm:t>
    </dgm:pt>
    <dgm:pt modelId="{FF6487DE-3570-4F7E-98C4-DB28F6F97042}">
      <dgm:prSet phldrT="[Texte]" custT="1"/>
      <dgm:spPr/>
      <dgm:t>
        <a:bodyPr/>
        <a:lstStyle/>
        <a:p>
          <a:pPr algn="l"/>
          <a:r>
            <a:rPr lang="fr-FR" sz="1400" i="1" dirty="0"/>
            <a:t>PPMS </a:t>
          </a:r>
        </a:p>
      </dgm:t>
    </dgm:pt>
    <dgm:pt modelId="{B6ABAA1E-0525-4415-928D-1E865CA90332}" type="parTrans" cxnId="{FFFE36AC-56CA-4CCB-AAE5-600200BF41FE}">
      <dgm:prSet/>
      <dgm:spPr/>
      <dgm:t>
        <a:bodyPr/>
        <a:lstStyle/>
        <a:p>
          <a:endParaRPr lang="fr-FR"/>
        </a:p>
      </dgm:t>
    </dgm:pt>
    <dgm:pt modelId="{4F55AB4A-5E7E-4DFA-B2BF-88244B83FEB7}" type="sibTrans" cxnId="{FFFE36AC-56CA-4CCB-AAE5-600200BF41FE}">
      <dgm:prSet/>
      <dgm:spPr/>
      <dgm:t>
        <a:bodyPr/>
        <a:lstStyle/>
        <a:p>
          <a:endParaRPr lang="fr-FR"/>
        </a:p>
      </dgm:t>
    </dgm:pt>
    <dgm:pt modelId="{967D8B77-C370-4F66-950D-263AF284BABD}">
      <dgm:prSet phldrT="[Texte]" custT="1"/>
      <dgm:spPr/>
      <dgm:t>
        <a:bodyPr/>
        <a:lstStyle/>
        <a:p>
          <a:pPr algn="l"/>
          <a:r>
            <a:rPr lang="fr-FR" sz="1400" i="1" dirty="0"/>
            <a:t>EPS</a:t>
          </a:r>
        </a:p>
      </dgm:t>
    </dgm:pt>
    <dgm:pt modelId="{272CA25B-C75A-4E1A-B722-734CE838ECAE}" type="parTrans" cxnId="{7BBDC41C-B9B2-4FF0-937A-C8A05641B9AD}">
      <dgm:prSet/>
      <dgm:spPr/>
      <dgm:t>
        <a:bodyPr/>
        <a:lstStyle/>
        <a:p>
          <a:endParaRPr lang="fr-FR"/>
        </a:p>
      </dgm:t>
    </dgm:pt>
    <dgm:pt modelId="{477F06C6-D473-4509-9DE8-D10F35600FF2}" type="sibTrans" cxnId="{7BBDC41C-B9B2-4FF0-937A-C8A05641B9AD}">
      <dgm:prSet/>
      <dgm:spPr/>
      <dgm:t>
        <a:bodyPr/>
        <a:lstStyle/>
        <a:p>
          <a:endParaRPr lang="fr-FR"/>
        </a:p>
      </dgm:t>
    </dgm:pt>
    <dgm:pt modelId="{32BC21DD-E651-4336-8D2D-F2756A0761F8}">
      <dgm:prSet phldrT="[Texte]" custT="1"/>
      <dgm:spPr/>
      <dgm:t>
        <a:bodyPr/>
        <a:lstStyle/>
        <a:p>
          <a:pPr algn="l"/>
          <a:r>
            <a:rPr lang="fr-FR" sz="1400" i="1" dirty="0"/>
            <a:t>Sortie scolaire</a:t>
          </a:r>
        </a:p>
      </dgm:t>
    </dgm:pt>
    <dgm:pt modelId="{E0D9C5FA-817A-4181-AFDD-56AE866657E7}" type="parTrans" cxnId="{F7D75058-5F29-48A8-B382-CB2CF0E59B8C}">
      <dgm:prSet/>
      <dgm:spPr/>
      <dgm:t>
        <a:bodyPr/>
        <a:lstStyle/>
        <a:p>
          <a:endParaRPr lang="fr-FR"/>
        </a:p>
      </dgm:t>
    </dgm:pt>
    <dgm:pt modelId="{94A569AD-1805-404F-89D6-5D3A54865EBB}" type="sibTrans" cxnId="{F7D75058-5F29-48A8-B382-CB2CF0E59B8C}">
      <dgm:prSet/>
      <dgm:spPr/>
      <dgm:t>
        <a:bodyPr/>
        <a:lstStyle/>
        <a:p>
          <a:endParaRPr lang="fr-FR"/>
        </a:p>
      </dgm:t>
    </dgm:pt>
    <dgm:pt modelId="{1DE01266-BF63-458A-A9CC-881FE9AB4500}">
      <dgm:prSet/>
      <dgm:spPr/>
      <dgm:t>
        <a:bodyPr/>
        <a:lstStyle/>
        <a:p>
          <a:pPr algn="l"/>
          <a:r>
            <a:rPr lang="fr-FR" sz="1700" u="sng" dirty="0">
              <a:effectLst/>
            </a:rPr>
            <a:t>Formations en proximité </a:t>
          </a:r>
          <a:r>
            <a:rPr lang="fr-FR" sz="1700" dirty="0">
              <a:effectLst/>
            </a:rPr>
            <a:t>:</a:t>
          </a:r>
        </a:p>
      </dgm:t>
    </dgm:pt>
    <dgm:pt modelId="{3662B083-E906-473F-9D4C-A685E9F8048A}" type="parTrans" cxnId="{3F097B84-FF05-4C65-AD3A-D07DCBF76559}">
      <dgm:prSet/>
      <dgm:spPr/>
      <dgm:t>
        <a:bodyPr/>
        <a:lstStyle/>
        <a:p>
          <a:endParaRPr lang="fr-FR"/>
        </a:p>
      </dgm:t>
    </dgm:pt>
    <dgm:pt modelId="{A6DB13DA-9192-4676-80F8-CDE236112490}" type="sibTrans" cxnId="{3F097B84-FF05-4C65-AD3A-D07DCBF76559}">
      <dgm:prSet/>
      <dgm:spPr/>
      <dgm:t>
        <a:bodyPr/>
        <a:lstStyle/>
        <a:p>
          <a:endParaRPr lang="fr-FR"/>
        </a:p>
      </dgm:t>
    </dgm:pt>
    <dgm:pt modelId="{B213403F-8DEB-481A-8BFE-3D7E8BD162E3}">
      <dgm:prSet custT="1"/>
      <dgm:spPr/>
      <dgm:t>
        <a:bodyPr/>
        <a:lstStyle/>
        <a:p>
          <a:pPr algn="l"/>
          <a:r>
            <a:rPr lang="fr-FR" sz="1400" i="1" dirty="0">
              <a:effectLst/>
            </a:rPr>
            <a:t>Formation en résidence</a:t>
          </a:r>
        </a:p>
      </dgm:t>
    </dgm:pt>
    <dgm:pt modelId="{731213A5-70BE-4B42-89C2-4CA98C3C8739}" type="parTrans" cxnId="{F2296048-FDF3-436E-A8F2-5B1F45F70EC0}">
      <dgm:prSet/>
      <dgm:spPr/>
      <dgm:t>
        <a:bodyPr/>
        <a:lstStyle/>
        <a:p>
          <a:endParaRPr lang="fr-FR"/>
        </a:p>
      </dgm:t>
    </dgm:pt>
    <dgm:pt modelId="{D60A15EA-926A-49D6-BC03-7A26BA3B7B65}" type="sibTrans" cxnId="{F2296048-FDF3-436E-A8F2-5B1F45F70EC0}">
      <dgm:prSet/>
      <dgm:spPr/>
      <dgm:t>
        <a:bodyPr/>
        <a:lstStyle/>
        <a:p>
          <a:endParaRPr lang="fr-FR"/>
        </a:p>
      </dgm:t>
    </dgm:pt>
    <dgm:pt modelId="{0E2D674C-DEFD-47B4-A95D-E6D556D074A6}">
      <dgm:prSet custT="1"/>
      <dgm:spPr/>
      <dgm:t>
        <a:bodyPr/>
        <a:lstStyle/>
        <a:p>
          <a:pPr algn="l"/>
          <a:r>
            <a:rPr lang="fr-FR" sz="1400" i="1" dirty="0">
              <a:effectLst/>
            </a:rPr>
            <a:t>Organisation des différents plans</a:t>
          </a:r>
        </a:p>
      </dgm:t>
    </dgm:pt>
    <dgm:pt modelId="{9E5E507A-9A9F-41BC-A904-38B0CF93DC01}" type="parTrans" cxnId="{A029272B-F745-46BB-87B5-47C3DC4E6D9A}">
      <dgm:prSet/>
      <dgm:spPr/>
      <dgm:t>
        <a:bodyPr/>
        <a:lstStyle/>
        <a:p>
          <a:endParaRPr lang="fr-FR"/>
        </a:p>
      </dgm:t>
    </dgm:pt>
    <dgm:pt modelId="{FBD986B7-1415-4BC5-BC1A-B95A012DCBAF}" type="sibTrans" cxnId="{A029272B-F745-46BB-87B5-47C3DC4E6D9A}">
      <dgm:prSet/>
      <dgm:spPr/>
      <dgm:t>
        <a:bodyPr/>
        <a:lstStyle/>
        <a:p>
          <a:endParaRPr lang="fr-FR"/>
        </a:p>
      </dgm:t>
    </dgm:pt>
    <dgm:pt modelId="{29E7B4E6-68F6-4070-BD9B-ED2128ADD05A}">
      <dgm:prSet custT="1"/>
      <dgm:spPr/>
      <dgm:t>
        <a:bodyPr/>
        <a:lstStyle/>
        <a:p>
          <a:pPr algn="l"/>
          <a:r>
            <a:rPr lang="fr-FR" sz="1700" i="1" u="sng" dirty="0">
              <a:effectLst/>
            </a:rPr>
            <a:t>Projets sur le territoire </a:t>
          </a:r>
          <a:r>
            <a:rPr lang="fr-FR" sz="1700" i="1" dirty="0">
              <a:effectLst/>
            </a:rPr>
            <a:t>:</a:t>
          </a:r>
        </a:p>
      </dgm:t>
    </dgm:pt>
    <dgm:pt modelId="{1E80A989-B123-4B9A-A914-D6526FA0AB06}" type="parTrans" cxnId="{C1BA9ECE-49ED-49AA-AA89-B49319E1DC60}">
      <dgm:prSet/>
      <dgm:spPr/>
      <dgm:t>
        <a:bodyPr/>
        <a:lstStyle/>
        <a:p>
          <a:endParaRPr lang="fr-FR"/>
        </a:p>
      </dgm:t>
    </dgm:pt>
    <dgm:pt modelId="{C30C8B17-F107-4039-B177-4B61F87ABB72}" type="sibTrans" cxnId="{C1BA9ECE-49ED-49AA-AA89-B49319E1DC60}">
      <dgm:prSet/>
      <dgm:spPr/>
      <dgm:t>
        <a:bodyPr/>
        <a:lstStyle/>
        <a:p>
          <a:endParaRPr lang="fr-FR"/>
        </a:p>
      </dgm:t>
    </dgm:pt>
    <dgm:pt modelId="{9B219622-1917-4C5C-8A0B-A34B3376BD9C}">
      <dgm:prSet custT="1"/>
      <dgm:spPr/>
      <dgm:t>
        <a:bodyPr/>
        <a:lstStyle/>
        <a:p>
          <a:pPr algn="l"/>
          <a:endParaRPr lang="fr-FR" sz="1400" i="1" dirty="0">
            <a:effectLst/>
          </a:endParaRPr>
        </a:p>
      </dgm:t>
    </dgm:pt>
    <dgm:pt modelId="{2FF45303-FB33-4203-AC55-3FFFB0D4F347}" type="parTrans" cxnId="{3A5B96E0-AC7F-40B9-9A6A-5974D56F068E}">
      <dgm:prSet/>
      <dgm:spPr/>
      <dgm:t>
        <a:bodyPr/>
        <a:lstStyle/>
        <a:p>
          <a:endParaRPr lang="fr-FR"/>
        </a:p>
      </dgm:t>
    </dgm:pt>
    <dgm:pt modelId="{100C0D73-5B49-4BDD-B4C5-C77E401083B2}" type="sibTrans" cxnId="{3A5B96E0-AC7F-40B9-9A6A-5974D56F068E}">
      <dgm:prSet/>
      <dgm:spPr/>
      <dgm:t>
        <a:bodyPr/>
        <a:lstStyle/>
        <a:p>
          <a:endParaRPr lang="fr-FR"/>
        </a:p>
      </dgm:t>
    </dgm:pt>
    <dgm:pt modelId="{34B318CE-01EE-451A-9050-63F793E61608}">
      <dgm:prSet custT="1"/>
      <dgm:spPr/>
      <dgm:t>
        <a:bodyPr/>
        <a:lstStyle/>
        <a:p>
          <a:pPr algn="l"/>
          <a:r>
            <a:rPr lang="fr-FR" sz="1400" i="1" dirty="0">
              <a:effectLst/>
            </a:rPr>
            <a:t>Blog</a:t>
          </a:r>
        </a:p>
      </dgm:t>
    </dgm:pt>
    <dgm:pt modelId="{BC80953A-F609-4210-BC60-E2407E977455}" type="parTrans" cxnId="{E342C5BD-1F70-4192-86A4-6D81824F2024}">
      <dgm:prSet/>
      <dgm:spPr/>
      <dgm:t>
        <a:bodyPr/>
        <a:lstStyle/>
        <a:p>
          <a:endParaRPr lang="fr-FR"/>
        </a:p>
      </dgm:t>
    </dgm:pt>
    <dgm:pt modelId="{CB27C4BC-2FE0-44AE-A475-77E9C778A137}" type="sibTrans" cxnId="{E342C5BD-1F70-4192-86A4-6D81824F2024}">
      <dgm:prSet/>
      <dgm:spPr/>
      <dgm:t>
        <a:bodyPr/>
        <a:lstStyle/>
        <a:p>
          <a:endParaRPr lang="fr-FR"/>
        </a:p>
      </dgm:t>
    </dgm:pt>
    <dgm:pt modelId="{AEE3562D-F012-451B-8955-43135C7DE6F3}">
      <dgm:prSet custT="1"/>
      <dgm:spPr/>
      <dgm:t>
        <a:bodyPr/>
        <a:lstStyle/>
        <a:p>
          <a:pPr algn="l"/>
          <a:r>
            <a:rPr lang="fr-FR" sz="1400" i="1" dirty="0">
              <a:effectLst/>
            </a:rPr>
            <a:t>Proposition d’un projet en EAC</a:t>
          </a:r>
        </a:p>
      </dgm:t>
    </dgm:pt>
    <dgm:pt modelId="{5301BB18-109F-43F2-848B-15DA2A155BC4}" type="parTrans" cxnId="{9FDED910-2287-4286-B3E0-E28D534F38CF}">
      <dgm:prSet/>
      <dgm:spPr/>
      <dgm:t>
        <a:bodyPr/>
        <a:lstStyle/>
        <a:p>
          <a:endParaRPr lang="fr-FR"/>
        </a:p>
      </dgm:t>
    </dgm:pt>
    <dgm:pt modelId="{7D23972E-AF00-4AE5-AD7A-3609D4B17829}" type="sibTrans" cxnId="{9FDED910-2287-4286-B3E0-E28D534F38CF}">
      <dgm:prSet/>
      <dgm:spPr/>
      <dgm:t>
        <a:bodyPr/>
        <a:lstStyle/>
        <a:p>
          <a:endParaRPr lang="fr-FR"/>
        </a:p>
      </dgm:t>
    </dgm:pt>
    <dgm:pt modelId="{82F5A9DC-B3D7-4611-BA91-0B49D20BCF1B}">
      <dgm:prSet custT="1"/>
      <dgm:spPr/>
      <dgm:t>
        <a:bodyPr/>
        <a:lstStyle/>
        <a:p>
          <a:pPr algn="l"/>
          <a:r>
            <a:rPr lang="fr-FR" sz="1400" i="1" dirty="0">
              <a:effectLst/>
            </a:rPr>
            <a:t>CARFD</a:t>
          </a:r>
        </a:p>
      </dgm:t>
    </dgm:pt>
    <dgm:pt modelId="{EACA8C79-2CA7-4AAC-B65E-2830B701298B}" type="parTrans" cxnId="{E2282A9F-7F96-40D9-81F9-2B9DFDB7BCA4}">
      <dgm:prSet/>
      <dgm:spPr/>
      <dgm:t>
        <a:bodyPr/>
        <a:lstStyle/>
        <a:p>
          <a:endParaRPr lang="fr-FR"/>
        </a:p>
      </dgm:t>
    </dgm:pt>
    <dgm:pt modelId="{A38D7225-38F4-429A-8B26-AF29F1E3A60B}" type="sibTrans" cxnId="{E2282A9F-7F96-40D9-81F9-2B9DFDB7BCA4}">
      <dgm:prSet/>
      <dgm:spPr/>
      <dgm:t>
        <a:bodyPr/>
        <a:lstStyle/>
        <a:p>
          <a:endParaRPr lang="fr-FR"/>
        </a:p>
      </dgm:t>
    </dgm:pt>
    <dgm:pt modelId="{43E3C7A5-5649-4AF4-AE2D-3D77E31E9B34}">
      <dgm:prSet custT="1"/>
      <dgm:spPr/>
      <dgm:t>
        <a:bodyPr/>
        <a:lstStyle/>
        <a:p>
          <a:pPr algn="l"/>
          <a:r>
            <a:rPr lang="fr-FR" sz="1400" i="1" dirty="0">
              <a:effectLst/>
            </a:rPr>
            <a:t>Flash pédagogiques</a:t>
          </a:r>
        </a:p>
      </dgm:t>
    </dgm:pt>
    <dgm:pt modelId="{9EBA66A2-8CE9-4460-BB04-CDAA10190B4C}" type="parTrans" cxnId="{7D32F5EB-31DB-4FDE-968D-F1064DD2EE96}">
      <dgm:prSet/>
      <dgm:spPr/>
      <dgm:t>
        <a:bodyPr/>
        <a:lstStyle/>
        <a:p>
          <a:endParaRPr lang="fr-FR"/>
        </a:p>
      </dgm:t>
    </dgm:pt>
    <dgm:pt modelId="{5B249CF4-B354-4EF2-B853-9B9BFE2E2B5D}" type="sibTrans" cxnId="{7D32F5EB-31DB-4FDE-968D-F1064DD2EE96}">
      <dgm:prSet/>
      <dgm:spPr/>
      <dgm:t>
        <a:bodyPr/>
        <a:lstStyle/>
        <a:p>
          <a:endParaRPr lang="fr-FR"/>
        </a:p>
      </dgm:t>
    </dgm:pt>
    <dgm:pt modelId="{DDE04BEF-226A-47DA-AF32-3E47B697221E}">
      <dgm:prSet custT="1"/>
      <dgm:spPr/>
      <dgm:t>
        <a:bodyPr/>
        <a:lstStyle/>
        <a:p>
          <a:pPr algn="l"/>
          <a:r>
            <a:rPr lang="fr-FR" sz="1400" i="1" dirty="0">
              <a:effectLst/>
            </a:rPr>
            <a:t>Territoire Educatif Rural</a:t>
          </a:r>
        </a:p>
      </dgm:t>
    </dgm:pt>
    <dgm:pt modelId="{8E2CCF07-AFC1-4BF5-93C1-33F94B501EFF}" type="parTrans" cxnId="{CFD7904D-1E30-43C6-8E7C-DFC5B99FD82B}">
      <dgm:prSet/>
      <dgm:spPr/>
      <dgm:t>
        <a:bodyPr/>
        <a:lstStyle/>
        <a:p>
          <a:endParaRPr lang="fr-FR"/>
        </a:p>
      </dgm:t>
    </dgm:pt>
    <dgm:pt modelId="{631C0491-429B-43D4-A578-C8FD7944DE14}" type="sibTrans" cxnId="{CFD7904D-1E30-43C6-8E7C-DFC5B99FD82B}">
      <dgm:prSet/>
      <dgm:spPr/>
      <dgm:t>
        <a:bodyPr/>
        <a:lstStyle/>
        <a:p>
          <a:endParaRPr lang="fr-FR"/>
        </a:p>
      </dgm:t>
    </dgm:pt>
    <dgm:pt modelId="{C2D26346-A14C-4357-B5BB-AC9A7D3EB9CB}" type="pres">
      <dgm:prSet presAssocID="{EF109919-39F8-482B-AA78-1694299F0F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7146364-DE4F-4551-8042-46CA27AFE44C}" type="pres">
      <dgm:prSet presAssocID="{B6DBFC07-F54B-41D9-BC1B-E157C552183C}" presName="composite" presStyleCnt="0"/>
      <dgm:spPr/>
    </dgm:pt>
    <dgm:pt modelId="{83069B2C-E4DA-4007-908B-57A8634D2030}" type="pres">
      <dgm:prSet presAssocID="{B6DBFC07-F54B-41D9-BC1B-E157C552183C}" presName="imagSh" presStyleLbl="bgImgPlace1" presStyleIdx="0" presStyleCnt="2" custScaleX="138363" custScaleY="164553" custLinFactNeighborX="10879" custLinFactNeighborY="25074"/>
      <dgm:spPr/>
    </dgm:pt>
    <dgm:pt modelId="{25B38E6E-3222-4121-AB81-11BB13395A59}" type="pres">
      <dgm:prSet presAssocID="{B6DBFC07-F54B-41D9-BC1B-E157C552183C}" presName="txNode" presStyleLbl="node1" presStyleIdx="0" presStyleCnt="2" custScaleX="157157" custScaleY="144522" custLinFactNeighborX="7321" custLinFactNeighborY="-3548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41A60D-BF30-4818-8793-97A76DDD6B31}" type="pres">
      <dgm:prSet presAssocID="{A0CD8AC5-80FC-43A7-A58A-9950115995EF}" presName="sibTrans" presStyleLbl="sibTrans2D1" presStyleIdx="0" presStyleCnt="1" custAng="47865" custLinFactNeighborX="1945" custLinFactNeighborY="96799"/>
      <dgm:spPr/>
      <dgm:t>
        <a:bodyPr/>
        <a:lstStyle/>
        <a:p>
          <a:endParaRPr lang="fr-FR"/>
        </a:p>
      </dgm:t>
    </dgm:pt>
    <dgm:pt modelId="{3BE11BA0-F54F-42EF-9424-7F9C71138386}" type="pres">
      <dgm:prSet presAssocID="{A0CD8AC5-80FC-43A7-A58A-9950115995EF}" presName="connTx" presStyleLbl="sibTrans2D1" presStyleIdx="0" presStyleCnt="1"/>
      <dgm:spPr/>
      <dgm:t>
        <a:bodyPr/>
        <a:lstStyle/>
        <a:p>
          <a:endParaRPr lang="fr-FR"/>
        </a:p>
      </dgm:t>
    </dgm:pt>
    <dgm:pt modelId="{9C66A1DE-5331-442B-B860-A25D499BD81D}" type="pres">
      <dgm:prSet presAssocID="{921EF524-2742-41F1-851C-306232966BF2}" presName="composite" presStyleCnt="0"/>
      <dgm:spPr/>
    </dgm:pt>
    <dgm:pt modelId="{94A874BF-23C5-4386-9650-5F8E3A5E5E67}" type="pres">
      <dgm:prSet presAssocID="{921EF524-2742-41F1-851C-306232966BF2}" presName="imagSh" presStyleLbl="bgImgPlace1" presStyleIdx="1" presStyleCnt="2" custScaleX="155602" custScaleY="164018" custLinFactNeighborX="-415" custLinFactNeighborY="25746"/>
      <dgm:spPr/>
    </dgm:pt>
    <dgm:pt modelId="{B59BE811-9FCC-4544-8640-15E53E33CC14}" type="pres">
      <dgm:prSet presAssocID="{921EF524-2742-41F1-851C-306232966BF2}" presName="txNode" presStyleLbl="node1" presStyleIdx="1" presStyleCnt="2" custScaleX="158665" custScaleY="145330" custLinFactNeighborX="-9958" custLinFactNeighborY="-3251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C36270D-6129-4FC2-B5CC-529F558B2A5C}" type="presOf" srcId="{43E3C7A5-5649-4AF4-AE2D-3D77E31E9B34}" destId="{B59BE811-9FCC-4544-8640-15E53E33CC14}" srcOrd="0" destOrd="4" presId="urn:microsoft.com/office/officeart/2005/8/layout/hProcess10"/>
    <dgm:cxn modelId="{2FEA1BAC-9C8C-4DC1-9DEF-454005F8A4B3}" type="presOf" srcId="{DDE04BEF-226A-47DA-AF32-3E47B697221E}" destId="{B59BE811-9FCC-4544-8640-15E53E33CC14}" srcOrd="0" destOrd="10" presId="urn:microsoft.com/office/officeart/2005/8/layout/hProcess10"/>
    <dgm:cxn modelId="{88632DB4-9F2D-44EF-922C-5767388C6D73}" type="presOf" srcId="{A0CD8AC5-80FC-43A7-A58A-9950115995EF}" destId="{2041A60D-BF30-4818-8793-97A76DDD6B31}" srcOrd="0" destOrd="0" presId="urn:microsoft.com/office/officeart/2005/8/layout/hProcess10"/>
    <dgm:cxn modelId="{678C37C3-6EBD-4F71-A4FE-23D02096E882}" srcId="{EF109919-39F8-482B-AA78-1694299F0F60}" destId="{921EF524-2742-41F1-851C-306232966BF2}" srcOrd="1" destOrd="0" parTransId="{FC2B51C8-83C6-4369-9EA4-933A860DF121}" sibTransId="{E4A70B78-F9B4-41E7-9C9E-947CB8A8EBE9}"/>
    <dgm:cxn modelId="{C1BA9ECE-49ED-49AA-AA89-B49319E1DC60}" srcId="{921EF524-2742-41F1-851C-306232966BF2}" destId="{29E7B4E6-68F6-4070-BD9B-ED2128ADD05A}" srcOrd="2" destOrd="0" parTransId="{1E80A989-B123-4B9A-A914-D6526FA0AB06}" sibTransId="{C30C8B17-F107-4039-B177-4B61F87ABB72}"/>
    <dgm:cxn modelId="{FBDFC8B6-1725-498C-B29A-06704AC751F4}" srcId="{1BA7198F-2F74-4911-911E-BC8BAA5FD1EA}" destId="{C54321AB-4ED8-4FE9-831E-25726EB37C15}" srcOrd="2" destOrd="0" parTransId="{C6AAC030-E49F-422D-AE62-BB2771B6F51B}" sibTransId="{46F2C655-EB22-4A6A-A085-2125E664F04D}"/>
    <dgm:cxn modelId="{FFFE36AC-56CA-4CCB-AAE5-600200BF41FE}" srcId="{D65A206E-1342-412E-ACF9-DBB5A89C23DD}" destId="{FF6487DE-3570-4F7E-98C4-DB28F6F97042}" srcOrd="2" destOrd="0" parTransId="{B6ABAA1E-0525-4415-928D-1E865CA90332}" sibTransId="{4F55AB4A-5E7E-4DFA-B2BF-88244B83FEB7}"/>
    <dgm:cxn modelId="{E342C5BD-1F70-4192-86A4-6D81824F2024}" srcId="{29E7B4E6-68F6-4070-BD9B-ED2128ADD05A}" destId="{34B318CE-01EE-451A-9050-63F793E61608}" srcOrd="0" destOrd="0" parTransId="{BC80953A-F609-4210-BC60-E2407E977455}" sibTransId="{CB27C4BC-2FE0-44AE-A475-77E9C778A137}"/>
    <dgm:cxn modelId="{3F097B84-FF05-4C65-AD3A-D07DCBF76559}" srcId="{921EF524-2742-41F1-851C-306232966BF2}" destId="{1DE01266-BF63-458A-A9CC-881FE9AB4500}" srcOrd="0" destOrd="0" parTransId="{3662B083-E906-473F-9D4C-A685E9F8048A}" sibTransId="{A6DB13DA-9192-4676-80F8-CDE236112490}"/>
    <dgm:cxn modelId="{A681B0FE-5E88-4528-9C29-1137B5103E14}" srcId="{1BA7198F-2F74-4911-911E-BC8BAA5FD1EA}" destId="{B801EB99-7B3C-48BF-B670-0DF00802F943}" srcOrd="0" destOrd="0" parTransId="{E0FD6025-C50D-4D8A-8021-E68E147D9F46}" sibTransId="{F26B04A3-D2E8-4A8E-8256-BE25D1F5C84D}"/>
    <dgm:cxn modelId="{3A5B96E0-AC7F-40B9-9A6A-5974D56F068E}" srcId="{921EF524-2742-41F1-851C-306232966BF2}" destId="{9B219622-1917-4C5C-8A0B-A34B3376BD9C}" srcOrd="1" destOrd="0" parTransId="{2FF45303-FB33-4203-AC55-3FFFB0D4F347}" sibTransId="{100C0D73-5B49-4BDD-B4C5-C77E401083B2}"/>
    <dgm:cxn modelId="{354563DA-5E50-430A-973B-4CF8C6814769}" type="presOf" srcId="{0E2D674C-DEFD-47B4-A95D-E6D556D074A6}" destId="{B59BE811-9FCC-4544-8640-15E53E33CC14}" srcOrd="0" destOrd="3" presId="urn:microsoft.com/office/officeart/2005/8/layout/hProcess10"/>
    <dgm:cxn modelId="{B9520FB9-CD34-4D37-9424-D15E642500DB}" type="presOf" srcId="{A0CD8AC5-80FC-43A7-A58A-9950115995EF}" destId="{3BE11BA0-F54F-42EF-9424-7F9C71138386}" srcOrd="1" destOrd="0" presId="urn:microsoft.com/office/officeart/2005/8/layout/hProcess10"/>
    <dgm:cxn modelId="{1895959A-A393-49CA-8341-236110624A52}" type="presOf" srcId="{02125E5F-D5A0-4451-9EBD-37D3AFC1F7C8}" destId="{25B38E6E-3222-4121-AB81-11BB13395A59}" srcOrd="0" destOrd="6" presId="urn:microsoft.com/office/officeart/2005/8/layout/hProcess10"/>
    <dgm:cxn modelId="{C409F405-FCAD-4B86-9E7D-A251D05A77FD}" type="presOf" srcId="{B801EB99-7B3C-48BF-B670-0DF00802F943}" destId="{25B38E6E-3222-4121-AB81-11BB13395A59}" srcOrd="0" destOrd="2" presId="urn:microsoft.com/office/officeart/2005/8/layout/hProcess10"/>
    <dgm:cxn modelId="{D30D0491-F584-4B44-8693-19FD1578463A}" type="presOf" srcId="{1DE01266-BF63-458A-A9CC-881FE9AB4500}" destId="{B59BE811-9FCC-4544-8640-15E53E33CC14}" srcOrd="0" destOrd="1" presId="urn:microsoft.com/office/officeart/2005/8/layout/hProcess10"/>
    <dgm:cxn modelId="{0B06AE39-F410-4131-A702-7957642B84D5}" type="presOf" srcId="{FF6487DE-3570-4F7E-98C4-DB28F6F97042}" destId="{25B38E6E-3222-4121-AB81-11BB13395A59}" srcOrd="0" destOrd="8" presId="urn:microsoft.com/office/officeart/2005/8/layout/hProcess10"/>
    <dgm:cxn modelId="{E2C991FB-77BD-4E59-ACC0-16E281EEDBCD}" srcId="{B6DBFC07-F54B-41D9-BC1B-E157C552183C}" destId="{D65A206E-1342-412E-ACF9-DBB5A89C23DD}" srcOrd="1" destOrd="0" parTransId="{173A7283-8598-4256-BAF6-6951EC5F5F93}" sibTransId="{0846C247-E93B-4646-8536-59533060EF13}"/>
    <dgm:cxn modelId="{CFD7904D-1E30-43C6-8E7C-DFC5B99FD82B}" srcId="{29E7B4E6-68F6-4070-BD9B-ED2128ADD05A}" destId="{DDE04BEF-226A-47DA-AF32-3E47B697221E}" srcOrd="3" destOrd="0" parTransId="{8E2CCF07-AFC1-4BF5-93C1-33F94B501EFF}" sibTransId="{631C0491-429B-43D4-A578-C8FD7944DE14}"/>
    <dgm:cxn modelId="{61A31106-6E4E-4436-BADE-80C3D6C9C48B}" type="presOf" srcId="{967D8B77-C370-4F66-950D-263AF284BABD}" destId="{25B38E6E-3222-4121-AB81-11BB13395A59}" srcOrd="0" destOrd="9" presId="urn:microsoft.com/office/officeart/2005/8/layout/hProcess10"/>
    <dgm:cxn modelId="{F7D75058-5F29-48A8-B382-CB2CF0E59B8C}" srcId="{D65A206E-1342-412E-ACF9-DBB5A89C23DD}" destId="{32BC21DD-E651-4336-8D2D-F2756A0761F8}" srcOrd="4" destOrd="0" parTransId="{E0D9C5FA-817A-4181-AFDD-56AE866657E7}" sibTransId="{94A569AD-1805-404F-89D6-5D3A54865EBB}"/>
    <dgm:cxn modelId="{7BBDC41C-B9B2-4FF0-937A-C8A05641B9AD}" srcId="{D65A206E-1342-412E-ACF9-DBB5A89C23DD}" destId="{967D8B77-C370-4F66-950D-263AF284BABD}" srcOrd="3" destOrd="0" parTransId="{272CA25B-C75A-4E1A-B722-734CE838ECAE}" sibTransId="{477F06C6-D473-4509-9DE8-D10F35600FF2}"/>
    <dgm:cxn modelId="{9DFBC1C8-AAAB-4B10-9A37-B3F5C1B5972F}" srcId="{D65A206E-1342-412E-ACF9-DBB5A89C23DD}" destId="{DF0EF812-3E2D-4A5A-BDE6-94657D30B91F}" srcOrd="1" destOrd="0" parTransId="{5975718E-473C-4BF7-8DB5-226A85017314}" sibTransId="{3DD04057-86B5-4E56-86BA-A2D89B89A5D9}"/>
    <dgm:cxn modelId="{F2296048-FDF3-436E-A8F2-5B1F45F70EC0}" srcId="{1DE01266-BF63-458A-A9CC-881FE9AB4500}" destId="{B213403F-8DEB-481A-8BFE-3D7E8BD162E3}" srcOrd="0" destOrd="0" parTransId="{731213A5-70BE-4B42-89C2-4CA98C3C8739}" sibTransId="{D60A15EA-926A-49D6-BC03-7A26BA3B7B65}"/>
    <dgm:cxn modelId="{6356405D-9908-4771-A023-22EC83E0100C}" type="presOf" srcId="{C54321AB-4ED8-4FE9-831E-25726EB37C15}" destId="{25B38E6E-3222-4121-AB81-11BB13395A59}" srcOrd="0" destOrd="4" presId="urn:microsoft.com/office/officeart/2005/8/layout/hProcess10"/>
    <dgm:cxn modelId="{255C1F7B-C5CC-41C9-872F-43951D8435F9}" srcId="{B6DBFC07-F54B-41D9-BC1B-E157C552183C}" destId="{1BA7198F-2F74-4911-911E-BC8BAA5FD1EA}" srcOrd="0" destOrd="0" parTransId="{B7398F97-F81E-4B06-83C7-2D86D50E0FAA}" sibTransId="{53A1AAAC-FDAC-4A96-9930-2EC9920E1A35}"/>
    <dgm:cxn modelId="{96749399-86CE-4175-92FC-29E93C2C5687}" type="presOf" srcId="{1BA7198F-2F74-4911-911E-BC8BAA5FD1EA}" destId="{25B38E6E-3222-4121-AB81-11BB13395A59}" srcOrd="0" destOrd="1" presId="urn:microsoft.com/office/officeart/2005/8/layout/hProcess10"/>
    <dgm:cxn modelId="{3E02867B-F524-4621-BA3C-3870619C6376}" type="presOf" srcId="{34B318CE-01EE-451A-9050-63F793E61608}" destId="{B59BE811-9FCC-4544-8640-15E53E33CC14}" srcOrd="0" destOrd="7" presId="urn:microsoft.com/office/officeart/2005/8/layout/hProcess10"/>
    <dgm:cxn modelId="{A029272B-F745-46BB-87B5-47C3DC4E6D9A}" srcId="{1DE01266-BF63-458A-A9CC-881FE9AB4500}" destId="{0E2D674C-DEFD-47B4-A95D-E6D556D074A6}" srcOrd="1" destOrd="0" parTransId="{9E5E507A-9A9F-41BC-A904-38B0CF93DC01}" sibTransId="{FBD986B7-1415-4BC5-BC1A-B95A012DCBAF}"/>
    <dgm:cxn modelId="{0CA64975-EB92-4A56-8749-7B9B5DE4FB52}" type="presOf" srcId="{82F5A9DC-B3D7-4611-BA91-0B49D20BCF1B}" destId="{B59BE811-9FCC-4544-8640-15E53E33CC14}" srcOrd="0" destOrd="9" presId="urn:microsoft.com/office/officeart/2005/8/layout/hProcess10"/>
    <dgm:cxn modelId="{7B1C4A0F-A7EC-48BC-88E8-C87D662172F8}" type="presOf" srcId="{29E7B4E6-68F6-4070-BD9B-ED2128ADD05A}" destId="{B59BE811-9FCC-4544-8640-15E53E33CC14}" srcOrd="0" destOrd="6" presId="urn:microsoft.com/office/officeart/2005/8/layout/hProcess10"/>
    <dgm:cxn modelId="{3DFC977F-D388-4917-9E22-7F3C35F53665}" type="presOf" srcId="{D65A206E-1342-412E-ACF9-DBB5A89C23DD}" destId="{25B38E6E-3222-4121-AB81-11BB13395A59}" srcOrd="0" destOrd="5" presId="urn:microsoft.com/office/officeart/2005/8/layout/hProcess10"/>
    <dgm:cxn modelId="{AD4A2425-729C-4695-ADEB-33273DEDF4C1}" srcId="{EF109919-39F8-482B-AA78-1694299F0F60}" destId="{B6DBFC07-F54B-41D9-BC1B-E157C552183C}" srcOrd="0" destOrd="0" parTransId="{9D036C6E-5BD6-46EC-8ADE-536E6B855A97}" sibTransId="{A0CD8AC5-80FC-43A7-A58A-9950115995EF}"/>
    <dgm:cxn modelId="{9D3B4C8F-96C2-47E0-BE07-A7CA266135F4}" type="presOf" srcId="{921EF524-2742-41F1-851C-306232966BF2}" destId="{B59BE811-9FCC-4544-8640-15E53E33CC14}" srcOrd="0" destOrd="0" presId="urn:microsoft.com/office/officeart/2005/8/layout/hProcess10"/>
    <dgm:cxn modelId="{CC8D2CFB-2586-48FC-9E47-0D07E7FED873}" type="presOf" srcId="{7D31398B-2E3F-41C0-9195-B53C8F04DDD2}" destId="{25B38E6E-3222-4121-AB81-11BB13395A59}" srcOrd="0" destOrd="3" presId="urn:microsoft.com/office/officeart/2005/8/layout/hProcess10"/>
    <dgm:cxn modelId="{0DC893C1-0DC5-48D8-BC4A-A1D571F615E1}" type="presOf" srcId="{9B219622-1917-4C5C-8A0B-A34B3376BD9C}" destId="{B59BE811-9FCC-4544-8640-15E53E33CC14}" srcOrd="0" destOrd="5" presId="urn:microsoft.com/office/officeart/2005/8/layout/hProcess10"/>
    <dgm:cxn modelId="{70B970BF-206B-4EB1-B8C6-69A531B53F9F}" srcId="{D65A206E-1342-412E-ACF9-DBB5A89C23DD}" destId="{02125E5F-D5A0-4451-9EBD-37D3AFC1F7C8}" srcOrd="0" destOrd="0" parTransId="{42305684-C346-48FA-8FAB-E7A65968E8F8}" sibTransId="{9B080311-6D0C-470B-8F9E-20C448777B9C}"/>
    <dgm:cxn modelId="{39A67210-64CE-4D5C-8DA9-7974BD5C8577}" type="presOf" srcId="{B213403F-8DEB-481A-8BFE-3D7E8BD162E3}" destId="{B59BE811-9FCC-4544-8640-15E53E33CC14}" srcOrd="0" destOrd="2" presId="urn:microsoft.com/office/officeart/2005/8/layout/hProcess10"/>
    <dgm:cxn modelId="{5CD37542-2CD5-4647-ACFB-7EA6F05ED7F0}" type="presOf" srcId="{B6DBFC07-F54B-41D9-BC1B-E157C552183C}" destId="{25B38E6E-3222-4121-AB81-11BB13395A59}" srcOrd="0" destOrd="0" presId="urn:microsoft.com/office/officeart/2005/8/layout/hProcess10"/>
    <dgm:cxn modelId="{A79E5C4D-D01D-4B0E-9982-127F8E6D290B}" srcId="{1BA7198F-2F74-4911-911E-BC8BAA5FD1EA}" destId="{7D31398B-2E3F-41C0-9195-B53C8F04DDD2}" srcOrd="1" destOrd="0" parTransId="{7B9FC268-60EA-4013-9EBE-3B79116A737F}" sibTransId="{817DDB0C-2EF7-4C65-B4A1-DA2AEFB53F71}"/>
    <dgm:cxn modelId="{9FDED910-2287-4286-B3E0-E28D534F38CF}" srcId="{29E7B4E6-68F6-4070-BD9B-ED2128ADD05A}" destId="{AEE3562D-F012-451B-8955-43135C7DE6F3}" srcOrd="1" destOrd="0" parTransId="{5301BB18-109F-43F2-848B-15DA2A155BC4}" sibTransId="{7D23972E-AF00-4AE5-AD7A-3609D4B17829}"/>
    <dgm:cxn modelId="{7D32F5EB-31DB-4FDE-968D-F1064DD2EE96}" srcId="{1DE01266-BF63-458A-A9CC-881FE9AB4500}" destId="{43E3C7A5-5649-4AF4-AE2D-3D77E31E9B34}" srcOrd="2" destOrd="0" parTransId="{9EBA66A2-8CE9-4460-BB04-CDAA10190B4C}" sibTransId="{5B249CF4-B354-4EF2-B853-9B9BFE2E2B5D}"/>
    <dgm:cxn modelId="{ACEA4B07-C702-4EDC-9FE7-3B4792823856}" type="presOf" srcId="{EF109919-39F8-482B-AA78-1694299F0F60}" destId="{C2D26346-A14C-4357-B5BB-AC9A7D3EB9CB}" srcOrd="0" destOrd="0" presId="urn:microsoft.com/office/officeart/2005/8/layout/hProcess10"/>
    <dgm:cxn modelId="{A68197B0-573B-48D3-B133-0AFBFC0A61DD}" type="presOf" srcId="{DF0EF812-3E2D-4A5A-BDE6-94657D30B91F}" destId="{25B38E6E-3222-4121-AB81-11BB13395A59}" srcOrd="0" destOrd="7" presId="urn:microsoft.com/office/officeart/2005/8/layout/hProcess10"/>
    <dgm:cxn modelId="{AFCEFACF-556A-4AB9-9531-600944FCF305}" type="presOf" srcId="{AEE3562D-F012-451B-8955-43135C7DE6F3}" destId="{B59BE811-9FCC-4544-8640-15E53E33CC14}" srcOrd="0" destOrd="8" presId="urn:microsoft.com/office/officeart/2005/8/layout/hProcess10"/>
    <dgm:cxn modelId="{762FC869-888B-4A21-A7B1-C78A3CDFE4D7}" type="presOf" srcId="{32BC21DD-E651-4336-8D2D-F2756A0761F8}" destId="{25B38E6E-3222-4121-AB81-11BB13395A59}" srcOrd="0" destOrd="10" presId="urn:microsoft.com/office/officeart/2005/8/layout/hProcess10"/>
    <dgm:cxn modelId="{E2282A9F-7F96-40D9-81F9-2B9DFDB7BCA4}" srcId="{29E7B4E6-68F6-4070-BD9B-ED2128ADD05A}" destId="{82F5A9DC-B3D7-4611-BA91-0B49D20BCF1B}" srcOrd="2" destOrd="0" parTransId="{EACA8C79-2CA7-4AAC-B65E-2830B701298B}" sibTransId="{A38D7225-38F4-429A-8B26-AF29F1E3A60B}"/>
    <dgm:cxn modelId="{0D1588CE-DE96-4451-9BE8-96C62E95C3D4}" type="presParOf" srcId="{C2D26346-A14C-4357-B5BB-AC9A7D3EB9CB}" destId="{E7146364-DE4F-4551-8042-46CA27AFE44C}" srcOrd="0" destOrd="0" presId="urn:microsoft.com/office/officeart/2005/8/layout/hProcess10"/>
    <dgm:cxn modelId="{FFA10279-DE92-425B-8B0E-CDBABB8DCBC2}" type="presParOf" srcId="{E7146364-DE4F-4551-8042-46CA27AFE44C}" destId="{83069B2C-E4DA-4007-908B-57A8634D2030}" srcOrd="0" destOrd="0" presId="urn:microsoft.com/office/officeart/2005/8/layout/hProcess10"/>
    <dgm:cxn modelId="{351221B2-6EF9-41D3-AF7E-D194D122BE61}" type="presParOf" srcId="{E7146364-DE4F-4551-8042-46CA27AFE44C}" destId="{25B38E6E-3222-4121-AB81-11BB13395A59}" srcOrd="1" destOrd="0" presId="urn:microsoft.com/office/officeart/2005/8/layout/hProcess10"/>
    <dgm:cxn modelId="{7E59D533-4C1F-417F-A084-3F60DDE8806F}" type="presParOf" srcId="{C2D26346-A14C-4357-B5BB-AC9A7D3EB9CB}" destId="{2041A60D-BF30-4818-8793-97A76DDD6B31}" srcOrd="1" destOrd="0" presId="urn:microsoft.com/office/officeart/2005/8/layout/hProcess10"/>
    <dgm:cxn modelId="{EFA67B4C-C678-4C19-8083-4C53D53D5D77}" type="presParOf" srcId="{2041A60D-BF30-4818-8793-97A76DDD6B31}" destId="{3BE11BA0-F54F-42EF-9424-7F9C71138386}" srcOrd="0" destOrd="0" presId="urn:microsoft.com/office/officeart/2005/8/layout/hProcess10"/>
    <dgm:cxn modelId="{C134E152-AEF9-4476-98A5-BFC30497ED15}" type="presParOf" srcId="{C2D26346-A14C-4357-B5BB-AC9A7D3EB9CB}" destId="{9C66A1DE-5331-442B-B860-A25D499BD81D}" srcOrd="2" destOrd="0" presId="urn:microsoft.com/office/officeart/2005/8/layout/hProcess10"/>
    <dgm:cxn modelId="{0D4B73C9-F23D-430B-BFA3-FAC8A3F34429}" type="presParOf" srcId="{9C66A1DE-5331-442B-B860-A25D499BD81D}" destId="{94A874BF-23C5-4386-9650-5F8E3A5E5E67}" srcOrd="0" destOrd="0" presId="urn:microsoft.com/office/officeart/2005/8/layout/hProcess10"/>
    <dgm:cxn modelId="{CF49F170-FE95-49A8-BD4F-77586231A8DC}" type="presParOf" srcId="{9C66A1DE-5331-442B-B860-A25D499BD81D}" destId="{B59BE811-9FCC-4544-8640-15E53E33CC1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F6E51E-5A8E-48AE-A6BE-3D6B6A803F2D}" type="doc">
      <dgm:prSet loTypeId="urn:microsoft.com/office/officeart/2005/8/layout/venn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3748607F-631A-4C81-9FB9-063D526223BD}">
      <dgm:prSet phldrT="[Texte]"/>
      <dgm:spPr/>
      <dgm:t>
        <a:bodyPr/>
        <a:lstStyle/>
        <a:p>
          <a:r>
            <a:rPr lang="fr-FR" dirty="0"/>
            <a:t>Cycle 2 et 3</a:t>
          </a:r>
        </a:p>
        <a:p>
          <a:r>
            <a:rPr lang="fr-FR" dirty="0"/>
            <a:t>La Clotte</a:t>
          </a:r>
        </a:p>
        <a:p>
          <a:r>
            <a:rPr lang="fr-FR" dirty="0"/>
            <a:t>St Pierre du Palais</a:t>
          </a:r>
        </a:p>
        <a:p>
          <a:r>
            <a:rPr lang="fr-FR" dirty="0"/>
            <a:t>St </a:t>
          </a:r>
          <a:r>
            <a:rPr lang="fr-FR" dirty="0" err="1"/>
            <a:t>Aigulin</a:t>
          </a:r>
          <a:endParaRPr lang="fr-FR" dirty="0"/>
        </a:p>
      </dgm:t>
    </dgm:pt>
    <dgm:pt modelId="{CF7289EE-5129-423C-9677-02DF97457D41}" type="parTrans" cxnId="{549851F5-A87A-46F0-995D-62C3EFD7339A}">
      <dgm:prSet/>
      <dgm:spPr/>
      <dgm:t>
        <a:bodyPr/>
        <a:lstStyle/>
        <a:p>
          <a:endParaRPr lang="fr-FR"/>
        </a:p>
      </dgm:t>
    </dgm:pt>
    <dgm:pt modelId="{2C69FB5A-2E99-467F-B0D1-F0EF3BDBF3E6}" type="sibTrans" cxnId="{549851F5-A87A-46F0-995D-62C3EFD7339A}">
      <dgm:prSet/>
      <dgm:spPr/>
      <dgm:t>
        <a:bodyPr/>
        <a:lstStyle/>
        <a:p>
          <a:endParaRPr lang="fr-FR"/>
        </a:p>
      </dgm:t>
    </dgm:pt>
    <dgm:pt modelId="{BF3F5373-3281-4B94-88A8-0EFC4874248F}">
      <dgm:prSet phldrT="[Texte]"/>
      <dgm:spPr/>
      <dgm:t>
        <a:bodyPr/>
        <a:lstStyle/>
        <a:p>
          <a:r>
            <a:rPr lang="fr-FR" dirty="0"/>
            <a:t>Cycle 1</a:t>
          </a:r>
        </a:p>
        <a:p>
          <a:r>
            <a:rPr lang="fr-FR" dirty="0"/>
            <a:t>St </a:t>
          </a:r>
          <a:r>
            <a:rPr lang="fr-FR" dirty="0" err="1"/>
            <a:t>Aigulin</a:t>
          </a:r>
          <a:endParaRPr lang="fr-FR" dirty="0"/>
        </a:p>
        <a:p>
          <a:r>
            <a:rPr lang="fr-FR" dirty="0"/>
            <a:t>St Martin de </a:t>
          </a:r>
          <a:r>
            <a:rPr lang="fr-FR" dirty="0" err="1"/>
            <a:t>Coux</a:t>
          </a:r>
          <a:endParaRPr lang="fr-FR" dirty="0"/>
        </a:p>
        <a:p>
          <a:r>
            <a:rPr lang="fr-FR" dirty="0"/>
            <a:t>St Pierre du Palais</a:t>
          </a:r>
        </a:p>
        <a:p>
          <a:r>
            <a:rPr lang="fr-FR" dirty="0"/>
            <a:t>Le </a:t>
          </a:r>
          <a:r>
            <a:rPr lang="fr-FR" dirty="0" err="1"/>
            <a:t>Fouilloux</a:t>
          </a:r>
          <a:endParaRPr lang="fr-FR" dirty="0"/>
        </a:p>
        <a:p>
          <a:endParaRPr lang="fr-FR" dirty="0"/>
        </a:p>
      </dgm:t>
    </dgm:pt>
    <dgm:pt modelId="{4F3501B2-F382-49A4-BC49-2E2C0DAA0460}" type="parTrans" cxnId="{1AE595F6-D0F0-4974-91C7-FAF98085356B}">
      <dgm:prSet/>
      <dgm:spPr/>
      <dgm:t>
        <a:bodyPr/>
        <a:lstStyle/>
        <a:p>
          <a:endParaRPr lang="fr-FR"/>
        </a:p>
      </dgm:t>
    </dgm:pt>
    <dgm:pt modelId="{3606C28F-008B-4F92-9080-CEAE2065FB62}" type="sibTrans" cxnId="{1AE595F6-D0F0-4974-91C7-FAF98085356B}">
      <dgm:prSet/>
      <dgm:spPr/>
      <dgm:t>
        <a:bodyPr/>
        <a:lstStyle/>
        <a:p>
          <a:endParaRPr lang="fr-FR"/>
        </a:p>
      </dgm:t>
    </dgm:pt>
    <dgm:pt modelId="{80EF5780-BF10-4DEB-9F03-573E6CC264BD}">
      <dgm:prSet phldrT="[Texte]"/>
      <dgm:spPr/>
      <dgm:t>
        <a:bodyPr/>
        <a:lstStyle/>
        <a:p>
          <a:r>
            <a:rPr lang="fr-FR" dirty="0"/>
            <a:t>Cycle 3</a:t>
          </a:r>
        </a:p>
        <a:p>
          <a:r>
            <a:rPr lang="fr-FR" dirty="0" err="1"/>
            <a:t>Lonzac</a:t>
          </a:r>
          <a:endParaRPr lang="fr-FR" dirty="0"/>
        </a:p>
        <a:p>
          <a:r>
            <a:rPr lang="fr-FR" dirty="0" err="1"/>
            <a:t>Germignac</a:t>
          </a:r>
          <a:endParaRPr lang="fr-FR" dirty="0"/>
        </a:p>
        <a:p>
          <a:r>
            <a:rPr lang="fr-FR" dirty="0"/>
            <a:t>Jarnac-Champagne</a:t>
          </a:r>
        </a:p>
        <a:p>
          <a:r>
            <a:rPr lang="fr-FR" dirty="0" err="1"/>
            <a:t>Neuillac</a:t>
          </a:r>
          <a:endParaRPr lang="fr-FR" dirty="0"/>
        </a:p>
        <a:p>
          <a:r>
            <a:rPr lang="fr-FR" dirty="0" err="1"/>
            <a:t>Chadenac</a:t>
          </a:r>
          <a:endParaRPr lang="fr-FR" dirty="0"/>
        </a:p>
        <a:p>
          <a:r>
            <a:rPr lang="fr-FR" dirty="0" err="1"/>
            <a:t>Echebrune</a:t>
          </a:r>
          <a:endParaRPr lang="fr-FR" dirty="0"/>
        </a:p>
      </dgm:t>
    </dgm:pt>
    <dgm:pt modelId="{09BEFA6F-BE6A-4EB5-A902-A197693B5628}" type="parTrans" cxnId="{76E06DF6-F58D-4804-B8CE-FF7B67EE46B7}">
      <dgm:prSet/>
      <dgm:spPr/>
      <dgm:t>
        <a:bodyPr/>
        <a:lstStyle/>
        <a:p>
          <a:endParaRPr lang="fr-FR"/>
        </a:p>
      </dgm:t>
    </dgm:pt>
    <dgm:pt modelId="{9245454F-8C1F-42B5-B372-E1EC6420B03B}" type="sibTrans" cxnId="{76E06DF6-F58D-4804-B8CE-FF7B67EE46B7}">
      <dgm:prSet/>
      <dgm:spPr/>
      <dgm:t>
        <a:bodyPr/>
        <a:lstStyle/>
        <a:p>
          <a:endParaRPr lang="fr-FR"/>
        </a:p>
      </dgm:t>
    </dgm:pt>
    <dgm:pt modelId="{7F2562BC-0F00-46C6-916B-02E451B9341B}">
      <dgm:prSet phldrT="[Texte]"/>
      <dgm:spPr/>
      <dgm:t>
        <a:bodyPr/>
        <a:lstStyle/>
        <a:p>
          <a:r>
            <a:rPr lang="fr-FR" dirty="0"/>
            <a:t>Cycle 2</a:t>
          </a:r>
        </a:p>
        <a:p>
          <a:r>
            <a:rPr lang="fr-FR" dirty="0" err="1"/>
            <a:t>Germignac</a:t>
          </a:r>
          <a:endParaRPr lang="fr-FR" dirty="0"/>
        </a:p>
        <a:p>
          <a:r>
            <a:rPr lang="fr-FR" dirty="0"/>
            <a:t>St Martial sur le Né</a:t>
          </a:r>
        </a:p>
        <a:p>
          <a:r>
            <a:rPr lang="fr-FR" dirty="0" err="1"/>
            <a:t>Neuillac</a:t>
          </a:r>
          <a:endParaRPr lang="fr-FR" dirty="0"/>
        </a:p>
        <a:p>
          <a:r>
            <a:rPr lang="fr-FR" dirty="0"/>
            <a:t>Jarnac Champagne</a:t>
          </a:r>
        </a:p>
        <a:p>
          <a:r>
            <a:rPr lang="fr-FR" dirty="0" err="1"/>
            <a:t>Neuillac</a:t>
          </a:r>
          <a:endParaRPr lang="fr-FR" dirty="0"/>
        </a:p>
        <a:p>
          <a:r>
            <a:rPr lang="fr-FR" dirty="0" err="1"/>
            <a:t>Avy</a:t>
          </a:r>
          <a:r>
            <a:rPr lang="fr-FR" dirty="0"/>
            <a:t> Biron</a:t>
          </a:r>
        </a:p>
        <a:p>
          <a:r>
            <a:rPr lang="fr-FR" dirty="0" err="1"/>
            <a:t>Marignac</a:t>
          </a:r>
          <a:endParaRPr lang="fr-FR" dirty="0"/>
        </a:p>
      </dgm:t>
    </dgm:pt>
    <dgm:pt modelId="{44ED4B1A-2451-44AF-83A3-8DCAB1EF751A}" type="parTrans" cxnId="{96DE21A0-F2CF-4601-9181-1B4E5C13F94F}">
      <dgm:prSet/>
      <dgm:spPr/>
      <dgm:t>
        <a:bodyPr/>
        <a:lstStyle/>
        <a:p>
          <a:endParaRPr lang="fr-FR"/>
        </a:p>
      </dgm:t>
    </dgm:pt>
    <dgm:pt modelId="{AD12EBFA-B451-43B4-BD78-93A6EBCF817C}" type="sibTrans" cxnId="{96DE21A0-F2CF-4601-9181-1B4E5C13F94F}">
      <dgm:prSet/>
      <dgm:spPr/>
      <dgm:t>
        <a:bodyPr/>
        <a:lstStyle/>
        <a:p>
          <a:endParaRPr lang="fr-FR"/>
        </a:p>
      </dgm:t>
    </dgm:pt>
    <dgm:pt modelId="{190CFD13-04E3-412E-AD67-15AE4A43E2BF}" type="pres">
      <dgm:prSet presAssocID="{46F6E51E-5A8E-48AE-A6BE-3D6B6A803F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D0FBE7F-4CB4-4CCF-8916-CA2F432FF3EA}" type="pres">
      <dgm:prSet presAssocID="{3748607F-631A-4C81-9FB9-063D526223BD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7F602D4-90BF-4CFA-9FD0-7E6B6CEE7BCF}" type="pres">
      <dgm:prSet presAssocID="{2C69FB5A-2E99-467F-B0D1-F0EF3BDBF3E6}" presName="space" presStyleCnt="0"/>
      <dgm:spPr/>
    </dgm:pt>
    <dgm:pt modelId="{47440171-8A26-4E0D-93CD-F7A7FB3C9637}" type="pres">
      <dgm:prSet presAssocID="{BF3F5373-3281-4B94-88A8-0EFC4874248F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AF6E8D-94CD-44D3-AB36-68940158175F}" type="pres">
      <dgm:prSet presAssocID="{3606C28F-008B-4F92-9080-CEAE2065FB62}" presName="space" presStyleCnt="0"/>
      <dgm:spPr/>
    </dgm:pt>
    <dgm:pt modelId="{1B2604DB-F048-417E-8AAD-9FCEB19C7538}" type="pres">
      <dgm:prSet presAssocID="{80EF5780-BF10-4DEB-9F03-573E6CC264BD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064FE9-E797-45E4-967D-F4CB82E568E9}" type="pres">
      <dgm:prSet presAssocID="{9245454F-8C1F-42B5-B372-E1EC6420B03B}" presName="space" presStyleCnt="0"/>
      <dgm:spPr/>
    </dgm:pt>
    <dgm:pt modelId="{90428C72-0290-4F07-9C50-94D8052290C5}" type="pres">
      <dgm:prSet presAssocID="{7F2562BC-0F00-46C6-916B-02E451B9341B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AE595F6-D0F0-4974-91C7-FAF98085356B}" srcId="{46F6E51E-5A8E-48AE-A6BE-3D6B6A803F2D}" destId="{BF3F5373-3281-4B94-88A8-0EFC4874248F}" srcOrd="1" destOrd="0" parTransId="{4F3501B2-F382-49A4-BC49-2E2C0DAA0460}" sibTransId="{3606C28F-008B-4F92-9080-CEAE2065FB62}"/>
    <dgm:cxn modelId="{76E06DF6-F58D-4804-B8CE-FF7B67EE46B7}" srcId="{46F6E51E-5A8E-48AE-A6BE-3D6B6A803F2D}" destId="{80EF5780-BF10-4DEB-9F03-573E6CC264BD}" srcOrd="2" destOrd="0" parTransId="{09BEFA6F-BE6A-4EB5-A902-A197693B5628}" sibTransId="{9245454F-8C1F-42B5-B372-E1EC6420B03B}"/>
    <dgm:cxn modelId="{C54B9976-E3CD-4284-A4F0-E8911A58D617}" type="presOf" srcId="{80EF5780-BF10-4DEB-9F03-573E6CC264BD}" destId="{1B2604DB-F048-417E-8AAD-9FCEB19C7538}" srcOrd="0" destOrd="0" presId="urn:microsoft.com/office/officeart/2005/8/layout/venn3"/>
    <dgm:cxn modelId="{549851F5-A87A-46F0-995D-62C3EFD7339A}" srcId="{46F6E51E-5A8E-48AE-A6BE-3D6B6A803F2D}" destId="{3748607F-631A-4C81-9FB9-063D526223BD}" srcOrd="0" destOrd="0" parTransId="{CF7289EE-5129-423C-9677-02DF97457D41}" sibTransId="{2C69FB5A-2E99-467F-B0D1-F0EF3BDBF3E6}"/>
    <dgm:cxn modelId="{F49B576A-4CA6-4690-85B8-CD57D7AB3CD8}" type="presOf" srcId="{46F6E51E-5A8E-48AE-A6BE-3D6B6A803F2D}" destId="{190CFD13-04E3-412E-AD67-15AE4A43E2BF}" srcOrd="0" destOrd="0" presId="urn:microsoft.com/office/officeart/2005/8/layout/venn3"/>
    <dgm:cxn modelId="{DAD1C284-BF3C-41ED-80CA-C1B44BC5A039}" type="presOf" srcId="{7F2562BC-0F00-46C6-916B-02E451B9341B}" destId="{90428C72-0290-4F07-9C50-94D8052290C5}" srcOrd="0" destOrd="0" presId="urn:microsoft.com/office/officeart/2005/8/layout/venn3"/>
    <dgm:cxn modelId="{F10E8AD0-31AB-426D-AA26-DCF911C49FEF}" type="presOf" srcId="{3748607F-631A-4C81-9FB9-063D526223BD}" destId="{AD0FBE7F-4CB4-4CCF-8916-CA2F432FF3EA}" srcOrd="0" destOrd="0" presId="urn:microsoft.com/office/officeart/2005/8/layout/venn3"/>
    <dgm:cxn modelId="{96DE21A0-F2CF-4601-9181-1B4E5C13F94F}" srcId="{46F6E51E-5A8E-48AE-A6BE-3D6B6A803F2D}" destId="{7F2562BC-0F00-46C6-916B-02E451B9341B}" srcOrd="3" destOrd="0" parTransId="{44ED4B1A-2451-44AF-83A3-8DCAB1EF751A}" sibTransId="{AD12EBFA-B451-43B4-BD78-93A6EBCF817C}"/>
    <dgm:cxn modelId="{BECC7605-9A71-469C-9F49-3BE1282566DD}" type="presOf" srcId="{BF3F5373-3281-4B94-88A8-0EFC4874248F}" destId="{47440171-8A26-4E0D-93CD-F7A7FB3C9637}" srcOrd="0" destOrd="0" presId="urn:microsoft.com/office/officeart/2005/8/layout/venn3"/>
    <dgm:cxn modelId="{2969C8BE-BAD3-40DF-AC15-437E7977890F}" type="presParOf" srcId="{190CFD13-04E3-412E-AD67-15AE4A43E2BF}" destId="{AD0FBE7F-4CB4-4CCF-8916-CA2F432FF3EA}" srcOrd="0" destOrd="0" presId="urn:microsoft.com/office/officeart/2005/8/layout/venn3"/>
    <dgm:cxn modelId="{01106E21-0973-4B34-B23D-533D4C8AEC37}" type="presParOf" srcId="{190CFD13-04E3-412E-AD67-15AE4A43E2BF}" destId="{57F602D4-90BF-4CFA-9FD0-7E6B6CEE7BCF}" srcOrd="1" destOrd="0" presId="urn:microsoft.com/office/officeart/2005/8/layout/venn3"/>
    <dgm:cxn modelId="{A371ABEA-0146-454F-89BD-1632B229ABF9}" type="presParOf" srcId="{190CFD13-04E3-412E-AD67-15AE4A43E2BF}" destId="{47440171-8A26-4E0D-93CD-F7A7FB3C9637}" srcOrd="2" destOrd="0" presId="urn:microsoft.com/office/officeart/2005/8/layout/venn3"/>
    <dgm:cxn modelId="{78278034-4B0D-43AE-A634-F77709BE2BF7}" type="presParOf" srcId="{190CFD13-04E3-412E-AD67-15AE4A43E2BF}" destId="{FAAF6E8D-94CD-44D3-AB36-68940158175F}" srcOrd="3" destOrd="0" presId="urn:microsoft.com/office/officeart/2005/8/layout/venn3"/>
    <dgm:cxn modelId="{43D2683D-4A92-495D-8C8B-13BB74286EF3}" type="presParOf" srcId="{190CFD13-04E3-412E-AD67-15AE4A43E2BF}" destId="{1B2604DB-F048-417E-8AAD-9FCEB19C7538}" srcOrd="4" destOrd="0" presId="urn:microsoft.com/office/officeart/2005/8/layout/venn3"/>
    <dgm:cxn modelId="{3210E264-69DE-4ACE-B686-752614A765BC}" type="presParOf" srcId="{190CFD13-04E3-412E-AD67-15AE4A43E2BF}" destId="{85064FE9-E797-45E4-967D-F4CB82E568E9}" srcOrd="5" destOrd="0" presId="urn:microsoft.com/office/officeart/2005/8/layout/venn3"/>
    <dgm:cxn modelId="{4D6CF22E-D397-4946-8D14-6614C945DA4B}" type="presParOf" srcId="{190CFD13-04E3-412E-AD67-15AE4A43E2BF}" destId="{90428C72-0290-4F07-9C50-94D8052290C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69B2C-E4DA-4007-908B-57A8634D2030}">
      <dsp:nvSpPr>
        <dsp:cNvPr id="0" name=""/>
        <dsp:cNvSpPr/>
      </dsp:nvSpPr>
      <dsp:spPr>
        <a:xfrm>
          <a:off x="264971" y="188628"/>
          <a:ext cx="3369945" cy="40078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38E6E-3222-4121-AB81-11BB13395A59}">
      <dsp:nvSpPr>
        <dsp:cNvPr id="0" name=""/>
        <dsp:cNvSpPr/>
      </dsp:nvSpPr>
      <dsp:spPr>
        <a:xfrm>
          <a:off x="345931" y="418924"/>
          <a:ext cx="3827689" cy="35199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Organisation et fonctionnement de l’école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u="sng" kern="1200" dirty="0"/>
            <a:t>Rappels :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/>
            <a:t>Demande d’autorisation d’absence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/>
            <a:t>Lieu de scolarisation et garde alternée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400" i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u="sng" kern="1200" dirty="0"/>
            <a:t>Ce qui évolue </a:t>
          </a:r>
          <a:r>
            <a:rPr lang="fr-FR" sz="1700" kern="1200" dirty="0"/>
            <a:t>: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/>
            <a:t>Pacte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/>
            <a:t>PPCR pour les directeurs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/>
            <a:t>PPMS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/>
            <a:t>EPS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/>
            <a:t>Sortie scolaire</a:t>
          </a:r>
        </a:p>
      </dsp:txBody>
      <dsp:txXfrm>
        <a:off x="449027" y="522020"/>
        <a:ext cx="3621497" cy="3313761"/>
      </dsp:txXfrm>
    </dsp:sp>
    <dsp:sp modelId="{2041A60D-BF30-4818-8793-97A76DDD6B31}">
      <dsp:nvSpPr>
        <dsp:cNvPr id="0" name=""/>
        <dsp:cNvSpPr/>
      </dsp:nvSpPr>
      <dsp:spPr>
        <a:xfrm rot="53641">
          <a:off x="4096703" y="2470398"/>
          <a:ext cx="452976" cy="5852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600" kern="1200"/>
        </a:p>
      </dsp:txBody>
      <dsp:txXfrm>
        <a:off x="4096711" y="2586385"/>
        <a:ext cx="317083" cy="351142"/>
      </dsp:txXfrm>
    </dsp:sp>
    <dsp:sp modelId="{94A874BF-23C5-4386-9650-5F8E3A5E5E67}">
      <dsp:nvSpPr>
        <dsp:cNvPr id="0" name=""/>
        <dsp:cNvSpPr/>
      </dsp:nvSpPr>
      <dsp:spPr>
        <a:xfrm>
          <a:off x="4929134" y="203333"/>
          <a:ext cx="3789815" cy="39947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BE811-9FCC-4544-8640-15E53E33CC14}">
      <dsp:nvSpPr>
        <dsp:cNvPr id="0" name=""/>
        <dsp:cNvSpPr/>
      </dsp:nvSpPr>
      <dsp:spPr>
        <a:xfrm>
          <a:off x="5055895" y="473390"/>
          <a:ext cx="3864417" cy="35396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Pilotage pédagogique : lutter contre les inégalités territoriales:</a:t>
          </a:r>
          <a:endParaRPr lang="fr-FR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u="sng" kern="1200" dirty="0">
              <a:effectLst/>
            </a:rPr>
            <a:t>Formations en proximité </a:t>
          </a:r>
          <a:r>
            <a:rPr lang="fr-FR" sz="1700" kern="1200" dirty="0">
              <a:effectLst/>
            </a:rPr>
            <a:t>: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>
              <a:effectLst/>
            </a:rPr>
            <a:t>Formation en résidence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>
              <a:effectLst/>
            </a:rPr>
            <a:t>Organisation des différents plans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>
              <a:effectLst/>
            </a:rPr>
            <a:t>Flash pédagogiques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400" i="1" kern="1200" dirty="0">
            <a:effectLst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i="1" u="sng" kern="1200" dirty="0">
              <a:effectLst/>
            </a:rPr>
            <a:t>Projets sur le territoire </a:t>
          </a:r>
          <a:r>
            <a:rPr lang="fr-FR" sz="1700" i="1" kern="1200" dirty="0">
              <a:effectLst/>
            </a:rPr>
            <a:t>: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>
              <a:effectLst/>
            </a:rPr>
            <a:t>Blog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>
              <a:effectLst/>
            </a:rPr>
            <a:t>Proposition d’un projet en EAC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>
              <a:effectLst/>
            </a:rPr>
            <a:t>CARFD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i="1" kern="1200" dirty="0">
              <a:effectLst/>
            </a:rPr>
            <a:t>Territoire Educatif Rural</a:t>
          </a:r>
        </a:p>
      </dsp:txBody>
      <dsp:txXfrm>
        <a:off x="5159567" y="577062"/>
        <a:ext cx="3657073" cy="33322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FBE7F-4CB4-4CCF-8916-CA2F432FF3EA}">
      <dsp:nvSpPr>
        <dsp:cNvPr id="0" name=""/>
        <dsp:cNvSpPr/>
      </dsp:nvSpPr>
      <dsp:spPr>
        <a:xfrm>
          <a:off x="3537" y="818365"/>
          <a:ext cx="3549223" cy="354922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5326" tIns="21590" rIns="195326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Cycle 2 et 3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La Clotte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St Pierre du Palais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St </a:t>
          </a:r>
          <a:r>
            <a:rPr lang="fr-FR" sz="1700" kern="1200" dirty="0" err="1"/>
            <a:t>Aigulin</a:t>
          </a:r>
          <a:endParaRPr lang="fr-FR" sz="1700" kern="1200" dirty="0"/>
        </a:p>
      </dsp:txBody>
      <dsp:txXfrm>
        <a:off x="523309" y="1338137"/>
        <a:ext cx="2509679" cy="2509679"/>
      </dsp:txXfrm>
    </dsp:sp>
    <dsp:sp modelId="{47440171-8A26-4E0D-93CD-F7A7FB3C9637}">
      <dsp:nvSpPr>
        <dsp:cNvPr id="0" name=""/>
        <dsp:cNvSpPr/>
      </dsp:nvSpPr>
      <dsp:spPr>
        <a:xfrm>
          <a:off x="2842916" y="818365"/>
          <a:ext cx="3549223" cy="3549223"/>
        </a:xfrm>
        <a:prstGeom prst="ellipse">
          <a:avLst/>
        </a:prstGeom>
        <a:solidFill>
          <a:schemeClr val="accent5">
            <a:alpha val="50000"/>
            <a:hueOff val="-871962"/>
            <a:satOff val="5188"/>
            <a:lumOff val="20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5326" tIns="21590" rIns="195326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Cycle 1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St </a:t>
          </a:r>
          <a:r>
            <a:rPr lang="fr-FR" sz="1700" kern="1200" dirty="0" err="1"/>
            <a:t>Aigulin</a:t>
          </a:r>
          <a:endParaRPr lang="fr-FR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St Martin de </a:t>
          </a:r>
          <a:r>
            <a:rPr lang="fr-FR" sz="1700" kern="1200" dirty="0" err="1"/>
            <a:t>Coux</a:t>
          </a:r>
          <a:endParaRPr lang="fr-FR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St Pierre du Palais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Le </a:t>
          </a:r>
          <a:r>
            <a:rPr lang="fr-FR" sz="1700" kern="1200" dirty="0" err="1"/>
            <a:t>Fouilloux</a:t>
          </a:r>
          <a:endParaRPr lang="fr-FR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 dirty="0"/>
        </a:p>
      </dsp:txBody>
      <dsp:txXfrm>
        <a:off x="3362688" y="1338137"/>
        <a:ext cx="2509679" cy="2509679"/>
      </dsp:txXfrm>
    </dsp:sp>
    <dsp:sp modelId="{1B2604DB-F048-417E-8AAD-9FCEB19C7538}">
      <dsp:nvSpPr>
        <dsp:cNvPr id="0" name=""/>
        <dsp:cNvSpPr/>
      </dsp:nvSpPr>
      <dsp:spPr>
        <a:xfrm>
          <a:off x="5682294" y="818365"/>
          <a:ext cx="3549223" cy="3549223"/>
        </a:xfrm>
        <a:prstGeom prst="ellipse">
          <a:avLst/>
        </a:prstGeom>
        <a:solidFill>
          <a:schemeClr val="accent5">
            <a:alpha val="50000"/>
            <a:hueOff val="-1743925"/>
            <a:satOff val="10375"/>
            <a:lumOff val="41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5326" tIns="21590" rIns="195326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Cycle 3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Lonzac</a:t>
          </a:r>
          <a:endParaRPr lang="fr-FR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Germignac</a:t>
          </a:r>
          <a:endParaRPr lang="fr-FR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Jarnac-Champagne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Neuillac</a:t>
          </a:r>
          <a:endParaRPr lang="fr-FR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Chadenac</a:t>
          </a:r>
          <a:endParaRPr lang="fr-FR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Echebrune</a:t>
          </a:r>
          <a:endParaRPr lang="fr-FR" sz="1700" kern="1200" dirty="0"/>
        </a:p>
      </dsp:txBody>
      <dsp:txXfrm>
        <a:off x="6202066" y="1338137"/>
        <a:ext cx="2509679" cy="2509679"/>
      </dsp:txXfrm>
    </dsp:sp>
    <dsp:sp modelId="{90428C72-0290-4F07-9C50-94D8052290C5}">
      <dsp:nvSpPr>
        <dsp:cNvPr id="0" name=""/>
        <dsp:cNvSpPr/>
      </dsp:nvSpPr>
      <dsp:spPr>
        <a:xfrm>
          <a:off x="8521673" y="818365"/>
          <a:ext cx="3549223" cy="3549223"/>
        </a:xfrm>
        <a:prstGeom prst="ellipse">
          <a:avLst/>
        </a:prstGeom>
        <a:solidFill>
          <a:schemeClr val="accent5">
            <a:alpha val="50000"/>
            <a:hueOff val="-2615887"/>
            <a:satOff val="15563"/>
            <a:lumOff val="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5326" tIns="21590" rIns="195326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Cycle 2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Germignac</a:t>
          </a:r>
          <a:endParaRPr lang="fr-FR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St Martial sur le Né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Neuillac</a:t>
          </a:r>
          <a:endParaRPr lang="fr-FR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Jarnac Champagne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Neuillac</a:t>
          </a:r>
          <a:endParaRPr lang="fr-FR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Avy</a:t>
          </a:r>
          <a:r>
            <a:rPr lang="fr-FR" sz="1700" kern="1200" dirty="0"/>
            <a:t> Biron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/>
            <a:t>Marignac</a:t>
          </a:r>
          <a:endParaRPr lang="fr-FR" sz="1700" kern="1200" dirty="0"/>
        </a:p>
      </dsp:txBody>
      <dsp:txXfrm>
        <a:off x="9041445" y="1338137"/>
        <a:ext cx="2509679" cy="2509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28B71-0EA2-4E06-AA0A-73325C8AAAE5}" type="datetimeFigureOut">
              <a:rPr lang="fr-FR" smtClean="0"/>
              <a:t>11/09/2024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36DB-B4C6-4BED-A58C-CC0A0B3106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68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3"/>
            <a:ext cx="3854528" cy="1278466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https://www.canva.com/design/DAGIZVN94nM/OwUy1_s0f8Ro6SPiCvUCJQ/edi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blogpeda.ac-poitiers.fr/circo-jzc/2023/08/29/natation-scolair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honorabilite.dsden17@ac-poitiers.f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blogs17.ac-poitiers.fr/epsecoles17/files/2024/08/Guide_directeurs17_financement_des_activites_physiques_sportives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blogpeda.ac-poitiers.fr/circo-jzc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ra.ac-poitiers.fr/mes-rubriques/autorisations-d-absence-des-personnels-enseignants-du-1er-degre-315240.kjsp" TargetMode="External"/><Relationship Id="rId2" Type="http://schemas.openxmlformats.org/officeDocument/2006/relationships/hyperlink" Target="../../Textes%20reglementaires%2017/Autorisation%20absence/0247-2023-note-de-service-autorisations-absence.pdf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4ADB6-B478-4B8F-AFFF-5977442D7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824" y="411630"/>
            <a:ext cx="7766936" cy="1646302"/>
          </a:xfrm>
        </p:spPr>
        <p:txBody>
          <a:bodyPr/>
          <a:lstStyle/>
          <a:p>
            <a:r>
              <a:rPr lang="fr-FR" dirty="0"/>
              <a:t>Réunion de rentrée</a:t>
            </a:r>
            <a:br>
              <a:rPr lang="fr-FR" dirty="0"/>
            </a:br>
            <a:r>
              <a:rPr lang="fr-FR" sz="2800" i="1" dirty="0"/>
              <a:t>Circonscription de Jonzac (17)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D72D24-6CFD-4363-B920-31193D578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2799" y="2143972"/>
            <a:ext cx="7766936" cy="1096899"/>
          </a:xfrm>
        </p:spPr>
        <p:txBody>
          <a:bodyPr/>
          <a:lstStyle/>
          <a:p>
            <a:r>
              <a:rPr lang="fr-FR" dirty="0" err="1"/>
              <a:t>Directeurs.trices</a:t>
            </a:r>
            <a:endParaRPr lang="fr-FR" dirty="0"/>
          </a:p>
          <a:p>
            <a:r>
              <a:rPr lang="fr-FR" dirty="0" err="1"/>
              <a:t>Chargé.e.s</a:t>
            </a:r>
            <a:r>
              <a:rPr lang="fr-FR" dirty="0"/>
              <a:t> d’école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5D3B73-E4A3-419D-9E9A-678CD8B98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3" y="214844"/>
            <a:ext cx="1956455" cy="115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A0714E-5D00-4290-A11F-B871503D44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99983"/>
              </a:clrFrom>
              <a:clrTo>
                <a:srgbClr val="99998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003" y="5981029"/>
            <a:ext cx="1763557" cy="765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989326-3037-4E7F-9D18-8D4C75F5DC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2729" y="5824350"/>
            <a:ext cx="1995268" cy="830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7A00881-D9A0-43F3-A530-00F89C59D1AA}"/>
              </a:ext>
            </a:extLst>
          </p:cNvPr>
          <p:cNvSpPr txBox="1"/>
          <p:nvPr/>
        </p:nvSpPr>
        <p:spPr>
          <a:xfrm>
            <a:off x="1412799" y="4102563"/>
            <a:ext cx="7070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prend toute disposition utile concernant l'organisation et le bon fonctionnement de l'école  (….) </a:t>
            </a:r>
          </a:p>
          <a:p>
            <a:r>
              <a:rPr lang="fr-FR" sz="1200" i="1" dirty="0"/>
              <a:t>Décret n° 2023-777 du 14 août 2023 relatif aux directeurs d'école Art. R. 411-10 </a:t>
            </a:r>
          </a:p>
          <a:p>
            <a:endParaRPr lang="fr-FR" sz="1200" i="1" dirty="0"/>
          </a:p>
          <a:p>
            <a:pPr algn="r"/>
            <a:r>
              <a:rPr lang="fr-FR" dirty="0"/>
              <a:t>Il anime et coordonne l'équipe pédagogique</a:t>
            </a:r>
          </a:p>
          <a:p>
            <a:pPr algn="r"/>
            <a:r>
              <a:rPr lang="fr-FR" sz="1200" i="1" dirty="0"/>
              <a:t>Décret n° 2023-777 du 14 août 2023 relatif aux directeurs d'école Art. R. 411-15 </a:t>
            </a:r>
          </a:p>
        </p:txBody>
      </p:sp>
    </p:spTree>
    <p:extLst>
      <p:ext uri="{BB962C8B-B14F-4D97-AF65-F5344CB8AC3E}">
        <p14:creationId xmlns:p14="http://schemas.microsoft.com/office/powerpoint/2010/main" val="28351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fiertés de l’année</a:t>
            </a:r>
          </a:p>
        </p:txBody>
      </p:sp>
      <p:sp>
        <p:nvSpPr>
          <p:cNvPr id="4" name="AutoShape 2" descr="Accueil - Union Barbezieux Jonz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Google Shape;222;gea3abf6790_0_25">
            <a:extLst>
              <a:ext uri="{FF2B5EF4-FFF2-40B4-BE49-F238E27FC236}">
                <a16:creationId xmlns:a16="http://schemas.microsoft.com/office/drawing/2014/main" id="{D0FDE329-1AE4-449F-B592-9152449A977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44894" y="360498"/>
            <a:ext cx="1969772" cy="69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192931"/>
            <a:ext cx="3750722" cy="24017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7334" y="2948339"/>
            <a:ext cx="3374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9 rencontres rugby + toutes vos rencontres USEP (</a:t>
            </a:r>
            <a:r>
              <a:rPr lang="fr-FR" sz="1100" dirty="0">
                <a:solidFill>
                  <a:srgbClr val="FF0000"/>
                </a:solidFill>
              </a:rPr>
              <a:t>dont sport et handicap)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875" y="1184222"/>
            <a:ext cx="3313873" cy="241044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621875" y="3225338"/>
            <a:ext cx="337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parcours de la flamme USEP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592" y="1184222"/>
            <a:ext cx="3245968" cy="241435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014169" y="1192931"/>
            <a:ext cx="3420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2 villages olympiques accueillis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34" y="3998422"/>
            <a:ext cx="3741620" cy="226937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151763" y="4396101"/>
            <a:ext cx="147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Des athlètes </a:t>
            </a:r>
          </a:p>
          <a:p>
            <a:r>
              <a:rPr lang="fr-FR" dirty="0">
                <a:solidFill>
                  <a:srgbClr val="FF0000"/>
                </a:solidFill>
              </a:rPr>
              <a:t>rencontrés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932" y="3998996"/>
            <a:ext cx="3340816" cy="22688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786261" y="3899994"/>
            <a:ext cx="147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flamme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0348" y="3998421"/>
            <a:ext cx="3228211" cy="2265753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0040573" y="4026769"/>
            <a:ext cx="147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On y était…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034520" y="3600974"/>
            <a:ext cx="845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9"/>
              </a:rPr>
              <a:t>https://www.canva.com/design/DAGIZVN94nM/OwUy1_s0f8Ro6SPiCvUCJQ/edit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3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Rôle directeurs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64" y="1404130"/>
            <a:ext cx="8447791" cy="463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480" y="472354"/>
            <a:ext cx="8596668" cy="1320800"/>
          </a:xfrm>
        </p:spPr>
        <p:txBody>
          <a:bodyPr/>
          <a:lstStyle/>
          <a:p>
            <a:r>
              <a:rPr lang="fr-FR" dirty="0"/>
              <a:t>EPS – sorties Scolaires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0C3C09A-48BB-4E43-A98C-A232537CFE45}"/>
              </a:ext>
            </a:extLst>
          </p:cNvPr>
          <p:cNvSpPr txBox="1">
            <a:spLocks/>
          </p:cNvSpPr>
          <p:nvPr/>
        </p:nvSpPr>
        <p:spPr>
          <a:xfrm>
            <a:off x="1" y="126556"/>
            <a:ext cx="11670382" cy="14642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</a:rPr>
              <a:t>J-B Massicot (CPC)</a:t>
            </a:r>
            <a:endParaRPr lang="fr-FR" dirty="0"/>
          </a:p>
        </p:txBody>
      </p:sp>
      <p:pic>
        <p:nvPicPr>
          <p:cNvPr id="6" name="Google Shape;222;gea3abf6790_0_25">
            <a:extLst>
              <a:ext uri="{FF2B5EF4-FFF2-40B4-BE49-F238E27FC236}">
                <a16:creationId xmlns:a16="http://schemas.microsoft.com/office/drawing/2014/main" id="{F6A97A7A-332F-4FF7-B7FE-4F9A6C8009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07092" y="6036139"/>
            <a:ext cx="1969772" cy="69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56" y="1227191"/>
            <a:ext cx="7994364" cy="56323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844" y="1590853"/>
            <a:ext cx="2931869" cy="20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NATATION SCOLAIRE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329" y="1871094"/>
            <a:ext cx="10844106" cy="3880773"/>
          </a:xfrm>
        </p:spPr>
        <p:txBody>
          <a:bodyPr/>
          <a:lstStyle/>
          <a:p>
            <a:r>
              <a:rPr lang="fr-FR" sz="2400" dirty="0">
                <a:hlinkClick r:id="rId2"/>
              </a:rPr>
              <a:t>https://blogpeda.ac-poitiers.fr/circo-jzc/2023/08/29/natation-scolaire/</a:t>
            </a:r>
            <a:br>
              <a:rPr lang="fr-FR" sz="2400" dirty="0">
                <a:hlinkClick r:id="rId2"/>
              </a:rPr>
            </a:br>
            <a:r>
              <a:rPr lang="fr-FR" sz="2400" dirty="0"/>
              <a:t>Note de services intervenants extérieurs en EPS 28 août 2024 DASEN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4039"/>
            <a:ext cx="9297698" cy="1467055"/>
          </a:xfrm>
          <a:prstGeom prst="rect">
            <a:avLst/>
          </a:prstGeom>
        </p:spPr>
      </p:pic>
      <p:pic>
        <p:nvPicPr>
          <p:cNvPr id="8" name="Google Shape;222;gea3abf6790_0_25">
            <a:extLst>
              <a:ext uri="{FF2B5EF4-FFF2-40B4-BE49-F238E27FC236}">
                <a16:creationId xmlns:a16="http://schemas.microsoft.com/office/drawing/2014/main" id="{D8AC953C-2BE0-4C4F-8C06-0B00883DE5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890" y="5977311"/>
            <a:ext cx="1969772" cy="69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302" y="2931663"/>
            <a:ext cx="2872581" cy="34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0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NATATION SCOLAIRE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329" y="1871094"/>
            <a:ext cx="1084410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u="sng" dirty="0"/>
              <a:t>A présent, il y a deux cas de figure : </a:t>
            </a:r>
            <a:r>
              <a:rPr lang="fr-FR" sz="1400" dirty="0"/>
              <a:t/>
            </a:r>
            <a:br>
              <a:rPr lang="fr-FR" sz="1400" dirty="0"/>
            </a:br>
            <a:r>
              <a:rPr lang="fr-FR" sz="1400" dirty="0"/>
              <a:t>- </a:t>
            </a:r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un </a:t>
            </a:r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nouvel agrément (ou plus de 5 ans)</a:t>
            </a:r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1400" dirty="0"/>
              <a:t>: vous me faites parvenir </a:t>
            </a:r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le formulaire 2a &amp; la fiche récapitulative 2a</a:t>
            </a:r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1400" dirty="0"/>
              <a:t>avant la session</a:t>
            </a:r>
            <a:br>
              <a:rPr lang="fr-FR" sz="1400" dirty="0"/>
            </a:br>
            <a:r>
              <a:rPr lang="fr-FR" sz="1400" dirty="0"/>
              <a:t>- </a:t>
            </a:r>
            <a:r>
              <a:rPr lang="fr-FR" sz="1400" dirty="0">
                <a:solidFill>
                  <a:srgbClr val="FFC000"/>
                </a:solidFill>
              </a:rPr>
              <a:t>un </a:t>
            </a:r>
            <a:r>
              <a:rPr lang="fr-FR" sz="1400" b="1" dirty="0">
                <a:solidFill>
                  <a:srgbClr val="FFC000"/>
                </a:solidFill>
              </a:rPr>
              <a:t>renouvellement (test de moins de 5ans)</a:t>
            </a:r>
            <a:r>
              <a:rPr lang="fr-FR" sz="1400" dirty="0">
                <a:solidFill>
                  <a:srgbClr val="FFC000"/>
                </a:solidFill>
              </a:rPr>
              <a:t> </a:t>
            </a:r>
            <a:r>
              <a:rPr lang="fr-FR" sz="1400" dirty="0"/>
              <a:t>: vous </a:t>
            </a:r>
            <a:r>
              <a:rPr lang="fr-FR" sz="1400" u="sng" dirty="0"/>
              <a:t>transmettez directement</a:t>
            </a:r>
            <a:r>
              <a:rPr lang="fr-FR" sz="1400" dirty="0"/>
              <a:t> </a:t>
            </a:r>
            <a:r>
              <a:rPr lang="fr-FR" sz="1400" b="1" dirty="0">
                <a:solidFill>
                  <a:srgbClr val="FFC000"/>
                </a:solidFill>
              </a:rPr>
              <a:t>les fiches 2b</a:t>
            </a:r>
            <a:r>
              <a:rPr lang="fr-FR" sz="1400" dirty="0">
                <a:solidFill>
                  <a:srgbClr val="FFC000"/>
                </a:solidFill>
              </a:rPr>
              <a:t> </a:t>
            </a:r>
            <a:r>
              <a:rPr lang="fr-FR" sz="1400" dirty="0"/>
              <a:t>aux services : </a:t>
            </a:r>
            <a:br>
              <a:rPr lang="fr-FR" sz="1400" dirty="0"/>
            </a:br>
            <a:r>
              <a:rPr lang="fr-FR" sz="1400" dirty="0">
                <a:solidFill>
                  <a:srgbClr val="FFC000"/>
                </a:solidFill>
                <a:hlinkClick r:id="rId2"/>
              </a:rPr>
              <a:t>honorabilite.dsden17@ac-poitiers.fr</a:t>
            </a:r>
            <a:r>
              <a:rPr lang="fr-FR" sz="1400" dirty="0"/>
              <a:t/>
            </a:r>
            <a:br>
              <a:rPr lang="fr-FR" sz="1400" dirty="0"/>
            </a:br>
            <a:r>
              <a:rPr lang="fr-FR" sz="1400" dirty="0"/>
              <a:t/>
            </a:r>
            <a:br>
              <a:rPr lang="fr-FR" sz="1400" dirty="0"/>
            </a:br>
            <a:r>
              <a:rPr lang="fr-FR" sz="1400" dirty="0"/>
              <a:t>Attention tous ces formulaires ont changé!</a:t>
            </a:r>
            <a:br>
              <a:rPr lang="fr-FR" sz="1400" dirty="0"/>
            </a:br>
            <a:r>
              <a:rPr lang="fr-FR" sz="1400" dirty="0"/>
              <a:t>Sur le document pourront être mentionnées les interventions en natation </a:t>
            </a:r>
            <a:r>
              <a:rPr lang="fr-FR" sz="1400" b="1" dirty="0"/>
              <a:t>ET</a:t>
            </a:r>
            <a:r>
              <a:rPr lang="fr-FR" sz="1400" dirty="0"/>
              <a:t> en cyclisme le cas échéant.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19" y="178595"/>
            <a:ext cx="9297698" cy="1467055"/>
          </a:xfrm>
          <a:prstGeom prst="rect">
            <a:avLst/>
          </a:prstGeom>
        </p:spPr>
      </p:pic>
      <p:pic>
        <p:nvPicPr>
          <p:cNvPr id="8" name="Google Shape;222;gea3abf6790_0_25">
            <a:extLst>
              <a:ext uri="{FF2B5EF4-FFF2-40B4-BE49-F238E27FC236}">
                <a16:creationId xmlns:a16="http://schemas.microsoft.com/office/drawing/2014/main" id="{D8AC953C-2BE0-4C4F-8C06-0B00883DE5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890" y="5977311"/>
            <a:ext cx="1969772" cy="695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77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60" y="332508"/>
            <a:ext cx="4013495" cy="63344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080" y="4846320"/>
            <a:ext cx="3915295" cy="748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186" y="2310742"/>
            <a:ext cx="3781953" cy="4048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5095701" y="332509"/>
            <a:ext cx="4506747" cy="369332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Premier agrément ou test de plus de 5ans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28704" y="920829"/>
            <a:ext cx="408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Il faut que l’intervenant participe à une session.</a:t>
            </a:r>
            <a:br>
              <a:rPr lang="fr-FR" sz="1400" dirty="0"/>
            </a:br>
            <a:r>
              <a:rPr lang="fr-FR" sz="1400" dirty="0"/>
              <a:t>Transmettre les documents au CPC EPS.</a:t>
            </a:r>
          </a:p>
        </p:txBody>
      </p:sp>
      <p:sp>
        <p:nvSpPr>
          <p:cNvPr id="10" name="Ellipse 9"/>
          <p:cNvSpPr/>
          <p:nvPr/>
        </p:nvSpPr>
        <p:spPr>
          <a:xfrm>
            <a:off x="2668385" y="722041"/>
            <a:ext cx="282632" cy="2945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5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4" y="0"/>
            <a:ext cx="4068505" cy="50572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095701" y="332509"/>
            <a:ext cx="5878789" cy="369332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Renouvellement de l’agrément (</a:t>
            </a:r>
            <a:r>
              <a:rPr lang="fr-FR" dirty="0">
                <a:solidFill>
                  <a:srgbClr val="FF0000"/>
                </a:solidFill>
              </a:rPr>
              <a:t>test de moins de 5ans</a:t>
            </a:r>
            <a:r>
              <a:rPr lang="fr-FR" dirty="0"/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28704" y="920829"/>
            <a:ext cx="5579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Transmettre les documents à : </a:t>
            </a:r>
            <a:r>
              <a:rPr lang="fr-FR" sz="1400" dirty="0">
                <a:solidFill>
                  <a:srgbClr val="FF0000"/>
                </a:solidFill>
              </a:rPr>
              <a:t>honorabilite.dsden17@ac-poitiers.fr</a:t>
            </a:r>
          </a:p>
        </p:txBody>
      </p:sp>
      <p:sp>
        <p:nvSpPr>
          <p:cNvPr id="5" name="Rectangle 4"/>
          <p:cNvSpPr/>
          <p:nvPr/>
        </p:nvSpPr>
        <p:spPr>
          <a:xfrm>
            <a:off x="688164" y="4401137"/>
            <a:ext cx="3681165" cy="687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98267" y="2756168"/>
            <a:ext cx="3681165" cy="361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92" y="5200420"/>
            <a:ext cx="3493438" cy="8965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28" y="3238995"/>
            <a:ext cx="7223761" cy="2960172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2726575" y="407324"/>
            <a:ext cx="282632" cy="2945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2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projets &amp; partenariats</a:t>
            </a:r>
          </a:p>
        </p:txBody>
      </p:sp>
      <p:pic>
        <p:nvPicPr>
          <p:cNvPr id="4" name="Google Shape;222;gea3abf6790_0_25">
            <a:extLst>
              <a:ext uri="{FF2B5EF4-FFF2-40B4-BE49-F238E27FC236}">
                <a16:creationId xmlns:a16="http://schemas.microsoft.com/office/drawing/2014/main" id="{A1E95D15-8D93-47F4-BB80-00C26DF283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99702" y="574695"/>
            <a:ext cx="1969772" cy="69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29" y="1474342"/>
            <a:ext cx="6249272" cy="432495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840" y="3865418"/>
            <a:ext cx="3988634" cy="251817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038" y="2384526"/>
            <a:ext cx="2289803" cy="16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6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08230" cy="1320800"/>
          </a:xfrm>
        </p:spPr>
        <p:txBody>
          <a:bodyPr>
            <a:normAutofit/>
          </a:bodyPr>
          <a:lstStyle/>
          <a:p>
            <a:r>
              <a:rPr lang="fr-FR" sz="2800" dirty="0"/>
              <a:t>Financement des activités physiques et sportives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1" y="23521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2"/>
              </a:rPr>
              <a:t>http://blogs17.ac-poitiers.fr/epsecoles17/files/2024/08/Guide_directeurs17_financement_des_activites_physiques_sportives.pdf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269999"/>
            <a:ext cx="3973483" cy="538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3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619A4-A3DF-487C-AAD6-78424AAF4D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Pilotage pédagogique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49EFA3-1235-404A-A3A3-CA0367E04A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800" i="1" dirty="0">
                <a:solidFill>
                  <a:schemeClr val="accent1"/>
                </a:solidFill>
              </a:rPr>
              <a:t>Lutter contre les inégalités territoriales</a:t>
            </a:r>
          </a:p>
        </p:txBody>
      </p:sp>
    </p:spTree>
    <p:extLst>
      <p:ext uri="{BB962C8B-B14F-4D97-AF65-F5344CB8AC3E}">
        <p14:creationId xmlns:p14="http://schemas.microsoft.com/office/powerpoint/2010/main" val="160532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16F92D-1069-495F-AE8B-457538A1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572" y="87118"/>
            <a:ext cx="8596668" cy="99295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Réunion du 11 septembre 2024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EB8E5D-A864-4098-91EF-E7BBE8878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36" y="1106077"/>
            <a:ext cx="8689539" cy="14580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i="1" dirty="0"/>
              <a:t>Accueil café et distribution des livrets d’évaluation</a:t>
            </a:r>
          </a:p>
          <a:p>
            <a:pPr marL="0" indent="0">
              <a:buNone/>
            </a:pPr>
            <a:r>
              <a:rPr lang="fr-FR" dirty="0"/>
              <a:t>Présentation de l’équipe de circonscription</a:t>
            </a:r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7AED90FB-B9B8-48AF-9CBE-C3C892BC67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8714780"/>
              </p:ext>
            </p:extLst>
          </p:nvPr>
        </p:nvGraphicFramePr>
        <p:xfrm>
          <a:off x="309400" y="2182392"/>
          <a:ext cx="9162853" cy="4381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D2C9FF1-6F72-4ECB-8360-793248216BE9}"/>
              </a:ext>
            </a:extLst>
          </p:cNvPr>
          <p:cNvSpPr txBox="1">
            <a:spLocks/>
          </p:cNvSpPr>
          <p:nvPr/>
        </p:nvSpPr>
        <p:spPr>
          <a:xfrm>
            <a:off x="138260" y="5468375"/>
            <a:ext cx="8689539" cy="1291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fr-FR" dirty="0"/>
          </a:p>
          <a:p>
            <a:pPr marL="0" indent="0">
              <a:buFont typeface="Wingdings 3" charset="2"/>
              <a:buNone/>
            </a:pPr>
            <a:endParaRPr lang="fr-FR" dirty="0"/>
          </a:p>
        </p:txBody>
      </p:sp>
      <p:pic>
        <p:nvPicPr>
          <p:cNvPr id="8" name="Google Shape;222;gea3abf6790_0_25">
            <a:extLst>
              <a:ext uri="{FF2B5EF4-FFF2-40B4-BE49-F238E27FC236}">
                <a16:creationId xmlns:a16="http://schemas.microsoft.com/office/drawing/2014/main" id="{8E7D5C54-D451-4D2F-A5E4-D6B17D12826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069" y="219095"/>
            <a:ext cx="1969772" cy="695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86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E9BEAC-0BFB-4CCB-8B72-A26799C6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Pilotage pédagogique : </a:t>
            </a:r>
            <a:r>
              <a:rPr lang="fr-FR" i="1" dirty="0"/>
              <a:t>lutter contre les inégalités territoriales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5358D6-BA17-4143-8974-1E5B4B948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Organisation de la formation 2023/2024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9BCDDA-7796-4D86-9A9C-A4A297E595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fr-FR" sz="45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fr-FR" sz="4500" b="1" dirty="0">
                <a:solidFill>
                  <a:schemeClr val="tx2"/>
                </a:solidFill>
              </a:rPr>
              <a:t>Une formation au plus près des besoins : formation en résidence</a:t>
            </a:r>
            <a:endParaRPr lang="fr-FR" dirty="0"/>
          </a:p>
          <a:p>
            <a:pPr lvl="1"/>
            <a:r>
              <a:rPr lang="fr-FR" sz="4500" dirty="0"/>
              <a:t>Plan français</a:t>
            </a:r>
          </a:p>
          <a:p>
            <a:pPr lvl="1"/>
            <a:r>
              <a:rPr lang="fr-FR" sz="4500" dirty="0"/>
              <a:t>Plan mathématiques</a:t>
            </a:r>
          </a:p>
          <a:p>
            <a:pPr lvl="1"/>
            <a:r>
              <a:rPr lang="fr-FR" sz="4500" dirty="0"/>
              <a:t>Dispositif évaluation d’école</a:t>
            </a:r>
          </a:p>
          <a:p>
            <a:pPr lvl="1"/>
            <a:r>
              <a:rPr lang="fr-FR" sz="4500" i="1" dirty="0"/>
              <a:t>Animation pédagogique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08540F-6295-4719-9DBD-1204081C3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Organisation de la formation 2024/25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7E7AD5D-3F17-4D81-A752-035DB38DA6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4400" b="1" dirty="0"/>
              <a:t>Propositions des CPC vers les écoles</a:t>
            </a:r>
          </a:p>
          <a:p>
            <a:pPr lvl="2"/>
            <a:r>
              <a:rPr lang="fr-FR" sz="4400" dirty="0"/>
              <a:t>Priorités nationales……</a:t>
            </a:r>
          </a:p>
          <a:p>
            <a:pPr lvl="2"/>
            <a:r>
              <a:rPr lang="fr-FR" sz="4400" dirty="0"/>
              <a:t>…selon le contexte de l’école</a:t>
            </a:r>
          </a:p>
          <a:p>
            <a:pPr lvl="2"/>
            <a:r>
              <a:rPr lang="fr-FR" sz="4400" dirty="0"/>
              <a:t>Organisation : 6h/12h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748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 idx="4294967295"/>
          </p:nvPr>
        </p:nvSpPr>
        <p:spPr>
          <a:xfrm>
            <a:off x="0" y="901700"/>
            <a:ext cx="8597900" cy="1320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3600" b="1" strike="noStrike" spc="-1" dirty="0">
                <a:solidFill>
                  <a:schemeClr val="accent1">
                    <a:lumMod val="50000"/>
                  </a:schemeClr>
                </a:solidFill>
                <a:latin typeface="Trebuchet MS"/>
              </a:rPr>
              <a:t>Plan mathématiques : </a:t>
            </a:r>
            <a:r>
              <a:rPr lang="fr-FR" sz="1800" b="0" strike="noStrike" spc="-1" dirty="0">
                <a:solidFill>
                  <a:srgbClr val="000000"/>
                </a:solidFill>
                <a:latin typeface="Trebuchet MS"/>
              </a:rPr>
              <a:t>F. Marot (CPC)</a:t>
            </a:r>
            <a:r>
              <a:rPr sz="1800" dirty="0"/>
              <a:t/>
            </a:r>
            <a:br>
              <a:rPr sz="1800" dirty="0"/>
            </a:br>
            <a:endParaRPr lang="en-US" sz="1800" b="0" strike="noStrike" spc="-1" dirty="0">
              <a:solidFill>
                <a:srgbClr val="000000"/>
              </a:solidFill>
              <a:latin typeface="Trebuchet MS"/>
            </a:endParaRPr>
          </a:p>
        </p:txBody>
      </p:sp>
      <p:graphicFrame>
        <p:nvGraphicFramePr>
          <p:cNvPr id="277" name="Espace réservé du contenu 3"/>
          <p:cNvGraphicFramePr/>
          <p:nvPr>
            <p:extLst/>
          </p:nvPr>
        </p:nvGraphicFramePr>
        <p:xfrm>
          <a:off x="0" y="1825560"/>
          <a:ext cx="12192000" cy="496824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13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Constellation 1</a:t>
                      </a:r>
                      <a:endParaRPr lang="fr-FR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 dirty="0">
                          <a:solidFill>
                            <a:srgbClr val="FFFFFF"/>
                          </a:solidFill>
                          <a:latin typeface="Trebuchet MS"/>
                        </a:rPr>
                        <a:t>Constellation 2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 dirty="0">
                          <a:solidFill>
                            <a:srgbClr val="FFFFFF"/>
                          </a:solidFill>
                          <a:latin typeface="Trebuchet MS"/>
                        </a:rPr>
                        <a:t>Cycle 1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Constellation 3</a:t>
                      </a:r>
                      <a:endParaRPr lang="fr-FR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Cycle 2</a:t>
                      </a:r>
                      <a:endParaRPr lang="fr-FR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Constellation 4</a:t>
                      </a:r>
                      <a:endParaRPr lang="fr-FR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Cycle 3</a:t>
                      </a:r>
                      <a:endParaRPr lang="fr-FR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FC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3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28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Elodie Vovard</a:t>
                      </a:r>
                      <a:endParaRPr lang="fr-FR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Frédéric Marot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55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  <a:tabLst>
                          <a:tab pos="0" algn="l"/>
                        </a:tabLst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Archiac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  <a:tabLst>
                          <a:tab pos="0" algn="l"/>
                        </a:tabLst>
                      </a:pP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Allas-</a:t>
                      </a:r>
                      <a:r>
                        <a:rPr lang="fr-FR" sz="2800" b="0" strike="noStrike" spc="-1" baseline="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Chgne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  <a:tabLst>
                          <a:tab pos="0" algn="l"/>
                        </a:tabLst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Arthenac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  <a:tabLst>
                          <a:tab pos="0" algn="l"/>
                        </a:tabLst>
                      </a:pP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Brie /s </a:t>
                      </a: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Archiac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  <a:tabLst>
                          <a:tab pos="0" algn="l"/>
                        </a:tabLst>
                      </a:pP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St </a:t>
                      </a: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Ciers-Chgne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  <a:tabLst>
                          <a:tab pos="0" algn="l"/>
                        </a:tabLst>
                      </a:pP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St </a:t>
                      </a: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Maigrin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F5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Chamouillac</a:t>
                      </a: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	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Chevanceaux</a:t>
                      </a: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 M.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Montendre </a:t>
                      </a: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S.Veil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Montlieu-</a:t>
                      </a:r>
                      <a:r>
                        <a:rPr lang="fr-FR" sz="2800" b="0" strike="noStrike" spc="-1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GdS</a:t>
                      </a:r>
                      <a:endParaRPr lang="fr-FR" sz="2800" b="0" strike="noStrike" spc="-1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Vallet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F5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Chardes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Chevanceaux</a:t>
                      </a: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 E.	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Coux</a:t>
                      </a: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	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Montlieu</a:t>
                      </a: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GdS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Montlieu</a:t>
                      </a: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 LPP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Rouffignac	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Salignac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Chevanceaux</a:t>
                      </a: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 E.	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Courpignac</a:t>
                      </a: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	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Montlieu</a:t>
                      </a: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 LPP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Montlieu</a:t>
                      </a:r>
                      <a:r>
                        <a:rPr lang="fr-FR" sz="2800" b="0" strike="noStrike" spc="-1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GdS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2800" b="0" strike="noStrike" spc="-1" dirty="0" err="1">
                          <a:solidFill>
                            <a:srgbClr val="000000"/>
                          </a:solidFill>
                          <a:latin typeface="+mn-lt"/>
                        </a:rPr>
                        <a:t>Sousmoulins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fr-FR" sz="2800" b="0" strike="noStrike" spc="-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8" name="Google Shape;222;gea3abf6790_0_25"/>
          <p:cNvPicPr/>
          <p:nvPr/>
        </p:nvPicPr>
        <p:blipFill>
          <a:blip r:embed="rId2"/>
          <a:stretch/>
        </p:blipFill>
        <p:spPr>
          <a:xfrm>
            <a:off x="222120" y="219240"/>
            <a:ext cx="1969560" cy="694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5354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Plan Français : </a:t>
            </a:r>
            <a:r>
              <a:rPr lang="fr-FR" sz="1800" dirty="0">
                <a:solidFill>
                  <a:schemeClr val="tx1"/>
                </a:solidFill>
              </a:rPr>
              <a:t>M. Bonneau (CPC)</a:t>
            </a:r>
            <a:br>
              <a:rPr lang="fr-FR" sz="1800" dirty="0">
                <a:solidFill>
                  <a:schemeClr val="tx1"/>
                </a:solidFill>
              </a:rPr>
            </a:br>
            <a:endParaRPr lang="fr-FR" sz="1800" dirty="0">
              <a:solidFill>
                <a:schemeClr val="tx1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117567" y="1254034"/>
          <a:ext cx="12074434" cy="5185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oogle Shape;222;gea3abf6790_0_25">
            <a:extLst>
              <a:ext uri="{FF2B5EF4-FFF2-40B4-BE49-F238E27FC236}">
                <a16:creationId xmlns:a16="http://schemas.microsoft.com/office/drawing/2014/main" id="{8C0F36C8-BA21-443F-ABDA-43321853BE0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069" y="219095"/>
            <a:ext cx="1969772" cy="695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39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596313" cy="1320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4800" b="1" strike="noStrike" spc="-1" dirty="0">
                <a:solidFill>
                  <a:schemeClr val="accent1">
                    <a:lumMod val="50000"/>
                  </a:schemeClr>
                </a:solidFill>
                <a:latin typeface="Trebuchet MS"/>
              </a:rPr>
              <a:t>Evaluations d’écoles : </a:t>
            </a:r>
            <a:endParaRPr lang="en-US" sz="4800" b="0" strike="noStrike" spc="-1" dirty="0">
              <a:solidFill>
                <a:schemeClr val="accent1">
                  <a:lumMod val="50000"/>
                </a:schemeClr>
              </a:solidFill>
              <a:latin typeface="Trebuchet MS"/>
            </a:endParaRPr>
          </a:p>
        </p:txBody>
      </p:sp>
      <p:graphicFrame>
        <p:nvGraphicFramePr>
          <p:cNvPr id="285" name="Espace réservé du contenu 3"/>
          <p:cNvGraphicFramePr/>
          <p:nvPr>
            <p:extLst/>
          </p:nvPr>
        </p:nvGraphicFramePr>
        <p:xfrm>
          <a:off x="221226" y="1825560"/>
          <a:ext cx="11769213" cy="4023360"/>
        </p:xfrm>
        <a:graphic>
          <a:graphicData uri="http://schemas.openxmlformats.org/drawingml/2006/table">
            <a:tbl>
              <a:tblPr/>
              <a:tblGrid>
                <a:gridCol w="3923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3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3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 dirty="0">
                          <a:solidFill>
                            <a:srgbClr val="FFFFFF"/>
                          </a:solidFill>
                          <a:latin typeface="Trebuchet MS"/>
                        </a:rPr>
                        <a:t>Jonzac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 dirty="0">
                          <a:solidFill>
                            <a:srgbClr val="FFFFFF"/>
                          </a:solidFill>
                          <a:latin typeface="Trebuchet MS"/>
                        </a:rPr>
                        <a:t>Jonzac « </a:t>
                      </a:r>
                      <a:r>
                        <a:rPr lang="fr-FR" sz="2800" b="0" strike="noStrike" spc="-1" dirty="0" err="1">
                          <a:solidFill>
                            <a:srgbClr val="FFFFFF"/>
                          </a:solidFill>
                          <a:latin typeface="Trebuchet MS"/>
                        </a:rPr>
                        <a:t>Léoville</a:t>
                      </a:r>
                      <a:r>
                        <a:rPr lang="fr-FR" sz="2800" b="0" strike="noStrike" spc="-1" dirty="0">
                          <a:solidFill>
                            <a:srgbClr val="FFFFFF"/>
                          </a:solidFill>
                          <a:latin typeface="Trebuchet MS"/>
                        </a:rPr>
                        <a:t> »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 dirty="0">
                          <a:solidFill>
                            <a:srgbClr val="FFFFFF"/>
                          </a:solidFill>
                          <a:latin typeface="Trebuchet MS"/>
                        </a:rPr>
                        <a:t>Jonzac « rocade »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FC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Jonzac</a:t>
                      </a:r>
                      <a:r>
                        <a:rPr lang="fr-FR" sz="2800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André Malraux</a:t>
                      </a:r>
                    </a:p>
                    <a:p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Jonzac Le Parc</a:t>
                      </a:r>
                    </a:p>
                    <a:p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Jonzac La Ruche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Léoville</a:t>
                      </a:r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fr-FR" sz="280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Vanzac</a:t>
                      </a:r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fr-FR" sz="280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Vibrac</a:t>
                      </a:r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Fontaines d'</a:t>
                      </a:r>
                      <a:r>
                        <a:rPr lang="fr-FR" sz="280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Ozillac</a:t>
                      </a:r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fr-FR" sz="280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Ozillac</a:t>
                      </a:r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 Simon de Bordes	</a:t>
                      </a:r>
                    </a:p>
                    <a:p>
                      <a:r>
                        <a:rPr lang="fr-FR" sz="280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Tugéras</a:t>
                      </a:r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fr-FR" sz="2800" b="0" strike="noStrike" spc="-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Champagnac</a:t>
                      </a:r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fr-FR" sz="280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Guitinières</a:t>
                      </a:r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Nieul le </a:t>
                      </a:r>
                      <a:r>
                        <a:rPr lang="fr-FR" sz="280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Virouil</a:t>
                      </a:r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fr-FR" sz="280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Meux</a:t>
                      </a:r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Réaux	</a:t>
                      </a:r>
                    </a:p>
                    <a:p>
                      <a:r>
                        <a:rPr lang="fr-FR" sz="28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 Germain de L.</a:t>
                      </a:r>
                      <a:endParaRPr lang="fr-FR" sz="2800" b="0" strike="noStrike" spc="-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fr-FR" sz="2800" b="0" strike="noStrike" spc="-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109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596313" cy="659642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0000"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4800" b="1" strike="noStrike" spc="-1" dirty="0">
                <a:solidFill>
                  <a:schemeClr val="accent1">
                    <a:lumMod val="50000"/>
                  </a:schemeClr>
                </a:solidFill>
                <a:latin typeface="Trebuchet MS"/>
              </a:rPr>
              <a:t>Résidences : 12h</a:t>
            </a:r>
            <a:endParaRPr lang="en-US" sz="4800" b="0" strike="noStrike" spc="-1" dirty="0">
              <a:solidFill>
                <a:schemeClr val="accent1">
                  <a:lumMod val="50000"/>
                </a:schemeClr>
              </a:solidFill>
              <a:latin typeface="Trebuchet MS"/>
            </a:endParaRPr>
          </a:p>
        </p:txBody>
      </p:sp>
      <p:graphicFrame>
        <p:nvGraphicFramePr>
          <p:cNvPr id="285" name="Espace réservé du contenu 3"/>
          <p:cNvGraphicFramePr/>
          <p:nvPr>
            <p:extLst>
              <p:ext uri="{D42A27DB-BD31-4B8C-83A1-F6EECF244321}">
                <p14:modId xmlns:p14="http://schemas.microsoft.com/office/powerpoint/2010/main" val="3181687816"/>
              </p:ext>
            </p:extLst>
          </p:nvPr>
        </p:nvGraphicFramePr>
        <p:xfrm>
          <a:off x="150125" y="1825560"/>
          <a:ext cx="11859906" cy="4267200"/>
        </p:xfrm>
        <a:graphic>
          <a:graphicData uri="http://schemas.openxmlformats.org/drawingml/2006/table">
            <a:tbl>
              <a:tblPr/>
              <a:tblGrid>
                <a:gridCol w="2509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5480">
                  <a:extLst>
                    <a:ext uri="{9D8B030D-6E8A-4147-A177-3AD203B41FA5}">
                      <a16:colId xmlns:a16="http://schemas.microsoft.com/office/drawing/2014/main" val="2819060445"/>
                    </a:ext>
                  </a:extLst>
                </a:gridCol>
                <a:gridCol w="2404861">
                  <a:extLst>
                    <a:ext uri="{9D8B030D-6E8A-4147-A177-3AD203B41FA5}">
                      <a16:colId xmlns:a16="http://schemas.microsoft.com/office/drawing/2014/main" val="2674933094"/>
                    </a:ext>
                  </a:extLst>
                </a:gridCol>
                <a:gridCol w="2404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4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 dirty="0">
                          <a:solidFill>
                            <a:srgbClr val="FFFFFF"/>
                          </a:solidFill>
                          <a:latin typeface="Trebuchet MS"/>
                        </a:rPr>
                        <a:t>1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 dirty="0">
                          <a:solidFill>
                            <a:srgbClr val="FFFFFF"/>
                          </a:solidFill>
                          <a:latin typeface="Trebuchet MS"/>
                        </a:rPr>
                        <a:t>4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800" b="0" strike="noStrike" spc="-1" dirty="0">
                          <a:solidFill>
                            <a:srgbClr val="FFFFFF"/>
                          </a:solidFill>
                          <a:latin typeface="Trebuchet MS"/>
                        </a:rPr>
                        <a:t>5</a:t>
                      </a:r>
                      <a:endParaRPr lang="fr-FR" sz="2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5FC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Bois</a:t>
                      </a:r>
                    </a:p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Champagnolles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Clion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Mosnac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Plassac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St </a:t>
                      </a: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Dizant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d. G.</a:t>
                      </a: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St Fort s/Gde</a:t>
                      </a: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St Genis d.</a:t>
                      </a:r>
                      <a:r>
                        <a:rPr lang="fr-FR" sz="24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fr-FR" sz="24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Stge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St Georges-A</a:t>
                      </a: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St Germain d. S.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Clam</a:t>
                      </a:r>
                    </a:p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Fleac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s/</a:t>
                      </a: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Sgne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Pons</a:t>
                      </a:r>
                    </a:p>
                    <a:p>
                      <a:endParaRPr lang="fr-FR" sz="2400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Boisredon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Mirambeau</a:t>
                      </a:r>
                    </a:p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Soubran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St Bonnet s/Gde</a:t>
                      </a: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St </a:t>
                      </a: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Ciers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d.</a:t>
                      </a:r>
                      <a:r>
                        <a:rPr lang="fr-FR" sz="24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T.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St Georges d. A.</a:t>
                      </a:r>
                    </a:p>
                    <a:p>
                      <a:endParaRPr lang="fr-FR" sz="2400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Bedenac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Bussac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-Foret</a:t>
                      </a:r>
                    </a:p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Chepniers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Orignolles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St Palais De </a:t>
                      </a: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Negrignac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fr-FR" sz="2400" b="0" strike="noStrike" spc="-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Cercoux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rtl="0"/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Clerac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Le </a:t>
                      </a: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Fouilloux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rtl="0"/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Montguyon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fr-FR" sz="2400" b="0" strike="noStrike" spc="-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E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637731" y="6125858"/>
            <a:ext cx="6508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2">
                    <a:lumMod val="50000"/>
                  </a:schemeClr>
                </a:solidFill>
              </a:rPr>
              <a:t>Montendre élémentaire : Résidence « EMILE »</a:t>
            </a:r>
            <a:endParaRPr lang="fr-F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0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7845" y="396345"/>
            <a:ext cx="8596668" cy="66040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Laïcité (6h) </a:t>
            </a:r>
            <a:r>
              <a:rPr lang="fr-FR" sz="2000" i="1" dirty="0">
                <a:solidFill>
                  <a:schemeClr val="accent1">
                    <a:lumMod val="50000"/>
                  </a:schemeClr>
                </a:solidFill>
              </a:rPr>
              <a:t>un mercredi en journée entière </a:t>
            </a:r>
            <a:r>
              <a:rPr lang="fr-FR" sz="1800" dirty="0">
                <a:solidFill>
                  <a:schemeClr val="tx1"/>
                </a:solidFill>
              </a:rPr>
              <a:t>A. </a:t>
            </a:r>
            <a:r>
              <a:rPr lang="fr-FR" sz="1800" dirty="0" err="1">
                <a:solidFill>
                  <a:schemeClr val="tx1"/>
                </a:solidFill>
              </a:rPr>
              <a:t>Manusset</a:t>
            </a:r>
            <a:r>
              <a:rPr lang="fr-FR" sz="1800" dirty="0">
                <a:solidFill>
                  <a:schemeClr val="tx1"/>
                </a:solidFill>
              </a:rPr>
              <a:t> (CPC)</a:t>
            </a:r>
            <a:endParaRPr lang="fr-FR" sz="40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649067"/>
              </p:ext>
            </p:extLst>
          </p:nvPr>
        </p:nvGraphicFramePr>
        <p:xfrm>
          <a:off x="12959" y="1247814"/>
          <a:ext cx="12192002" cy="4375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8104">
                  <a:extLst>
                    <a:ext uri="{9D8B030D-6E8A-4147-A177-3AD203B41FA5}">
                      <a16:colId xmlns:a16="http://schemas.microsoft.com/office/drawing/2014/main" val="2715771805"/>
                    </a:ext>
                  </a:extLst>
                </a:gridCol>
                <a:gridCol w="2634018">
                  <a:extLst>
                    <a:ext uri="{9D8B030D-6E8A-4147-A177-3AD203B41FA5}">
                      <a16:colId xmlns:a16="http://schemas.microsoft.com/office/drawing/2014/main" val="2624749125"/>
                    </a:ext>
                  </a:extLst>
                </a:gridCol>
                <a:gridCol w="1333519">
                  <a:extLst>
                    <a:ext uri="{9D8B030D-6E8A-4147-A177-3AD203B41FA5}">
                      <a16:colId xmlns:a16="http://schemas.microsoft.com/office/drawing/2014/main" val="834670364"/>
                    </a:ext>
                  </a:extLst>
                </a:gridCol>
                <a:gridCol w="2218133">
                  <a:extLst>
                    <a:ext uri="{9D8B030D-6E8A-4147-A177-3AD203B41FA5}">
                      <a16:colId xmlns:a16="http://schemas.microsoft.com/office/drawing/2014/main" val="2740483260"/>
                    </a:ext>
                  </a:extLst>
                </a:gridCol>
                <a:gridCol w="1882639">
                  <a:extLst>
                    <a:ext uri="{9D8B030D-6E8A-4147-A177-3AD203B41FA5}">
                      <a16:colId xmlns:a16="http://schemas.microsoft.com/office/drawing/2014/main" val="2531509667"/>
                    </a:ext>
                  </a:extLst>
                </a:gridCol>
                <a:gridCol w="1775589">
                  <a:extLst>
                    <a:ext uri="{9D8B030D-6E8A-4147-A177-3AD203B41FA5}">
                      <a16:colId xmlns:a16="http://schemas.microsoft.com/office/drawing/2014/main" val="2014379571"/>
                    </a:ext>
                  </a:extLst>
                </a:gridCol>
              </a:tblGrid>
              <a:tr h="596599"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5086108"/>
                  </a:ext>
                </a:extLst>
              </a:tr>
              <a:tr h="3778465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Bois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Champagnolles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 </a:t>
                      </a: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Dizant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d. G.</a:t>
                      </a:r>
                      <a:b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 Genis Mat.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Boisredon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Mirambeau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Soubran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 Bonnet s/ Gde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 </a:t>
                      </a: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Ciers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du </a:t>
                      </a: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Taillon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 Thomas de C.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 Georges des 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Clam</a:t>
                      </a:r>
                      <a:b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Fleac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Montendre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Bedenac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Bussac</a:t>
                      </a: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-Forêt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Chepniers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Orignolles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Cercoux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Clérac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Le </a:t>
                      </a:r>
                      <a:r>
                        <a:rPr lang="fr-FR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Fouilloux</a:t>
                      </a: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Montguyon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fr-FR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098625"/>
                  </a:ext>
                </a:extLst>
              </a:tr>
            </a:tbl>
          </a:graphicData>
        </a:graphic>
      </p:graphicFrame>
      <p:pic>
        <p:nvPicPr>
          <p:cNvPr id="5" name="Google Shape;222;gea3abf6790_0_25">
            <a:extLst>
              <a:ext uri="{FF2B5EF4-FFF2-40B4-BE49-F238E27FC236}">
                <a16:creationId xmlns:a16="http://schemas.microsoft.com/office/drawing/2014/main" id="{48EDD277-2503-4567-95ED-C1AE84DC251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59" y="6114002"/>
            <a:ext cx="1969772" cy="695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7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602" y="931087"/>
            <a:ext cx="8596668" cy="1320800"/>
          </a:xfrm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SRAV – Aisance aquatique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86351057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132880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SRAV</a:t>
                      </a:r>
                    </a:p>
                    <a:p>
                      <a:pPr algn="ctr"/>
                      <a:r>
                        <a:rPr lang="fr-FR" sz="2800" dirty="0"/>
                        <a:t>St Genis / Pons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Aisance aquatique</a:t>
                      </a:r>
                    </a:p>
                    <a:p>
                      <a:pPr algn="ctr"/>
                      <a:r>
                        <a:rPr lang="fr-FR" sz="2800" dirty="0"/>
                        <a:t>Mirambeau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475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 Georges </a:t>
                      </a:r>
                      <a:r>
                        <a:rPr lang="fr-FR" sz="2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Antignac</a:t>
                      </a:r>
                      <a:endParaRPr lang="fr-FR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2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 Germain du Seudre</a:t>
                      </a:r>
                    </a:p>
                    <a:p>
                      <a:pPr algn="ctr"/>
                      <a:r>
                        <a:rPr lang="fr-FR" sz="2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 Fort s/Gde</a:t>
                      </a:r>
                    </a:p>
                    <a:p>
                      <a:pPr algn="ctr"/>
                      <a:r>
                        <a:rPr lang="fr-FR" sz="2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 Genis de Saintonge</a:t>
                      </a:r>
                    </a:p>
                    <a:p>
                      <a:pPr algn="ctr"/>
                      <a:r>
                        <a:rPr lang="fr-FR" sz="2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Pons</a:t>
                      </a:r>
                    </a:p>
                    <a:p>
                      <a:pPr algn="ctr"/>
                      <a:endParaRPr lang="fr-FR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Champagnolles</a:t>
                      </a:r>
                      <a:r>
                        <a:rPr lang="fr-FR" sz="2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fr-FR" sz="2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fr-FR" sz="28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St</a:t>
                      </a:r>
                      <a:r>
                        <a:rPr lang="fr-FR" sz="28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28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Dizant</a:t>
                      </a:r>
                      <a:r>
                        <a:rPr lang="fr-FR" sz="28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du </a:t>
                      </a:r>
                      <a:r>
                        <a:rPr lang="fr-FR" sz="28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Gua</a:t>
                      </a:r>
                      <a:endParaRPr lang="fr-FR" sz="2800" baseline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28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Plassac</a:t>
                      </a:r>
                      <a:endParaRPr lang="fr-FR" sz="2800" baseline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28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Clion</a:t>
                      </a:r>
                      <a:endParaRPr lang="fr-FR" sz="2800" baseline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sz="28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Mosnac</a:t>
                      </a:r>
                      <a:endParaRPr lang="fr-FR" sz="2800" baseline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fr-FR" sz="2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435916"/>
                  </a:ext>
                </a:extLst>
              </a:tr>
            </a:tbl>
          </a:graphicData>
        </a:graphic>
      </p:graphicFrame>
      <p:pic>
        <p:nvPicPr>
          <p:cNvPr id="5" name="Google Shape;222;gea3abf6790_0_25">
            <a:extLst>
              <a:ext uri="{FF2B5EF4-FFF2-40B4-BE49-F238E27FC236}">
                <a16:creationId xmlns:a16="http://schemas.microsoft.com/office/drawing/2014/main" id="{E5648AFD-D52E-4377-B85C-DE838F1C9B6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069" y="219095"/>
            <a:ext cx="1969772" cy="695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61C4A9-B33D-4ED9-AD1A-E51371B1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99793"/>
            <a:ext cx="9145396" cy="1464297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Favoriser un climat scolaire serein dans une école ouverte sur le monde : EAC: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A6459D-3106-438C-9A27-B61522BFA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i="1" dirty="0"/>
              <a:t>Lutter contre les inégalités territoriales pour des parcours ambitieux : </a:t>
            </a:r>
          </a:p>
          <a:p>
            <a:pPr marL="0" indent="0">
              <a:buNone/>
            </a:pPr>
            <a:endParaRPr lang="fr-FR" sz="2000" i="1" dirty="0"/>
          </a:p>
          <a:p>
            <a:pPr marL="0" indent="0" algn="ctr">
              <a:buNone/>
            </a:pPr>
            <a:r>
              <a:rPr lang="fr-FR" sz="2000" i="1" dirty="0"/>
              <a:t>rendre la culture accessible</a:t>
            </a:r>
          </a:p>
        </p:txBody>
      </p:sp>
      <p:pic>
        <p:nvPicPr>
          <p:cNvPr id="4" name="Google Shape;222;gea3abf6790_0_25">
            <a:extLst>
              <a:ext uri="{FF2B5EF4-FFF2-40B4-BE49-F238E27FC236}">
                <a16:creationId xmlns:a16="http://schemas.microsoft.com/office/drawing/2014/main" id="{99C200AC-D4A2-4107-B0C8-3192D55D69A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069" y="219095"/>
            <a:ext cx="1969772" cy="695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9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908DF6-942F-4CC4-93C1-B047B847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Valoriser les projets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30AA77-23FD-4833-B058-5CB47C8A4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Mutualiser</a:t>
            </a:r>
          </a:p>
          <a:p>
            <a:endParaRPr lang="fr-FR" sz="2400" dirty="0"/>
          </a:p>
          <a:p>
            <a:r>
              <a:rPr lang="fr-FR" sz="2400" dirty="0"/>
              <a:t>Echanger avec les parents</a:t>
            </a:r>
          </a:p>
          <a:p>
            <a:endParaRPr lang="fr-FR" sz="2400" dirty="0"/>
          </a:p>
          <a:p>
            <a:r>
              <a:rPr lang="fr-FR" sz="2400" dirty="0"/>
              <a:t>Le blog : </a:t>
            </a:r>
            <a:r>
              <a:rPr lang="fr-FR" sz="2400" i="1" dirty="0"/>
              <a:t>le coin des champions</a:t>
            </a:r>
          </a:p>
          <a:p>
            <a:endParaRPr lang="fr-FR" sz="2400" i="1" dirty="0"/>
          </a:p>
          <a:p>
            <a:r>
              <a:rPr lang="fr-FR" sz="2400" dirty="0"/>
              <a:t>Une exposition à venir</a:t>
            </a:r>
          </a:p>
        </p:txBody>
      </p:sp>
    </p:spTree>
    <p:extLst>
      <p:ext uri="{BB962C8B-B14F-4D97-AF65-F5344CB8AC3E}">
        <p14:creationId xmlns:p14="http://schemas.microsoft.com/office/powerpoint/2010/main" val="282301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402" y="369889"/>
            <a:ext cx="1081254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/>
              <a:t>https://blogpeda.ac-poitiers.fr/circo-jzc/</a:t>
            </a:r>
            <a:br>
              <a:rPr lang="fr-FR" sz="4800" b="1" dirty="0"/>
            </a:br>
            <a:r>
              <a:rPr lang="fr-FR" sz="1800" b="1" dirty="0">
                <a:solidFill>
                  <a:schemeClr val="tx1"/>
                </a:solidFill>
              </a:rPr>
              <a:t>F. Marot</a:t>
            </a:r>
            <a:endParaRPr lang="fr-FR" sz="4800" b="1" dirty="0"/>
          </a:p>
        </p:txBody>
      </p:sp>
      <p:pic>
        <p:nvPicPr>
          <p:cNvPr id="4" name="Imag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9095" b="8816"/>
          <a:stretch/>
        </p:blipFill>
        <p:spPr>
          <a:xfrm>
            <a:off x="838200" y="1690689"/>
            <a:ext cx="10515600" cy="4853248"/>
          </a:xfrm>
          <a:prstGeom prst="rect">
            <a:avLst/>
          </a:prstGeom>
        </p:spPr>
      </p:pic>
      <p:pic>
        <p:nvPicPr>
          <p:cNvPr id="5" name="Google Shape;222;gea3abf6790_0_25">
            <a:extLst>
              <a:ext uri="{FF2B5EF4-FFF2-40B4-BE49-F238E27FC236}">
                <a16:creationId xmlns:a16="http://schemas.microsoft.com/office/drawing/2014/main" id="{F3F68382-94CF-4936-BB18-970ACB297C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0826" y="6044860"/>
            <a:ext cx="1969772" cy="695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7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A10EBF4-770B-481D-981D-22753506C171}"/>
              </a:ext>
            </a:extLst>
          </p:cNvPr>
          <p:cNvSpPr txBox="1"/>
          <p:nvPr/>
        </p:nvSpPr>
        <p:spPr>
          <a:xfrm>
            <a:off x="735291" y="914400"/>
            <a:ext cx="1000183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600" dirty="0">
              <a:solidFill>
                <a:srgbClr val="00B0F0"/>
              </a:solidFill>
            </a:endParaRPr>
          </a:p>
          <a:p>
            <a:pPr algn="ctr"/>
            <a:r>
              <a:rPr lang="fr-FR" sz="3600" dirty="0">
                <a:solidFill>
                  <a:schemeClr val="accent2">
                    <a:lumMod val="50000"/>
                  </a:schemeClr>
                </a:solidFill>
              </a:rPr>
              <a:t>Présentation de l’équipe de circonscription</a:t>
            </a:r>
          </a:p>
          <a:p>
            <a:pPr algn="ctr"/>
            <a:endParaRPr lang="fr-FR" sz="3600" dirty="0">
              <a:solidFill>
                <a:srgbClr val="00B0F0"/>
              </a:solidFill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fr-FR" dirty="0"/>
              <a:t>L’équipe en proximité :</a:t>
            </a:r>
          </a:p>
          <a:p>
            <a:pPr>
              <a:buClr>
                <a:srgbClr val="00B0F0"/>
              </a:buClr>
            </a:pPr>
            <a:endParaRPr lang="fr-FR" dirty="0"/>
          </a:p>
          <a:p>
            <a:pPr algn="ctr">
              <a:buClr>
                <a:srgbClr val="00B0F0"/>
              </a:buClr>
            </a:pPr>
            <a:r>
              <a:rPr lang="fr-FR" sz="1400" b="1" dirty="0"/>
              <a:t>IEN : Mme CANTEAUT                          Secrétariat : Mme CHAUVIN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Clr>
                <a:srgbClr val="00B0F0"/>
              </a:buClr>
            </a:pPr>
            <a:endParaRPr lang="fr-FR" dirty="0"/>
          </a:p>
          <a:p>
            <a:pPr>
              <a:buClr>
                <a:srgbClr val="00B0F0"/>
              </a:buClr>
            </a:pPr>
            <a:endParaRPr lang="fr-FR" dirty="0"/>
          </a:p>
          <a:p>
            <a:pPr>
              <a:buClr>
                <a:srgbClr val="00B0F0"/>
              </a:buClr>
            </a:pPr>
            <a:endParaRPr lang="fr-FR" dirty="0"/>
          </a:p>
          <a:p>
            <a:pPr>
              <a:buClr>
                <a:srgbClr val="00B0F0"/>
              </a:buClr>
            </a:pPr>
            <a:endParaRPr lang="fr-FR" dirty="0"/>
          </a:p>
          <a:p>
            <a:endParaRPr lang="fr-FR" sz="3600" dirty="0">
              <a:solidFill>
                <a:srgbClr val="00B0F0"/>
              </a:solidFill>
            </a:endParaRPr>
          </a:p>
          <a:p>
            <a:endParaRPr lang="fr-FR" sz="3600" dirty="0">
              <a:solidFill>
                <a:srgbClr val="00B0F0"/>
              </a:solidFill>
            </a:endParaRPr>
          </a:p>
          <a:p>
            <a:pPr algn="ctr"/>
            <a:endParaRPr lang="fr-FR" sz="3600" dirty="0">
              <a:solidFill>
                <a:srgbClr val="00B0F0"/>
              </a:solidFill>
            </a:endParaRPr>
          </a:p>
          <a:p>
            <a:pPr algn="ctr"/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D7C3B8-BBED-495C-B0DE-57BC5B867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568" y="3514215"/>
            <a:ext cx="8399283" cy="2841807"/>
          </a:xfrm>
          <a:prstGeom prst="rect">
            <a:avLst/>
          </a:prstGeom>
        </p:spPr>
      </p:pic>
      <p:pic>
        <p:nvPicPr>
          <p:cNvPr id="6" name="Google Shape;222;gea3abf6790_0_25">
            <a:extLst>
              <a:ext uri="{FF2B5EF4-FFF2-40B4-BE49-F238E27FC236}">
                <a16:creationId xmlns:a16="http://schemas.microsoft.com/office/drawing/2014/main" id="{76524206-3CCE-42A6-83E9-81DD47C159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069" y="219095"/>
            <a:ext cx="1969772" cy="6953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93DB8E9-6764-4EAE-80FC-F44A193A51E9}"/>
              </a:ext>
            </a:extLst>
          </p:cNvPr>
          <p:cNvSpPr txBox="1"/>
          <p:nvPr/>
        </p:nvSpPr>
        <p:spPr>
          <a:xfrm>
            <a:off x="1611984" y="6079023"/>
            <a:ext cx="1857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-Suivi TER</a:t>
            </a:r>
          </a:p>
        </p:txBody>
      </p:sp>
    </p:spTree>
    <p:extLst>
      <p:ext uri="{BB962C8B-B14F-4D97-AF65-F5344CB8AC3E}">
        <p14:creationId xmlns:p14="http://schemas.microsoft.com/office/powerpoint/2010/main" val="260808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2708" y="6372665"/>
            <a:ext cx="11394830" cy="281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Belle rentrée à tous!</a:t>
            </a:r>
          </a:p>
        </p:txBody>
      </p:sp>
      <p:sp>
        <p:nvSpPr>
          <p:cNvPr id="7" name="Ellipse 6"/>
          <p:cNvSpPr/>
          <p:nvPr/>
        </p:nvSpPr>
        <p:spPr>
          <a:xfrm>
            <a:off x="154745" y="3559126"/>
            <a:ext cx="2700997" cy="25884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Sabrina LACOSTE MASSON</a:t>
            </a:r>
          </a:p>
          <a:p>
            <a:pPr algn="ctr"/>
            <a:endParaRPr lang="fr-FR" sz="1200" dirty="0">
              <a:solidFill>
                <a:schemeClr val="tx1"/>
              </a:solidFill>
            </a:endParaRPr>
          </a:p>
          <a:p>
            <a:pPr algn="ctr"/>
            <a:r>
              <a:rPr lang="fr-FR" sz="1600" i="1" dirty="0">
                <a:solidFill>
                  <a:schemeClr val="tx1"/>
                </a:solidFill>
              </a:rPr>
              <a:t>CPD Arts Plastiques</a:t>
            </a:r>
          </a:p>
          <a:p>
            <a:pPr algn="ctr"/>
            <a:endParaRPr lang="fr-FR" sz="1200" dirty="0">
              <a:solidFill>
                <a:schemeClr val="tx1"/>
              </a:solidFill>
            </a:endParaRP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Sabrina.lacoste@ac-poitiers.fr</a:t>
            </a:r>
          </a:p>
        </p:txBody>
      </p:sp>
      <p:sp>
        <p:nvSpPr>
          <p:cNvPr id="8" name="Ellipse 7"/>
          <p:cNvSpPr/>
          <p:nvPr/>
        </p:nvSpPr>
        <p:spPr>
          <a:xfrm>
            <a:off x="3176954" y="3559126"/>
            <a:ext cx="2715065" cy="25884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Amélie RIDOUARD</a:t>
            </a:r>
          </a:p>
          <a:p>
            <a:pPr algn="ctr"/>
            <a:endParaRPr lang="fr-FR" sz="1200" dirty="0">
              <a:solidFill>
                <a:schemeClr val="tx1"/>
              </a:solidFill>
            </a:endParaRPr>
          </a:p>
          <a:p>
            <a:pPr algn="ctr"/>
            <a:r>
              <a:rPr lang="fr-FR" sz="1600" i="1" dirty="0">
                <a:solidFill>
                  <a:schemeClr val="tx1"/>
                </a:solidFill>
              </a:rPr>
              <a:t>CPD Langues Vivantes</a:t>
            </a:r>
          </a:p>
          <a:p>
            <a:pPr algn="ctr"/>
            <a:endParaRPr lang="fr-FR" sz="1200" i="1" dirty="0">
              <a:solidFill>
                <a:schemeClr val="tx1"/>
              </a:solidFill>
            </a:endParaRP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Valerie.merkel@ac-poitiers.fr</a:t>
            </a:r>
          </a:p>
        </p:txBody>
      </p:sp>
      <p:sp>
        <p:nvSpPr>
          <p:cNvPr id="9" name="Ellipse 8"/>
          <p:cNvSpPr/>
          <p:nvPr/>
        </p:nvSpPr>
        <p:spPr>
          <a:xfrm>
            <a:off x="6260123" y="3559125"/>
            <a:ext cx="2715065" cy="25884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Céline ISCHAN</a:t>
            </a:r>
          </a:p>
          <a:p>
            <a:pPr algn="ctr"/>
            <a:endParaRPr lang="fr-FR" sz="1200" b="1" dirty="0">
              <a:solidFill>
                <a:schemeClr val="tx1"/>
              </a:solidFill>
            </a:endParaRPr>
          </a:p>
          <a:p>
            <a:pPr algn="ctr"/>
            <a:r>
              <a:rPr lang="fr-FR" sz="1600" i="1" dirty="0">
                <a:solidFill>
                  <a:schemeClr val="tx1"/>
                </a:solidFill>
              </a:rPr>
              <a:t>CPD Education Musicale</a:t>
            </a:r>
          </a:p>
          <a:p>
            <a:pPr algn="ctr"/>
            <a:endParaRPr lang="fr-FR" sz="1200" i="1" dirty="0">
              <a:solidFill>
                <a:schemeClr val="tx1"/>
              </a:solidFill>
            </a:endParaRP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Celine.ischan@ac-poitiers.fr</a:t>
            </a:r>
          </a:p>
        </p:txBody>
      </p:sp>
      <p:sp>
        <p:nvSpPr>
          <p:cNvPr id="10" name="Ellipse 9"/>
          <p:cNvSpPr/>
          <p:nvPr/>
        </p:nvSpPr>
        <p:spPr>
          <a:xfrm>
            <a:off x="9242473" y="3559125"/>
            <a:ext cx="2715065" cy="25884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Elodie VOVARD</a:t>
            </a:r>
          </a:p>
          <a:p>
            <a:pPr algn="ctr"/>
            <a:endParaRPr lang="fr-FR" sz="1200" b="1" dirty="0">
              <a:solidFill>
                <a:schemeClr val="tx1"/>
              </a:solidFill>
            </a:endParaRPr>
          </a:p>
          <a:p>
            <a:pPr algn="ctr"/>
            <a:r>
              <a:rPr lang="fr-FR" sz="1600" i="1" dirty="0">
                <a:solidFill>
                  <a:schemeClr val="tx1"/>
                </a:solidFill>
              </a:rPr>
              <a:t>RMD</a:t>
            </a:r>
          </a:p>
          <a:p>
            <a:pPr algn="ctr"/>
            <a:r>
              <a:rPr lang="fr-FR" sz="1400" i="1" dirty="0">
                <a:solidFill>
                  <a:schemeClr val="tx1"/>
                </a:solidFill>
              </a:rPr>
              <a:t>Référent mathématiques </a:t>
            </a:r>
          </a:p>
          <a:p>
            <a:pPr algn="ctr"/>
            <a:endParaRPr lang="fr-FR" sz="1200" b="1" i="1" dirty="0">
              <a:solidFill>
                <a:schemeClr val="tx1"/>
              </a:solidFill>
            </a:endParaRP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Elodie.vovard@ac-poitiers.fr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5722" y="136957"/>
            <a:ext cx="10789920" cy="6189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solidFill>
                  <a:srgbClr val="7030A0"/>
                </a:solidFill>
              </a:rPr>
              <a:t>Conseillères Pédagogiques Départementales </a:t>
            </a:r>
          </a:p>
          <a:p>
            <a:pPr algn="ctr"/>
            <a:r>
              <a:rPr lang="fr-FR" sz="2200" b="1" i="1" dirty="0">
                <a:solidFill>
                  <a:srgbClr val="7030A0"/>
                </a:solidFill>
              </a:rPr>
              <a:t>Secteur SUD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868478"/>
            <a:ext cx="2200416" cy="257810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91" y="868477"/>
            <a:ext cx="2050868" cy="25781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09" y="868477"/>
            <a:ext cx="2084192" cy="257810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10" y="868476"/>
            <a:ext cx="2274595" cy="257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6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/>
          <p:cNvSpPr/>
          <p:nvPr/>
        </p:nvSpPr>
        <p:spPr>
          <a:xfrm>
            <a:off x="2400399" y="1133884"/>
            <a:ext cx="2310106" cy="234181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Pascale BOURDIER et Renaud BONNENFANT</a:t>
            </a:r>
          </a:p>
          <a:p>
            <a:pPr algn="ctr"/>
            <a:endParaRPr lang="fr-FR" sz="1200" dirty="0">
              <a:solidFill>
                <a:schemeClr val="tx1"/>
              </a:solidFill>
            </a:endParaRPr>
          </a:p>
          <a:p>
            <a:pPr algn="ctr"/>
            <a:r>
              <a:rPr lang="fr-FR" sz="1600" i="1" dirty="0">
                <a:solidFill>
                  <a:schemeClr val="tx1"/>
                </a:solidFill>
              </a:rPr>
              <a:t>CPD EPS </a:t>
            </a:r>
          </a:p>
          <a:p>
            <a:pPr algn="ctr"/>
            <a:endParaRPr lang="fr-FR" sz="1600" i="1" dirty="0">
              <a:solidFill>
                <a:schemeClr val="tx1"/>
              </a:solidFill>
            </a:endParaRPr>
          </a:p>
          <a:p>
            <a:pPr algn="ctr"/>
            <a:r>
              <a:rPr lang="fr-FR" sz="1000" i="1" dirty="0">
                <a:solidFill>
                  <a:schemeClr val="tx1"/>
                </a:solidFill>
              </a:rPr>
              <a:t>cpdeps17@ac-poitiers.fr</a:t>
            </a:r>
          </a:p>
          <a:p>
            <a:pPr algn="ctr"/>
            <a:endParaRPr lang="fr-FR" sz="1200" i="1" dirty="0">
              <a:solidFill>
                <a:schemeClr val="tx1"/>
              </a:solidFill>
            </a:endParaRPr>
          </a:p>
          <a:p>
            <a:pPr algn="ctr"/>
            <a:endParaRPr lang="fr-FR" sz="1200" i="1" dirty="0">
              <a:solidFill>
                <a:schemeClr val="tx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3438" y="3677994"/>
            <a:ext cx="2346961" cy="22931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Martine BEZAGU</a:t>
            </a:r>
          </a:p>
          <a:p>
            <a:pPr algn="ctr"/>
            <a:endParaRPr lang="fr-FR" sz="1200" b="1" dirty="0">
              <a:solidFill>
                <a:schemeClr val="tx1"/>
              </a:solidFill>
            </a:endParaRP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Coordinatrice départementale en action culturelle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Mission départementale des arts et de la culture - premier et second degrés</a:t>
            </a:r>
          </a:p>
          <a:p>
            <a:pPr algn="ctr"/>
            <a:r>
              <a:rPr lang="fr-FR" sz="1100" i="1" dirty="0">
                <a:solidFill>
                  <a:schemeClr val="tx1"/>
                </a:solidFill>
              </a:rPr>
              <a:t>mdac1.ia17@ac-poitiers.fr</a:t>
            </a:r>
          </a:p>
        </p:txBody>
      </p:sp>
      <p:sp>
        <p:nvSpPr>
          <p:cNvPr id="10" name="Ellipse 9"/>
          <p:cNvSpPr/>
          <p:nvPr/>
        </p:nvSpPr>
        <p:spPr>
          <a:xfrm>
            <a:off x="9703549" y="3261057"/>
            <a:ext cx="2477305" cy="235822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Julie LAMY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Chargée de mission départementale sciences &amp; EDD</a:t>
            </a:r>
            <a:endParaRPr lang="fr-FR" b="1" dirty="0">
              <a:solidFill>
                <a:schemeClr val="tx1"/>
              </a:solidFill>
            </a:endParaRPr>
          </a:p>
          <a:p>
            <a:pPr algn="ctr"/>
            <a:endParaRPr lang="fr-FR" sz="1200" b="1" dirty="0">
              <a:solidFill>
                <a:schemeClr val="tx1"/>
              </a:solidFill>
            </a:endParaRP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Julie.Lamy@ac-poitiers.fr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5722" y="136957"/>
            <a:ext cx="10789920" cy="6189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solidFill>
                  <a:srgbClr val="7030A0"/>
                </a:solidFill>
              </a:rPr>
              <a:t>Conseillères Pédagogiques Départementales </a:t>
            </a:r>
          </a:p>
          <a:p>
            <a:pPr algn="ctr"/>
            <a:r>
              <a:rPr lang="fr-FR" sz="2200" b="1" i="1" dirty="0">
                <a:solidFill>
                  <a:srgbClr val="7030A0"/>
                </a:solidFill>
              </a:rPr>
              <a:t>Secteur SUD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7" y="1392539"/>
            <a:ext cx="1862924" cy="217176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758" y="902361"/>
            <a:ext cx="2216889" cy="221227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2467370" y="4522595"/>
            <a:ext cx="2176163" cy="21933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Nathalie LENZI</a:t>
            </a:r>
          </a:p>
          <a:p>
            <a:pPr algn="ctr"/>
            <a:endParaRPr lang="fr-FR" sz="1200" b="1" dirty="0">
              <a:solidFill>
                <a:schemeClr val="tx1"/>
              </a:solidFill>
            </a:endParaRPr>
          </a:p>
          <a:p>
            <a:pPr algn="ctr"/>
            <a:r>
              <a:rPr lang="fr-FR" sz="1600" i="1" dirty="0">
                <a:solidFill>
                  <a:schemeClr val="tx1"/>
                </a:solidFill>
              </a:rPr>
              <a:t>CPD TICE</a:t>
            </a:r>
          </a:p>
          <a:p>
            <a:pPr algn="ctr"/>
            <a:endParaRPr lang="fr-FR" sz="1600" i="1" dirty="0">
              <a:solidFill>
                <a:schemeClr val="tx1"/>
              </a:solidFill>
            </a:endParaRPr>
          </a:p>
          <a:p>
            <a:pPr algn="ctr"/>
            <a:r>
              <a:rPr lang="fr-FR" sz="1200" i="1" dirty="0">
                <a:solidFill>
                  <a:schemeClr val="tx1"/>
                </a:solidFill>
              </a:rPr>
              <a:t>nathalie.lenzi1@ac-poitiers.fr</a:t>
            </a:r>
          </a:p>
        </p:txBody>
      </p:sp>
      <p:sp>
        <p:nvSpPr>
          <p:cNvPr id="13" name="Ellipse 12"/>
          <p:cNvSpPr/>
          <p:nvPr/>
        </p:nvSpPr>
        <p:spPr>
          <a:xfrm>
            <a:off x="4589841" y="3261057"/>
            <a:ext cx="2584044" cy="25046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Sophie LEBOEUF</a:t>
            </a:r>
          </a:p>
          <a:p>
            <a:pPr algn="ctr"/>
            <a:endParaRPr lang="fr-FR" sz="1200" b="1" dirty="0">
              <a:solidFill>
                <a:schemeClr val="tx1"/>
              </a:solidFill>
            </a:endParaRPr>
          </a:p>
          <a:p>
            <a:pPr algn="ctr"/>
            <a:r>
              <a:rPr lang="fr-FR" sz="1600" i="1" dirty="0">
                <a:solidFill>
                  <a:schemeClr val="tx1"/>
                </a:solidFill>
              </a:rPr>
              <a:t>RFD</a:t>
            </a:r>
          </a:p>
          <a:p>
            <a:pPr algn="ctr"/>
            <a:r>
              <a:rPr lang="fr-FR" sz="1400" i="1" dirty="0">
                <a:solidFill>
                  <a:schemeClr val="tx1"/>
                </a:solidFill>
              </a:rPr>
              <a:t>Référent Français </a:t>
            </a:r>
          </a:p>
          <a:p>
            <a:pPr algn="ctr"/>
            <a:endParaRPr lang="fr-FR" sz="1200" b="1" i="1" dirty="0">
              <a:solidFill>
                <a:schemeClr val="tx1"/>
              </a:solidFill>
            </a:endParaRPr>
          </a:p>
          <a:p>
            <a:pPr algn="ctr"/>
            <a:r>
              <a:rPr lang="fr-FR" sz="1000" dirty="0">
                <a:solidFill>
                  <a:schemeClr val="tx1"/>
                </a:solidFill>
              </a:rPr>
              <a:t>sophie.leboeuf@ac-poitiers.fr</a:t>
            </a:r>
          </a:p>
        </p:txBody>
      </p:sp>
      <p:sp>
        <p:nvSpPr>
          <p:cNvPr id="14" name="Ellipse 13"/>
          <p:cNvSpPr/>
          <p:nvPr/>
        </p:nvSpPr>
        <p:spPr>
          <a:xfrm>
            <a:off x="6954627" y="872496"/>
            <a:ext cx="2628258" cy="260320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Olivier ROUSSEL</a:t>
            </a:r>
          </a:p>
          <a:p>
            <a:pPr algn="ctr"/>
            <a:endParaRPr lang="fr-FR" sz="1200" b="1" dirty="0">
              <a:solidFill>
                <a:schemeClr val="tx1"/>
              </a:solidFill>
            </a:endParaRPr>
          </a:p>
          <a:p>
            <a:pPr algn="ctr"/>
            <a:r>
              <a:rPr lang="fr-FR" sz="1400" i="1" dirty="0">
                <a:solidFill>
                  <a:schemeClr val="tx1"/>
                </a:solidFill>
              </a:rPr>
              <a:t>CPD Ecole Maternelle</a:t>
            </a:r>
          </a:p>
          <a:p>
            <a:pPr algn="ctr"/>
            <a:endParaRPr lang="fr-FR" sz="1600" i="1" dirty="0">
              <a:solidFill>
                <a:schemeClr val="tx1"/>
              </a:solidFill>
            </a:endParaRPr>
          </a:p>
          <a:p>
            <a:pPr algn="ctr"/>
            <a:r>
              <a:rPr lang="fr-FR" sz="1100" i="1" dirty="0">
                <a:solidFill>
                  <a:schemeClr val="tx1"/>
                </a:solidFill>
              </a:rPr>
              <a:t>Olivier.roussel@ac-poitiers.fr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08" y="3688075"/>
            <a:ext cx="1705186" cy="22830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63" y="902361"/>
            <a:ext cx="1808969" cy="22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E9BEAC-0BFB-4CCB-8B72-A26799C6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Pilotage pédagogique : </a:t>
            </a:r>
            <a:r>
              <a:rPr lang="fr-FR" i="1" dirty="0"/>
              <a:t>lutter contre les inégalités territoriales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5358D6-BA17-4143-8974-1E5B4B948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Ressources en proximité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9BCDDA-7796-4D86-9A9C-A4A297E59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40312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fr-FR" sz="45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fr-FR" sz="4500" b="1" dirty="0">
                <a:solidFill>
                  <a:schemeClr val="tx2"/>
                </a:solidFill>
              </a:rPr>
              <a:t>Flashs pédagogiques</a:t>
            </a:r>
          </a:p>
          <a:p>
            <a:pPr marL="0" indent="0" algn="ctr">
              <a:buNone/>
            </a:pPr>
            <a:endParaRPr lang="fr-FR" dirty="0"/>
          </a:p>
          <a:p>
            <a:pPr lvl="1"/>
            <a:r>
              <a:rPr lang="fr-FR" sz="4400" dirty="0"/>
              <a:t>Format :</a:t>
            </a:r>
          </a:p>
          <a:p>
            <a:pPr lvl="2"/>
            <a:r>
              <a:rPr lang="fr-FR" sz="2500" dirty="0"/>
              <a:t>15 minutes d’information</a:t>
            </a:r>
          </a:p>
          <a:p>
            <a:pPr lvl="2"/>
            <a:r>
              <a:rPr lang="fr-FR" sz="2500" dirty="0"/>
              <a:t>15 minutes de questions</a:t>
            </a:r>
          </a:p>
          <a:p>
            <a:pPr lvl="0"/>
            <a:r>
              <a:rPr lang="fr-FR" sz="4500" dirty="0"/>
              <a:t>Calendrier : </a:t>
            </a:r>
            <a:r>
              <a:rPr lang="fr-FR" sz="2600" dirty="0"/>
              <a:t>Jeudi 19 septembre/Jeudi 3 octobre/Jeudi 14 novembre /Jeudi 5 décembre/ Jeudi 16 janvier/ Jeudi 6 février/ Jeudi 13 mars/Jeudi 20 mars /Jeudi 3 avril/Jeudi 17 avril /Jeudi 12 juin</a:t>
            </a:r>
            <a:r>
              <a:rPr lang="fr-FR" dirty="0"/>
              <a:t> </a:t>
            </a:r>
          </a:p>
          <a:p>
            <a:pPr lvl="1"/>
            <a:endParaRPr lang="fr-FR" sz="4500" dirty="0"/>
          </a:p>
          <a:p>
            <a:pPr lvl="3"/>
            <a:endParaRPr lang="fr-FR" sz="4100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08540F-6295-4719-9DBD-1204081C3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Une association implantée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7E7AD5D-3F17-4D81-A752-035DB38DA6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4400" b="1" dirty="0" smtClean="0"/>
              <a:t>CARFDP</a:t>
            </a:r>
            <a:endParaRPr lang="fr-FR" sz="4400" b="1" dirty="0"/>
          </a:p>
          <a:p>
            <a:r>
              <a:rPr lang="fr-FR" sz="3200" dirty="0"/>
              <a:t>En proximité</a:t>
            </a:r>
          </a:p>
          <a:p>
            <a:r>
              <a:rPr lang="fr-FR" sz="3200" dirty="0"/>
              <a:t>Lieu d’échange</a:t>
            </a:r>
          </a:p>
          <a:p>
            <a:r>
              <a:rPr lang="fr-FR" sz="3200" dirty="0"/>
              <a:t>Offre culturelle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597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96A74-4C28-4D1F-B2B6-1F92B592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Pilotage pédagogique : </a:t>
            </a:r>
            <a:r>
              <a:rPr lang="fr-FR" i="1" dirty="0"/>
              <a:t>lutter contre les inégalités territoriales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3CDF0F-D66A-44BE-8C4D-7A4889E1F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dirty="0">
                <a:solidFill>
                  <a:schemeClr val="accent1"/>
                </a:solidFill>
              </a:rPr>
              <a:t>Les Territoires Educatifs Ruraux </a:t>
            </a:r>
          </a:p>
          <a:p>
            <a:pPr marL="0" indent="0" algn="ctr">
              <a:buNone/>
            </a:pPr>
            <a:endParaRPr lang="fr-FR" sz="2400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A3BBE7C-B305-4766-9A69-8276D1965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413" y="3287598"/>
            <a:ext cx="3277169" cy="1381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9E84A2-53E8-4A49-81C9-C44E7CEE4D04}"/>
              </a:ext>
            </a:extLst>
          </p:cNvPr>
          <p:cNvSpPr txBox="1"/>
          <p:nvPr/>
        </p:nvSpPr>
        <p:spPr>
          <a:xfrm rot="20218478">
            <a:off x="829560" y="2954535"/>
            <a:ext cx="98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Public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7C02920-2AA2-4D3C-9A9D-A18903866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99876"/>
            <a:ext cx="3640756" cy="1635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1E4B1B4-8640-4783-BD92-A496D40B6C8B}"/>
              </a:ext>
            </a:extLst>
          </p:cNvPr>
          <p:cNvSpPr txBox="1"/>
          <p:nvPr/>
        </p:nvSpPr>
        <p:spPr>
          <a:xfrm rot="1006332">
            <a:off x="9164357" y="2775560"/>
            <a:ext cx="142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Objectif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3FCFDB-0934-488E-80DD-321F94764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880" y="4633504"/>
            <a:ext cx="4468306" cy="2111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8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96A74-4C28-4D1F-B2B6-1F92B592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Pilotage pédagogique : </a:t>
            </a:r>
            <a:r>
              <a:rPr lang="fr-FR" i="1" dirty="0"/>
              <a:t>lutter contre les inégalités territoriales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3CDF0F-D66A-44BE-8C4D-7A4889E1F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dirty="0">
                <a:solidFill>
                  <a:schemeClr val="accent1"/>
                </a:solidFill>
              </a:rPr>
              <a:t>Les Territoires Educatifs Ruraux </a:t>
            </a:r>
          </a:p>
          <a:p>
            <a:pPr marL="0" indent="0" algn="ctr">
              <a:buNone/>
            </a:pPr>
            <a:endParaRPr lang="fr-FR" sz="2400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980C8F-1957-474E-9715-A8ECAF007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8403">
            <a:off x="4113910" y="3125330"/>
            <a:ext cx="2437720" cy="3276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F2CD322-3B32-480F-92D8-03956CF21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942" y="1549312"/>
            <a:ext cx="5715928" cy="3032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1957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619A4-A3DF-487C-AAD6-78424AAF4D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Organisation et fonctionnement de l’école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49EFA3-1235-404A-A3A3-CA0367E04A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77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280ED-DEAC-4A45-AEA8-D32A62F8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Organisation et fonctionnement de l’école : rappels</a:t>
            </a:r>
            <a:r>
              <a:rPr lang="fr-FR" dirty="0">
                <a:solidFill>
                  <a:srgbClr val="00B0F0"/>
                </a:solidFill>
              </a:rPr>
              <a:t/>
            </a:r>
            <a:br>
              <a:rPr lang="fr-FR" dirty="0">
                <a:solidFill>
                  <a:srgbClr val="00B0F0"/>
                </a:solidFill>
              </a:rPr>
            </a:br>
            <a:r>
              <a:rPr lang="fr-FR" dirty="0">
                <a:solidFill>
                  <a:srgbClr val="00B0F0"/>
                </a:solidFill>
              </a:rPr>
              <a:t/>
            </a:r>
            <a:br>
              <a:rPr lang="fr-FR" dirty="0">
                <a:solidFill>
                  <a:srgbClr val="00B0F0"/>
                </a:solidFill>
              </a:rPr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D7814D-5638-42DC-9A32-6E411AFF3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Demande d’autorisation d’absence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093E6E-C577-48E4-8C90-8AA77522A6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accent2">
                    <a:lumMod val="50000"/>
                  </a:schemeClr>
                </a:solidFill>
                <a:hlinkClick r:id="rId2" action="ppaction://hlinkfile"/>
              </a:rPr>
              <a:t>Rappel du cadre réglementaire </a:t>
            </a:r>
            <a:r>
              <a:rPr lang="fr-FR" dirty="0"/>
              <a:t>: </a:t>
            </a:r>
            <a:r>
              <a:rPr lang="fr-FR" i="1" dirty="0"/>
              <a:t>NDS du directeur académique </a:t>
            </a:r>
            <a:r>
              <a:rPr lang="fr-FR" dirty="0"/>
              <a:t>: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>
                <a:solidFill>
                  <a:schemeClr val="accent2">
                    <a:lumMod val="50000"/>
                  </a:schemeClr>
                </a:solidFill>
                <a:hlinkClick r:id="rId3"/>
              </a:rPr>
              <a:t>Congé</a:t>
            </a:r>
            <a:r>
              <a:rPr lang="fr-FR" dirty="0"/>
              <a:t>/ demande d’autorisation d’absence de droit ou facultatives</a:t>
            </a:r>
          </a:p>
          <a:p>
            <a:r>
              <a:rPr lang="fr-FR" dirty="0"/>
              <a:t>Demander en amont avec le formulaire adéquat</a:t>
            </a:r>
          </a:p>
          <a:p>
            <a:r>
              <a:rPr lang="fr-FR" dirty="0"/>
              <a:t>Les formations font parties des ORS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954C54-2BCE-4D3E-8920-ECE83553D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Droit de garde et lieu de scolarisation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FE9A5CC-5129-4582-9DEE-11F9FEEE118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/>
              <a:t>Le jugement</a:t>
            </a:r>
          </a:p>
          <a:p>
            <a:r>
              <a:rPr lang="fr-FR" dirty="0"/>
              <a:t>Actes usuels ou non</a:t>
            </a:r>
          </a:p>
          <a:p>
            <a:r>
              <a:rPr lang="fr-FR" dirty="0"/>
              <a:t>La procédure : </a:t>
            </a:r>
            <a:r>
              <a:rPr lang="fr-FR" b="1" i="1" dirty="0"/>
              <a:t>dans l’intérêt de l’enfant</a:t>
            </a:r>
          </a:p>
          <a:p>
            <a:pPr lvl="1"/>
            <a:r>
              <a:rPr lang="fr-FR" dirty="0"/>
              <a:t>inscrire l’élève (affectation provisoire)</a:t>
            </a:r>
          </a:p>
          <a:p>
            <a:pPr lvl="1"/>
            <a:r>
              <a:rPr lang="fr-FR" dirty="0"/>
              <a:t>Explicité aux parents : pas de prise de position dans le conflit/se tourner vers le juge aux affaires familiales</a:t>
            </a:r>
          </a:p>
        </p:txBody>
      </p:sp>
    </p:spTree>
    <p:extLst>
      <p:ext uri="{BB962C8B-B14F-4D97-AF65-F5344CB8AC3E}">
        <p14:creationId xmlns:p14="http://schemas.microsoft.com/office/powerpoint/2010/main" val="30690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A10EBF4-770B-481D-981D-22753506C171}"/>
              </a:ext>
            </a:extLst>
          </p:cNvPr>
          <p:cNvSpPr txBox="1"/>
          <p:nvPr/>
        </p:nvSpPr>
        <p:spPr>
          <a:xfrm>
            <a:off x="584463" y="961533"/>
            <a:ext cx="100018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accent2">
                    <a:lumMod val="50000"/>
                  </a:schemeClr>
                </a:solidFill>
              </a:rPr>
              <a:t>Point administratif </a:t>
            </a:r>
            <a:r>
              <a:rPr lang="fr-FR" sz="3600" b="1" dirty="0">
                <a:solidFill>
                  <a:srgbClr val="00B0F0"/>
                </a:solidFill>
              </a:rPr>
              <a:t>: </a:t>
            </a:r>
          </a:p>
          <a:p>
            <a:pPr algn="ctr"/>
            <a:r>
              <a:rPr lang="fr-FR" dirty="0" err="1"/>
              <a:t>A.Chauvin</a:t>
            </a:r>
            <a:r>
              <a:rPr lang="fr-FR" dirty="0"/>
              <a:t> (secrétaire de circonscription)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b="1" dirty="0"/>
              <a:t>Horaires: </a:t>
            </a:r>
            <a:r>
              <a:rPr lang="fr-FR" sz="2400" dirty="0"/>
              <a:t>Lundi/Mardi/Jeudi/Vendredi :  07h45-12h45 / 13h15-17h</a:t>
            </a:r>
          </a:p>
          <a:p>
            <a:pPr algn="just"/>
            <a:r>
              <a:rPr lang="fr-FR" sz="2400" dirty="0"/>
              <a:t>Mercredi – matin : 08h-11h30.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/>
              <a:t>A compter de la rentrée de septembre 2023, secrétariat en télétravail les lundis et jeudis. 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/>
              <a:t>Journées de permanence durant les vacances scolaires, sauf celles de </a:t>
            </a:r>
            <a:r>
              <a:rPr lang="fr-FR" sz="2400" dirty="0" err="1"/>
              <a:t>Nöel</a:t>
            </a:r>
            <a:r>
              <a:rPr lang="fr-FR" sz="2400" dirty="0"/>
              <a:t>.</a:t>
            </a:r>
          </a:p>
        </p:txBody>
      </p:sp>
      <p:pic>
        <p:nvPicPr>
          <p:cNvPr id="3" name="Google Shape;222;gea3abf6790_0_25">
            <a:extLst>
              <a:ext uri="{FF2B5EF4-FFF2-40B4-BE49-F238E27FC236}">
                <a16:creationId xmlns:a16="http://schemas.microsoft.com/office/drawing/2014/main" id="{D3272C17-F846-40B7-B9C7-0CD3312D80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069" y="219095"/>
            <a:ext cx="1969772" cy="695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02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280ED-DEAC-4A45-AEA8-D32A62F8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Organisation et fonctionnement de l’école : ce qui évolue</a:t>
            </a:r>
            <a:r>
              <a:rPr lang="fr-FR" dirty="0">
                <a:solidFill>
                  <a:srgbClr val="00B0F0"/>
                </a:solidFill>
              </a:rPr>
              <a:t/>
            </a:r>
            <a:br>
              <a:rPr lang="fr-FR" dirty="0">
                <a:solidFill>
                  <a:srgbClr val="00B0F0"/>
                </a:solidFill>
              </a:rPr>
            </a:br>
            <a:r>
              <a:rPr lang="fr-FR" dirty="0">
                <a:solidFill>
                  <a:srgbClr val="00B0F0"/>
                </a:solidFill>
              </a:rPr>
              <a:t/>
            </a:r>
            <a:br>
              <a:rPr lang="fr-FR" dirty="0">
                <a:solidFill>
                  <a:srgbClr val="00B0F0"/>
                </a:solidFill>
              </a:rPr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D7814D-5638-42DC-9A32-6E411AFF3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PACTE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093E6E-C577-48E4-8C90-8AA77522A6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Colibris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Attribution par école (bloquant)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Selon les demandes remontées début septembre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 marL="0" indent="0">
              <a:buNone/>
            </a:pPr>
            <a:r>
              <a:rPr lang="fr-FR" b="1" u="sng" dirty="0"/>
              <a:t>Attention</a:t>
            </a:r>
            <a:r>
              <a:rPr lang="fr-FR" dirty="0"/>
              <a:t> : les souhaits émis par les enseignants ne pourront pas tous être suivis : </a:t>
            </a:r>
            <a:r>
              <a:rPr lang="fr-FR" i="1" dirty="0"/>
              <a:t>arbitrage de l’IEN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954C54-2BCE-4D3E-8920-ECE83553D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Rendez-vous de carrière des directeurs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FE9A5CC-5129-4582-9DEE-11F9FEEE118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Indépendant des rendez-vous de carrière enseignant enseignant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Nouvelle plateforme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La procédure : la même que sur SIRHEN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Compte-rendu spécifique</a:t>
            </a:r>
          </a:p>
        </p:txBody>
      </p:sp>
    </p:spTree>
    <p:extLst>
      <p:ext uri="{BB962C8B-B14F-4D97-AF65-F5344CB8AC3E}">
        <p14:creationId xmlns:p14="http://schemas.microsoft.com/office/powerpoint/2010/main" val="6228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280ED-DEAC-4A45-AEA8-D32A62F8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Organisation et fonctionnement de l’école : ce qui évolue</a:t>
            </a:r>
            <a:br>
              <a:rPr lang="fr-FR" dirty="0"/>
            </a:br>
            <a:r>
              <a:rPr lang="fr-FR" dirty="0">
                <a:solidFill>
                  <a:srgbClr val="00B0F0"/>
                </a:solidFill>
              </a:rPr>
              <a:t/>
            </a:r>
            <a:br>
              <a:rPr lang="fr-FR" dirty="0">
                <a:solidFill>
                  <a:srgbClr val="00B0F0"/>
                </a:solidFill>
              </a:rPr>
            </a:b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093E6E-C577-48E4-8C90-8AA77522A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Point sécurité</a:t>
            </a:r>
          </a:p>
          <a:p>
            <a:r>
              <a:rPr lang="fr-FR" dirty="0"/>
              <a:t>Des projets pédagogiques nombreux autour de l’EPS </a:t>
            </a:r>
          </a:p>
          <a:p>
            <a:pPr lvl="1"/>
            <a:r>
              <a:rPr lang="fr-FR" dirty="0"/>
              <a:t>Valorisation</a:t>
            </a:r>
          </a:p>
          <a:p>
            <a:pPr lvl="1"/>
            <a:r>
              <a:rPr lang="fr-FR" dirty="0"/>
              <a:t>Intervenants extérieurs</a:t>
            </a:r>
          </a:p>
          <a:p>
            <a:pPr lvl="1"/>
            <a:r>
              <a:rPr lang="fr-FR" dirty="0"/>
              <a:t>Financement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 algn="r">
              <a:buNone/>
            </a:pPr>
            <a:r>
              <a:rPr lang="fr-FR" dirty="0"/>
              <a:t>Jean-Baptiste MASSICOT</a:t>
            </a:r>
          </a:p>
        </p:txBody>
      </p:sp>
    </p:spTree>
    <p:extLst>
      <p:ext uri="{BB962C8B-B14F-4D97-AF65-F5344CB8AC3E}">
        <p14:creationId xmlns:p14="http://schemas.microsoft.com/office/powerpoint/2010/main" val="220471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2749" y="9144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fr-FR" dirty="0"/>
              <a:t>Eléments généraux : point sécurité </a:t>
            </a:r>
            <a:r>
              <a:rPr lang="fr-FR" sz="2000" dirty="0">
                <a:solidFill>
                  <a:schemeClr val="tx1"/>
                </a:solidFill>
              </a:rPr>
              <a:t>J-B Massicot (CPC)</a:t>
            </a:r>
            <a:r>
              <a:rPr lang="fr-FR" dirty="0"/>
              <a:t/>
            </a:r>
            <a:br>
              <a:rPr lang="fr-FR" dirty="0"/>
            </a:b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2160589"/>
            <a:ext cx="8898928" cy="3880773"/>
          </a:xfrm>
        </p:spPr>
        <p:txBody>
          <a:bodyPr/>
          <a:lstStyle/>
          <a:p>
            <a:r>
              <a:rPr lang="fr-FR" dirty="0"/>
              <a:t>Ce que je dois avoir dans mon bureau de direction :</a:t>
            </a:r>
          </a:p>
          <a:p>
            <a:pPr marL="0" indent="0">
              <a:buNone/>
            </a:pPr>
            <a:r>
              <a:rPr lang="fr-FR" dirty="0"/>
              <a:t>	- Registre incendie 	</a:t>
            </a:r>
            <a:br>
              <a:rPr lang="fr-FR" dirty="0"/>
            </a:br>
            <a:r>
              <a:rPr lang="fr-FR" dirty="0"/>
              <a:t>	- DTA</a:t>
            </a:r>
            <a:br>
              <a:rPr lang="fr-FR" dirty="0"/>
            </a:br>
            <a:r>
              <a:rPr lang="fr-FR" dirty="0"/>
              <a:t>	- Registre Danger Grave et Imminent</a:t>
            </a:r>
            <a:br>
              <a:rPr lang="fr-FR" dirty="0"/>
            </a:br>
            <a:r>
              <a:rPr lang="fr-FR" dirty="0"/>
              <a:t>	- DUER</a:t>
            </a:r>
            <a:br>
              <a:rPr lang="fr-FR" dirty="0"/>
            </a:br>
            <a:r>
              <a:rPr lang="fr-FR" dirty="0"/>
              <a:t>	- </a:t>
            </a:r>
            <a:r>
              <a:rPr lang="fr-FR" i="1" dirty="0"/>
              <a:t>Centrale Blaye </a:t>
            </a:r>
            <a:r>
              <a:rPr lang="fr-FR" dirty="0"/>
              <a:t>(capsules d’iode)</a:t>
            </a:r>
            <a:br>
              <a:rPr lang="fr-FR" dirty="0"/>
            </a:br>
            <a:r>
              <a:rPr lang="fr-FR" dirty="0"/>
              <a:t>	-  PPMS </a:t>
            </a:r>
            <a:br>
              <a:rPr lang="fr-FR" dirty="0"/>
            </a:br>
            <a:r>
              <a:rPr lang="fr-FR" dirty="0"/>
              <a:t>		PPMS unifié pour les écoles ciblées : </a:t>
            </a:r>
            <a:br>
              <a:rPr lang="fr-FR" dirty="0"/>
            </a:br>
            <a:r>
              <a:rPr lang="fr-FR" dirty="0"/>
              <a:t>		Germignac – Jonzac – Mirambeau - Montendre - Montguyon – Pons – St Genis-Cercoux</a:t>
            </a:r>
            <a:br>
              <a:rPr lang="fr-FR" dirty="0"/>
            </a:br>
            <a:r>
              <a:rPr lang="fr-FR" dirty="0"/>
              <a:t>	</a:t>
            </a:r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	 </a:t>
            </a:r>
            <a:r>
              <a:rPr lang="fr-FR" dirty="0"/>
              <a:t>exercice de rentrée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34">
            <a:off x="9468199" y="3818414"/>
            <a:ext cx="1092261" cy="1505266"/>
          </a:xfrm>
          <a:prstGeom prst="rect">
            <a:avLst/>
          </a:prstGeom>
        </p:spPr>
      </p:pic>
      <p:pic>
        <p:nvPicPr>
          <p:cNvPr id="5" name="Google Shape;222;gea3abf6790_0_25">
            <a:extLst>
              <a:ext uri="{FF2B5EF4-FFF2-40B4-BE49-F238E27FC236}">
                <a16:creationId xmlns:a16="http://schemas.microsoft.com/office/drawing/2014/main" id="{EDD993B7-B850-4345-8EEF-709B08F12B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069" y="219095"/>
            <a:ext cx="1969772" cy="695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8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1400</Words>
  <Application>Microsoft Office PowerPoint</Application>
  <PresentationFormat>Grand écran</PresentationFormat>
  <Paragraphs>380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Arial</vt:lpstr>
      <vt:lpstr>Calibri</vt:lpstr>
      <vt:lpstr>Trebuchet MS</vt:lpstr>
      <vt:lpstr>Wingdings</vt:lpstr>
      <vt:lpstr>Wingdings 3</vt:lpstr>
      <vt:lpstr>Facette</vt:lpstr>
      <vt:lpstr>Réunion de rentrée Circonscription de Jonzac (17)</vt:lpstr>
      <vt:lpstr>Réunion du 11 septembre 2024  </vt:lpstr>
      <vt:lpstr>Présentation PowerPoint</vt:lpstr>
      <vt:lpstr>Organisation et fonctionnement de l’école</vt:lpstr>
      <vt:lpstr>Organisation et fonctionnement de l’école : rappels  </vt:lpstr>
      <vt:lpstr>Présentation PowerPoint</vt:lpstr>
      <vt:lpstr>Organisation et fonctionnement de l’école : ce qui évolue  </vt:lpstr>
      <vt:lpstr>Organisation et fonctionnement de l’école : ce qui évolue  </vt:lpstr>
      <vt:lpstr>Eléments généraux : point sécurité J-B Massicot (CPC) </vt:lpstr>
      <vt:lpstr>Les fiertés de l’année</vt:lpstr>
      <vt:lpstr>Rôle directeurs</vt:lpstr>
      <vt:lpstr>EPS – sorties Scolaires</vt:lpstr>
      <vt:lpstr>NATATION SCOLAIRE</vt:lpstr>
      <vt:lpstr>NATATION SCOLAIRE</vt:lpstr>
      <vt:lpstr>Présentation PowerPoint</vt:lpstr>
      <vt:lpstr>Présentation PowerPoint</vt:lpstr>
      <vt:lpstr>Autres projets &amp; partenariats</vt:lpstr>
      <vt:lpstr>Financement des activités physiques et sportives </vt:lpstr>
      <vt:lpstr>Pilotage pédagogique</vt:lpstr>
      <vt:lpstr>Pilotage pédagogique : lutter contre les inégalités territoriales</vt:lpstr>
      <vt:lpstr>Plan mathématiques : F. Marot (CPC) </vt:lpstr>
      <vt:lpstr>Plan Français : M. Bonneau (CPC) </vt:lpstr>
      <vt:lpstr>Evaluations d’écoles : </vt:lpstr>
      <vt:lpstr>Résidences : 12h</vt:lpstr>
      <vt:lpstr>Laïcité (6h) un mercredi en journée entière A. Manusset (CPC)</vt:lpstr>
      <vt:lpstr>SRAV – Aisance aquatique</vt:lpstr>
      <vt:lpstr>Favoriser un climat scolaire serein dans une école ouverte sur le monde : EAC: </vt:lpstr>
      <vt:lpstr>Valoriser les projets</vt:lpstr>
      <vt:lpstr>https://blogpeda.ac-poitiers.fr/circo-jzc/ F. Marot</vt:lpstr>
      <vt:lpstr>Présentation PowerPoint</vt:lpstr>
      <vt:lpstr>Présentation PowerPoint</vt:lpstr>
      <vt:lpstr>Pilotage pédagogique : lutter contre les inégalités territoriales</vt:lpstr>
      <vt:lpstr>Pilotage pédagogique : lutter contre les inégalités territoriales</vt:lpstr>
      <vt:lpstr>Pilotage pédagogique : lutter contre les inégalités territoriales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de rentrée Circonscription de Jonzac (17)</dc:title>
  <dc:creator>Stéphanie Canteaut</dc:creator>
  <cp:lastModifiedBy>fmarot</cp:lastModifiedBy>
  <cp:revision>54</cp:revision>
  <dcterms:created xsi:type="dcterms:W3CDTF">2023-09-05T10:32:13Z</dcterms:created>
  <dcterms:modified xsi:type="dcterms:W3CDTF">2024-09-11T09:11:51Z</dcterms:modified>
</cp:coreProperties>
</file>