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8" r:id="rId3"/>
    <p:sldId id="259" r:id="rId4"/>
    <p:sldId id="260" r:id="rId5"/>
    <p:sldId id="262" r:id="rId6"/>
    <p:sldId id="275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s-ES"/>
              <a:t>14/11/2016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s-ES"/>
              <a:t>14/11/2016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s-ES"/>
              <a:t>14/11/2016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83582" y="1175216"/>
            <a:ext cx="8500062" cy="23876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>
                <a:latin typeface="Segoe Script" panose="020B0504020000000003" pitchFamily="34" charset="0"/>
              </a:rPr>
              <a:t>La universidad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facultad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08691" y="2084831"/>
            <a:ext cx="713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Traducción e Interpretación</a:t>
            </a: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65" y="2987537"/>
            <a:ext cx="6907919" cy="35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facultad: las aulas </a:t>
            </a:r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1" y="2987305"/>
            <a:ext cx="6969721" cy="26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83" y="2941982"/>
            <a:ext cx="4071868" cy="27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facultad: el jardín japonés</a:t>
            </a:r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7" y="2808424"/>
            <a:ext cx="5514745" cy="31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66" y="2764062"/>
            <a:ext cx="4453929" cy="31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La residencia universitaria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5" y="2693850"/>
            <a:ext cx="6122372" cy="33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28" y="2693849"/>
            <a:ext cx="5245706" cy="34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La residencia universitaria</a:t>
            </a: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7" y="2662030"/>
            <a:ext cx="3475521" cy="23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5" y="2605316"/>
            <a:ext cx="3569514" cy="2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86" y="2633673"/>
            <a:ext cx="3475521" cy="23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66974" y="5261041"/>
            <a:ext cx="1125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Segoe Script" panose="020B0504020000000003" pitchFamily="34" charset="0"/>
              </a:rPr>
              <a:t>La piscina		El campo de fútbol	La lavandería</a:t>
            </a:r>
          </a:p>
        </p:txBody>
      </p:sp>
    </p:spTree>
    <p:extLst>
      <p:ext uri="{BB962C8B-B14F-4D97-AF65-F5344CB8AC3E}">
        <p14:creationId xmlns:p14="http://schemas.microsoft.com/office/powerpoint/2010/main" val="18844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Actividades en la universidad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00793" y="2101982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El voluntariado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3" y="3021839"/>
            <a:ext cx="5071215" cy="28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72" y="3021839"/>
            <a:ext cx="4321407" cy="27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Actividades en la universidad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94476" y="2153133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Los </a:t>
            </a:r>
            <a:r>
              <a:rPr lang="es-ES" sz="3600" i="1" dirty="0" err="1">
                <a:latin typeface="Segoe Script" panose="020B0504020000000003" pitchFamily="34" charset="0"/>
              </a:rPr>
              <a:t>castellers</a:t>
            </a:r>
            <a:endParaRPr lang="es-ES" sz="3600" dirty="0">
              <a:latin typeface="Segoe Script" panose="020B0504020000000003" pitchFamily="34" charset="0"/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2153133"/>
            <a:ext cx="2928730" cy="42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27" y="3498946"/>
            <a:ext cx="3713503" cy="27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82" y="3498946"/>
            <a:ext cx="3746213" cy="28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Actividades en la universidad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34167" y="2179637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El deporte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3395811"/>
            <a:ext cx="5111100" cy="28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1" y="3395811"/>
            <a:ext cx="3833328" cy="28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El sistema educativo español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9605"/>
              </p:ext>
            </p:extLst>
          </p:nvPr>
        </p:nvGraphicFramePr>
        <p:xfrm>
          <a:off x="1639206" y="2614727"/>
          <a:ext cx="9192592" cy="38196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96296">
                  <a:extLst>
                    <a:ext uri="{9D8B030D-6E8A-4147-A177-3AD203B41FA5}">
                      <a16:colId xmlns:a16="http://schemas.microsoft.com/office/drawing/2014/main" val="3987655999"/>
                    </a:ext>
                  </a:extLst>
                </a:gridCol>
                <a:gridCol w="2298148">
                  <a:extLst>
                    <a:ext uri="{9D8B030D-6E8A-4147-A177-3AD203B41FA5}">
                      <a16:colId xmlns:a16="http://schemas.microsoft.com/office/drawing/2014/main" val="2134275793"/>
                    </a:ext>
                  </a:extLst>
                </a:gridCol>
                <a:gridCol w="2298148">
                  <a:extLst>
                    <a:ext uri="{9D8B030D-6E8A-4147-A177-3AD203B41FA5}">
                      <a16:colId xmlns:a16="http://schemas.microsoft.com/office/drawing/2014/main" val="1071513632"/>
                    </a:ext>
                  </a:extLst>
                </a:gridCol>
              </a:tblGrid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infantil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3</a:t>
                      </a:r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 años</a:t>
                      </a:r>
                    </a:p>
                    <a:p>
                      <a:pPr algn="ctr"/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4 años</a:t>
                      </a:r>
                    </a:p>
                    <a:p>
                      <a:pPr algn="ctr"/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5 años</a:t>
                      </a:r>
                      <a:endParaRPr lang="es-ES" sz="2400" b="1" dirty="0">
                        <a:latin typeface="Segoe Script" panose="020B05040200000000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69307"/>
                  </a:ext>
                </a:extLst>
              </a:tr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primaria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6-12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42688"/>
                  </a:ext>
                </a:extLst>
              </a:tr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secundaria 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(ESO)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12-16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1º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2º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3º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4º 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0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 rot="8568314">
            <a:off x="3617986" y="2035585"/>
            <a:ext cx="932249" cy="523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2489964">
            <a:off x="6840500" y="2016571"/>
            <a:ext cx="859279" cy="54915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46274" y="2758923"/>
            <a:ext cx="4651513" cy="8216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66418" y="2761384"/>
            <a:ext cx="4651513" cy="8216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44150" y="2950745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goe Script" panose="020B0504020000000003" pitchFamily="34" charset="0"/>
              </a:rPr>
              <a:t>Bachillerato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94246" y="2920590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goe Script" panose="020B0504020000000003" pitchFamily="34" charset="0"/>
              </a:rPr>
              <a:t>Ciclo formativo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45701" y="3698547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Segoe Script" panose="020B0504020000000003" pitchFamily="34" charset="0"/>
              </a:rPr>
              <a:t>16-18 años</a:t>
            </a:r>
          </a:p>
        </p:txBody>
      </p:sp>
      <p:sp>
        <p:nvSpPr>
          <p:cNvPr id="12" name="Flecha derecha 11"/>
          <p:cNvSpPr/>
          <p:nvPr/>
        </p:nvSpPr>
        <p:spPr>
          <a:xfrm rot="5400000">
            <a:off x="2874904" y="4247313"/>
            <a:ext cx="594251" cy="523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714420" y="4858016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Segoe Script" panose="020B0504020000000003" pitchFamily="34" charset="0"/>
              </a:rPr>
              <a:t>Selectividad</a:t>
            </a:r>
            <a:endParaRPr lang="es-ES" sz="3200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28948" y="3698547"/>
            <a:ext cx="412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Segoe Script" panose="020B0504020000000003" pitchFamily="34" charset="0"/>
              </a:rPr>
              <a:t>Grado medio (2 años)</a:t>
            </a:r>
          </a:p>
          <a:p>
            <a:r>
              <a:rPr lang="es-ES" sz="2400" dirty="0">
                <a:latin typeface="Segoe Script" panose="020B0504020000000003" pitchFamily="34" charset="0"/>
              </a:rPr>
              <a:t>Grado superior (2 años)</a:t>
            </a:r>
          </a:p>
        </p:txBody>
      </p:sp>
      <p:sp>
        <p:nvSpPr>
          <p:cNvPr id="15" name="Flecha derecha 14"/>
          <p:cNvSpPr/>
          <p:nvPr/>
        </p:nvSpPr>
        <p:spPr>
          <a:xfrm rot="2489964">
            <a:off x="4708966" y="5462268"/>
            <a:ext cx="859279" cy="54915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8568314">
            <a:off x="9155622" y="5475043"/>
            <a:ext cx="932249" cy="523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5758476" y="590401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Segoe Script" panose="020B0504020000000003" pitchFamily="34" charset="0"/>
              </a:rPr>
              <a:t>Universidad</a:t>
            </a:r>
            <a:endParaRPr lang="es-ES" sz="3200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El sistema educativo español</a:t>
            </a:r>
          </a:p>
        </p:txBody>
      </p:sp>
    </p:spTree>
    <p:extLst>
      <p:ext uri="{BB962C8B-B14F-4D97-AF65-F5344CB8AC3E}">
        <p14:creationId xmlns:p14="http://schemas.microsoft.com/office/powerpoint/2010/main" val="17501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324" y="665126"/>
            <a:ext cx="10699805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¿Cuánto dura una carrera universitaria?</a:t>
            </a:r>
            <a:br>
              <a:rPr lang="es-ES" sz="3200" dirty="0">
                <a:latin typeface="Segoe Script" panose="020B0504020000000003" pitchFamily="34" charset="0"/>
              </a:rPr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58185" y="2632069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Normalmente 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5267524" y="2950120"/>
            <a:ext cx="2135033" cy="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192280" y="2632069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4 años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70924" y="4201281"/>
            <a:ext cx="742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Excepto: Medicina (6 años)</a:t>
            </a:r>
          </a:p>
          <a:p>
            <a:r>
              <a:rPr lang="es-ES" sz="3600" dirty="0">
                <a:latin typeface="Segoe Script" panose="020B0504020000000003" pitchFamily="34" charset="0"/>
              </a:rPr>
              <a:t>		  Veterinaria (5 años)</a:t>
            </a:r>
          </a:p>
        </p:txBody>
      </p:sp>
    </p:spTree>
    <p:extLst>
      <p:ext uri="{BB962C8B-B14F-4D97-AF65-F5344CB8AC3E}">
        <p14:creationId xmlns:p14="http://schemas.microsoft.com/office/powerpoint/2010/main" val="34773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3324" y="665126"/>
            <a:ext cx="10699805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¿Cuánto cuesta una carrera universitaria?</a:t>
            </a:r>
            <a:br>
              <a:rPr lang="es-ES" sz="3200" dirty="0">
                <a:latin typeface="Segoe Script" panose="020B0504020000000003" pitchFamily="34" charset="0"/>
              </a:rPr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19646" y="2662846"/>
            <a:ext cx="513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Aproximadamente…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63800" y="2601291"/>
            <a:ext cx="410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accent1"/>
                </a:solidFill>
                <a:latin typeface="Segoe Script" panose="020B0504020000000003" pitchFamily="34" charset="0"/>
              </a:rPr>
              <a:t>2000€ al año</a:t>
            </a:r>
          </a:p>
        </p:txBody>
      </p:sp>
    </p:spTree>
    <p:extLst>
      <p:ext uri="{BB962C8B-B14F-4D97-AF65-F5344CB8AC3E}">
        <p14:creationId xmlns:p14="http://schemas.microsoft.com/office/powerpoint/2010/main" val="12765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El horario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74950" y="2207999"/>
            <a:ext cx="725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Hay dos tipos de asignaturas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33381" y="3181207"/>
            <a:ext cx="6122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>
                <a:latin typeface="Segoe Script" panose="020B0504020000000003" pitchFamily="34" charset="0"/>
              </a:rPr>
              <a:t>Asignaturas obligatorias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>
                <a:latin typeface="Segoe Script" panose="020B0504020000000003" pitchFamily="34" charset="0"/>
              </a:rPr>
              <a:t>Asignaturas optativas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2523" y="4825303"/>
            <a:ext cx="10697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chemeClr val="accent1"/>
                </a:solidFill>
                <a:latin typeface="Segoe Script" panose="020B0504020000000003" pitchFamily="34" charset="0"/>
              </a:rPr>
              <a:t>El alumno elige su propio horario</a:t>
            </a:r>
          </a:p>
        </p:txBody>
      </p:sp>
    </p:spTree>
    <p:extLst>
      <p:ext uri="{BB962C8B-B14F-4D97-AF65-F5344CB8AC3E}">
        <p14:creationId xmlns:p14="http://schemas.microsoft.com/office/powerpoint/2010/main" val="1821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horario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25646"/>
              </p:ext>
            </p:extLst>
          </p:nvPr>
        </p:nvGraphicFramePr>
        <p:xfrm>
          <a:off x="1280160" y="2325757"/>
          <a:ext cx="10176985" cy="38762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5397">
                  <a:extLst>
                    <a:ext uri="{9D8B030D-6E8A-4147-A177-3AD203B41FA5}">
                      <a16:colId xmlns:a16="http://schemas.microsoft.com/office/drawing/2014/main" val="3851659050"/>
                    </a:ext>
                  </a:extLst>
                </a:gridCol>
                <a:gridCol w="2035397">
                  <a:extLst>
                    <a:ext uri="{9D8B030D-6E8A-4147-A177-3AD203B41FA5}">
                      <a16:colId xmlns:a16="http://schemas.microsoft.com/office/drawing/2014/main" val="574738251"/>
                    </a:ext>
                  </a:extLst>
                </a:gridCol>
                <a:gridCol w="2035397">
                  <a:extLst>
                    <a:ext uri="{9D8B030D-6E8A-4147-A177-3AD203B41FA5}">
                      <a16:colId xmlns:a16="http://schemas.microsoft.com/office/drawing/2014/main" val="2742266323"/>
                    </a:ext>
                  </a:extLst>
                </a:gridCol>
                <a:gridCol w="2035397">
                  <a:extLst>
                    <a:ext uri="{9D8B030D-6E8A-4147-A177-3AD203B41FA5}">
                      <a16:colId xmlns:a16="http://schemas.microsoft.com/office/drawing/2014/main" val="3841986358"/>
                    </a:ext>
                  </a:extLst>
                </a:gridCol>
                <a:gridCol w="2035397">
                  <a:extLst>
                    <a:ext uri="{9D8B030D-6E8A-4147-A177-3AD203B41FA5}">
                      <a16:colId xmlns:a16="http://schemas.microsoft.com/office/drawing/2014/main" val="2859382815"/>
                    </a:ext>
                  </a:extLst>
                </a:gridCol>
              </a:tblGrid>
              <a:tr h="573135">
                <a:tc>
                  <a:txBody>
                    <a:bodyPr/>
                    <a:lstStyle/>
                    <a:p>
                      <a:r>
                        <a:rPr lang="es-ES" dirty="0"/>
                        <a:t>1º SEMESTRE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Lunes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Miércoles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Jueves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6073"/>
                  </a:ext>
                </a:extLst>
              </a:tr>
              <a:tr h="573135">
                <a:tc>
                  <a:txBody>
                    <a:bodyPr/>
                    <a:lstStyle/>
                    <a:p>
                      <a:r>
                        <a:rPr lang="es-ES" dirty="0"/>
                        <a:t>9.00 – 11.00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Francés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Fonaments</a:t>
                      </a:r>
                      <a:r>
                        <a:rPr lang="es-ES" baseline="0" dirty="0"/>
                        <a:t> 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Francés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4567"/>
                  </a:ext>
                </a:extLst>
              </a:tr>
              <a:tr h="1268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9.00 – 12.00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Traducción jurídica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61711"/>
                  </a:ext>
                </a:extLst>
              </a:tr>
              <a:tr h="888116">
                <a:tc>
                  <a:txBody>
                    <a:bodyPr/>
                    <a:lstStyle/>
                    <a:p>
                      <a:r>
                        <a:rPr lang="es-ES" dirty="0"/>
                        <a:t>12.00 – 15.00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Traducción editorial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Traducción editorial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Traducción científica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43241"/>
                  </a:ext>
                </a:extLst>
              </a:tr>
              <a:tr h="573135">
                <a:tc>
                  <a:txBody>
                    <a:bodyPr/>
                    <a:lstStyle/>
                    <a:p>
                      <a:r>
                        <a:rPr lang="es-ES" dirty="0"/>
                        <a:t>13.30 – 15.00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Tecnologías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1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horario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72451"/>
              </p:ext>
            </p:extLst>
          </p:nvPr>
        </p:nvGraphicFramePr>
        <p:xfrm>
          <a:off x="1471676" y="2498035"/>
          <a:ext cx="9752915" cy="34786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0583">
                  <a:extLst>
                    <a:ext uri="{9D8B030D-6E8A-4147-A177-3AD203B41FA5}">
                      <a16:colId xmlns:a16="http://schemas.microsoft.com/office/drawing/2014/main" val="3851659050"/>
                    </a:ext>
                  </a:extLst>
                </a:gridCol>
                <a:gridCol w="1950583">
                  <a:extLst>
                    <a:ext uri="{9D8B030D-6E8A-4147-A177-3AD203B41FA5}">
                      <a16:colId xmlns:a16="http://schemas.microsoft.com/office/drawing/2014/main" val="574738251"/>
                    </a:ext>
                  </a:extLst>
                </a:gridCol>
                <a:gridCol w="1950583">
                  <a:extLst>
                    <a:ext uri="{9D8B030D-6E8A-4147-A177-3AD203B41FA5}">
                      <a16:colId xmlns:a16="http://schemas.microsoft.com/office/drawing/2014/main" val="2742266323"/>
                    </a:ext>
                  </a:extLst>
                </a:gridCol>
                <a:gridCol w="1950583">
                  <a:extLst>
                    <a:ext uri="{9D8B030D-6E8A-4147-A177-3AD203B41FA5}">
                      <a16:colId xmlns:a16="http://schemas.microsoft.com/office/drawing/2014/main" val="3841986358"/>
                    </a:ext>
                  </a:extLst>
                </a:gridCol>
                <a:gridCol w="1950583">
                  <a:extLst>
                    <a:ext uri="{9D8B030D-6E8A-4147-A177-3AD203B41FA5}">
                      <a16:colId xmlns:a16="http://schemas.microsoft.com/office/drawing/2014/main" val="2859382815"/>
                    </a:ext>
                  </a:extLst>
                </a:gridCol>
              </a:tblGrid>
              <a:tr h="570357">
                <a:tc>
                  <a:txBody>
                    <a:bodyPr/>
                    <a:lstStyle/>
                    <a:p>
                      <a:r>
                        <a:rPr lang="es-ES" dirty="0"/>
                        <a:t>2º SEMESTRE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Lunes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Miércoles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Jueves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6073"/>
                  </a:ext>
                </a:extLst>
              </a:tr>
              <a:tr h="570357">
                <a:tc>
                  <a:txBody>
                    <a:bodyPr/>
                    <a:lstStyle/>
                    <a:p>
                      <a:r>
                        <a:rPr lang="es-ES" dirty="0"/>
                        <a:t>8.30 – 12.00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Interpretación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4567"/>
                  </a:ext>
                </a:extLst>
              </a:tr>
              <a:tr h="883812">
                <a:tc>
                  <a:txBody>
                    <a:bodyPr/>
                    <a:lstStyle/>
                    <a:p>
                      <a:r>
                        <a:rPr lang="es-ES" dirty="0"/>
                        <a:t>9.00 – 11.00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Traducción francés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Traducción francés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43241"/>
                  </a:ext>
                </a:extLst>
              </a:tr>
              <a:tr h="570357">
                <a:tc>
                  <a:txBody>
                    <a:bodyPr/>
                    <a:lstStyle/>
                    <a:p>
                      <a:r>
                        <a:rPr lang="es-ES" dirty="0"/>
                        <a:t>11.00</a:t>
                      </a:r>
                      <a:r>
                        <a:rPr lang="es-ES" baseline="0" dirty="0"/>
                        <a:t> – 12.00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Terminología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14860"/>
                  </a:ext>
                </a:extLst>
              </a:tr>
              <a:tr h="883812">
                <a:tc>
                  <a:txBody>
                    <a:bodyPr/>
                    <a:lstStyle/>
                    <a:p>
                      <a:r>
                        <a:rPr lang="es-ES" dirty="0"/>
                        <a:t>13.30</a:t>
                      </a:r>
                      <a:r>
                        <a:rPr lang="es-ES" baseline="0" dirty="0"/>
                        <a:t> – 16.30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Traducción inversa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Edición y revisión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6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5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Segoe Script" panose="020B0504020000000003" pitchFamily="34" charset="0"/>
              </a:rPr>
              <a:t>Mi universidad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48308" y="2601665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Segoe Script" panose="020B0504020000000003" pitchFamily="34" charset="0"/>
              </a:rPr>
              <a:t>El logo</a:t>
            </a:r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8" y="4017504"/>
            <a:ext cx="3239774" cy="25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76" y="4021205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4" y="2030424"/>
            <a:ext cx="2760659" cy="17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>
            <a:off x="3352800" y="2743200"/>
            <a:ext cx="1431235" cy="5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ció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_TP103462901" id="{9B7591C9-F5CF-44C4-A9A2-94AF20BA0B2A}" vid="{8AAEE4FF-67C7-4BC5-8910-3B0E6337DB7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0</TotalTime>
  <Words>212</Words>
  <Application>Microsoft Office PowerPoint</Application>
  <PresentationFormat>Panorámica</PresentationFormat>
  <Paragraphs>85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Script</vt:lpstr>
      <vt:lpstr>Wingdings</vt:lpstr>
      <vt:lpstr>Educación 16x9</vt:lpstr>
      <vt:lpstr>La universidad</vt:lpstr>
      <vt:lpstr>El sistema educativo español</vt:lpstr>
      <vt:lpstr>El sistema educativo español</vt:lpstr>
      <vt:lpstr>¿Cuánto dura una carrera universitaria? </vt:lpstr>
      <vt:lpstr>¿Cuánto cuesta una carrera universitaria? </vt:lpstr>
      <vt:lpstr>El horario</vt:lpstr>
      <vt:lpstr>Mi horario </vt:lpstr>
      <vt:lpstr>Mi horario </vt:lpstr>
      <vt:lpstr>Mi universidad </vt:lpstr>
      <vt:lpstr>Mi facultad </vt:lpstr>
      <vt:lpstr>Mi facultad: las aulas </vt:lpstr>
      <vt:lpstr>Mi facultad: el jardín japonés</vt:lpstr>
      <vt:lpstr>La residencia universitaria</vt:lpstr>
      <vt:lpstr>La residencia universitaria</vt:lpstr>
      <vt:lpstr>Actividades en la universidad</vt:lpstr>
      <vt:lpstr>Actividades en la universidad</vt:lpstr>
      <vt:lpstr>Actividades en la universidad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2016-11-14T20:12:26Z</dcterms:created>
  <dcterms:modified xsi:type="dcterms:W3CDTF">2016-11-14T21:13:58Z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