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8" r:id="rId3"/>
    <p:sldId id="259" r:id="rId4"/>
    <p:sldId id="260" r:id="rId5"/>
    <p:sldId id="265" r:id="rId6"/>
    <p:sldId id="263" r:id="rId7"/>
    <p:sldId id="262" r:id="rId8"/>
    <p:sldId id="261" r:id="rId9"/>
    <p:sldId id="264" r:id="rId10"/>
    <p:sldId id="269" r:id="rId11"/>
    <p:sldId id="266" r:id="rId12"/>
    <p:sldId id="267" r:id="rId13"/>
    <p:sldId id="27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s-ES"/>
              <a:t>13/11/2016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s-ES"/>
              <a:t>13/11/2016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13/11/2016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13/11/2016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s-ES"/>
              <a:t>13/11/2016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13/11/2016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13/11/2016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13/11/2016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13/11/2016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13/11/2016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13/11/2016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13/11/2016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s-ES"/>
              <a:t>13/11/2016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s-ES"/>
              <a:t>13/11/2016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988904" y="2425148"/>
            <a:ext cx="7074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latin typeface="Segoe Script" panose="020B0504020000000003" pitchFamily="34" charset="0"/>
              </a:rPr>
              <a:t>El colegio en España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280803" y="768232"/>
            <a:ext cx="5878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Segoe Script" panose="020B0504020000000003" pitchFamily="34" charset="0"/>
              </a:rPr>
              <a:t>Otras actividades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2" y="2806211"/>
            <a:ext cx="4696835" cy="32321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9"/>
          <a:stretch/>
        </p:blipFill>
        <p:spPr>
          <a:xfrm>
            <a:off x="6737138" y="2709974"/>
            <a:ext cx="4816460" cy="342462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24928" y="2031015"/>
            <a:ext cx="2803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Segoe Script" panose="020B0504020000000003" pitchFamily="34" charset="0"/>
              </a:rPr>
              <a:t>El carnaval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571817" y="2060952"/>
            <a:ext cx="3597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Segoe Script" panose="020B0504020000000003" pitchFamily="34" charset="0"/>
              </a:rPr>
              <a:t>Las excursiones</a:t>
            </a:r>
          </a:p>
        </p:txBody>
      </p:sp>
    </p:spTree>
    <p:extLst>
      <p:ext uri="{BB962C8B-B14F-4D97-AF65-F5344CB8AC3E}">
        <p14:creationId xmlns:p14="http://schemas.microsoft.com/office/powerpoint/2010/main" val="237095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280803" y="768232"/>
            <a:ext cx="5878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Segoe Script" panose="020B0504020000000003" pitchFamily="34" charset="0"/>
              </a:rPr>
              <a:t>Otras actividades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00826" y="2484670"/>
            <a:ext cx="4798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Segoe Script" panose="020B0504020000000003" pitchFamily="34" charset="0"/>
              </a:rPr>
              <a:t>Las jornadas clásicas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0" y="2001022"/>
            <a:ext cx="4675301" cy="48569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8" r="16397"/>
          <a:stretch/>
        </p:blipFill>
        <p:spPr>
          <a:xfrm>
            <a:off x="5210291" y="3875486"/>
            <a:ext cx="6850033" cy="272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280803" y="768232"/>
            <a:ext cx="5878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Segoe Script" panose="020B0504020000000003" pitchFamily="34" charset="0"/>
              </a:rPr>
              <a:t>Otras actividades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 b="3189"/>
          <a:stretch/>
        </p:blipFill>
        <p:spPr>
          <a:xfrm>
            <a:off x="4017373" y="2173357"/>
            <a:ext cx="3748401" cy="44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5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2751151" y="798760"/>
            <a:ext cx="7172155" cy="803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  <a:latin typeface="Segoe Script" panose="020B0504020000000003" pitchFamily="34" charset="0"/>
              </a:rPr>
              <a:t>La revista del colegio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63" y="2083899"/>
            <a:ext cx="3259993" cy="46604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11" y="2083899"/>
            <a:ext cx="3246730" cy="45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97426" y="755375"/>
            <a:ext cx="6984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Segoe Script" panose="020B0504020000000003" pitchFamily="34" charset="0"/>
              </a:rPr>
              <a:t>El sistema educativo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614672"/>
              </p:ext>
            </p:extLst>
          </p:nvPr>
        </p:nvGraphicFramePr>
        <p:xfrm>
          <a:off x="1639206" y="2614727"/>
          <a:ext cx="9192592" cy="38196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96296">
                  <a:extLst>
                    <a:ext uri="{9D8B030D-6E8A-4147-A177-3AD203B41FA5}">
                      <a16:colId xmlns:a16="http://schemas.microsoft.com/office/drawing/2014/main" val="3987655999"/>
                    </a:ext>
                  </a:extLst>
                </a:gridCol>
                <a:gridCol w="2298148">
                  <a:extLst>
                    <a:ext uri="{9D8B030D-6E8A-4147-A177-3AD203B41FA5}">
                      <a16:colId xmlns:a16="http://schemas.microsoft.com/office/drawing/2014/main" val="2134275793"/>
                    </a:ext>
                  </a:extLst>
                </a:gridCol>
                <a:gridCol w="2298148">
                  <a:extLst>
                    <a:ext uri="{9D8B030D-6E8A-4147-A177-3AD203B41FA5}">
                      <a16:colId xmlns:a16="http://schemas.microsoft.com/office/drawing/2014/main" val="1071513632"/>
                    </a:ext>
                  </a:extLst>
                </a:gridCol>
              </a:tblGrid>
              <a:tr h="107649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Educación infantil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latin typeface="Segoe Script" panose="020B0504020000000003" pitchFamily="34" charset="0"/>
                        </a:rPr>
                        <a:t>3</a:t>
                      </a:r>
                      <a:r>
                        <a:rPr lang="es-ES" sz="2400" b="1" baseline="0" dirty="0">
                          <a:latin typeface="Segoe Script" panose="020B0504020000000003" pitchFamily="34" charset="0"/>
                        </a:rPr>
                        <a:t> años</a:t>
                      </a:r>
                    </a:p>
                    <a:p>
                      <a:pPr algn="ctr"/>
                      <a:r>
                        <a:rPr lang="es-ES" sz="2400" b="1" baseline="0" dirty="0">
                          <a:latin typeface="Segoe Script" panose="020B0504020000000003" pitchFamily="34" charset="0"/>
                        </a:rPr>
                        <a:t>4 años</a:t>
                      </a:r>
                    </a:p>
                    <a:p>
                      <a:pPr algn="ctr"/>
                      <a:r>
                        <a:rPr lang="es-ES" sz="2400" b="1" baseline="0" dirty="0">
                          <a:latin typeface="Segoe Script" panose="020B0504020000000003" pitchFamily="34" charset="0"/>
                        </a:rPr>
                        <a:t>5 años</a:t>
                      </a:r>
                      <a:endParaRPr lang="es-ES" sz="2400" b="1" dirty="0">
                        <a:latin typeface="Segoe Script" panose="020B05040200000000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869307"/>
                  </a:ext>
                </a:extLst>
              </a:tr>
              <a:tr h="107649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Educación primaria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latin typeface="Segoe Script" panose="020B0504020000000003" pitchFamily="34" charset="0"/>
                        </a:rPr>
                        <a:t>6-12 años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742688"/>
                  </a:ext>
                </a:extLst>
              </a:tr>
              <a:tr h="107649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Educación secundaria </a:t>
                      </a:r>
                    </a:p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  <a:latin typeface="Segoe Script" panose="020B0504020000000003" pitchFamily="34" charset="0"/>
                        </a:rPr>
                        <a:t>(ESO)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1"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latin typeface="Segoe Script" panose="020B0504020000000003" pitchFamily="34" charset="0"/>
                        </a:rPr>
                        <a:t>12-16 años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latin typeface="Segoe Script" panose="020B0504020000000003" pitchFamily="34" charset="0"/>
                        </a:rPr>
                        <a:t>1º ESO</a:t>
                      </a:r>
                    </a:p>
                    <a:p>
                      <a:pPr algn="ctr"/>
                      <a:r>
                        <a:rPr lang="es-ES" sz="2400" b="1" dirty="0">
                          <a:latin typeface="Segoe Script" panose="020B0504020000000003" pitchFamily="34" charset="0"/>
                        </a:rPr>
                        <a:t>2º ESO</a:t>
                      </a:r>
                    </a:p>
                    <a:p>
                      <a:pPr algn="ctr"/>
                      <a:r>
                        <a:rPr lang="es-ES" sz="2400" b="1" dirty="0">
                          <a:latin typeface="Segoe Script" panose="020B0504020000000003" pitchFamily="34" charset="0"/>
                        </a:rPr>
                        <a:t>3º ESO</a:t>
                      </a:r>
                    </a:p>
                    <a:p>
                      <a:pPr algn="ctr"/>
                      <a:r>
                        <a:rPr lang="es-ES" sz="2400" b="1" dirty="0">
                          <a:latin typeface="Segoe Script" panose="020B0504020000000003" pitchFamily="34" charset="0"/>
                        </a:rPr>
                        <a:t>4º 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904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61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97426" y="755375"/>
            <a:ext cx="6984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Segoe Script" panose="020B0504020000000003" pitchFamily="34" charset="0"/>
              </a:rPr>
              <a:t>El sistema educativo</a:t>
            </a:r>
          </a:p>
        </p:txBody>
      </p:sp>
      <p:sp>
        <p:nvSpPr>
          <p:cNvPr id="2" name="Flecha derecha 1"/>
          <p:cNvSpPr/>
          <p:nvPr/>
        </p:nvSpPr>
        <p:spPr>
          <a:xfrm rot="8568314">
            <a:off x="3375742" y="2197821"/>
            <a:ext cx="932249" cy="52360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 rot="2489964">
            <a:off x="7195911" y="2185047"/>
            <a:ext cx="859279" cy="54915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887767" y="3212595"/>
            <a:ext cx="4651513" cy="82163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6766418" y="3212595"/>
            <a:ext cx="4651513" cy="82163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665441" y="3408352"/>
            <a:ext cx="2948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Segoe Script" panose="020B0504020000000003" pitchFamily="34" charset="0"/>
              </a:rPr>
              <a:t>Bachillerato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294246" y="3331024"/>
            <a:ext cx="3595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Segoe Script" panose="020B0504020000000003" pitchFamily="34" charset="0"/>
              </a:rPr>
              <a:t>Ciclo formativo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066994" y="4271088"/>
            <a:ext cx="21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Segoe Script" panose="020B0504020000000003" pitchFamily="34" charset="0"/>
              </a:rPr>
              <a:t>16-18 años</a:t>
            </a:r>
          </a:p>
        </p:txBody>
      </p:sp>
      <p:sp>
        <p:nvSpPr>
          <p:cNvPr id="12" name="Flecha derecha 11"/>
          <p:cNvSpPr/>
          <p:nvPr/>
        </p:nvSpPr>
        <p:spPr>
          <a:xfrm rot="5400000">
            <a:off x="2874906" y="5004937"/>
            <a:ext cx="594251" cy="52360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1697909" y="5934237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solidFill>
                  <a:schemeClr val="accent1"/>
                </a:solidFill>
                <a:latin typeface="Segoe Script" panose="020B0504020000000003" pitchFamily="34" charset="0"/>
              </a:rPr>
              <a:t>Selectividad</a:t>
            </a:r>
            <a:endParaRPr lang="es-ES" sz="3200" dirty="0">
              <a:solidFill>
                <a:schemeClr val="accent1"/>
              </a:solidFill>
              <a:latin typeface="Segoe Script" panose="020B0504020000000003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374764" y="4271088"/>
            <a:ext cx="4126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Segoe Script" panose="020B0504020000000003" pitchFamily="34" charset="0"/>
              </a:rPr>
              <a:t>Grado medio (2 años)</a:t>
            </a:r>
          </a:p>
          <a:p>
            <a:r>
              <a:rPr lang="es-ES" sz="2400" dirty="0">
                <a:latin typeface="Segoe Script" panose="020B0504020000000003" pitchFamily="34" charset="0"/>
              </a:rPr>
              <a:t>Grado superior (2 años)</a:t>
            </a:r>
          </a:p>
        </p:txBody>
      </p:sp>
    </p:spTree>
    <p:extLst>
      <p:ext uri="{BB962C8B-B14F-4D97-AF65-F5344CB8AC3E}">
        <p14:creationId xmlns:p14="http://schemas.microsoft.com/office/powerpoint/2010/main" val="17100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62400" y="808384"/>
            <a:ext cx="4256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Segoe Script" panose="020B0504020000000003" pitchFamily="34" charset="0"/>
              </a:rPr>
              <a:t>El uniforme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07" y="2358888"/>
            <a:ext cx="6180386" cy="4117682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V="1">
            <a:off x="6017658" y="3154017"/>
            <a:ext cx="1815547" cy="278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7935367" y="2892407"/>
            <a:ext cx="3898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1"/>
                </a:solidFill>
                <a:latin typeface="Segoe Script" panose="020B0504020000000003" pitchFamily="34" charset="0"/>
              </a:rPr>
              <a:t>El tutor / la tutora</a:t>
            </a:r>
          </a:p>
        </p:txBody>
      </p:sp>
    </p:spTree>
    <p:extLst>
      <p:ext uri="{BB962C8B-B14F-4D97-AF65-F5344CB8AC3E}">
        <p14:creationId xmlns:p14="http://schemas.microsoft.com/office/powerpoint/2010/main" val="37493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56734" y="741728"/>
            <a:ext cx="6189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Segoe Script" panose="020B0504020000000003" pitchFamily="34" charset="0"/>
              </a:rPr>
              <a:t>El horario escolar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21" y="1882251"/>
            <a:ext cx="7538753" cy="482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314473" y="781484"/>
            <a:ext cx="3124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Segoe Script" panose="020B0504020000000003" pitchFamily="34" charset="0"/>
              </a:rPr>
              <a:t>El recreo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5" y="2625585"/>
            <a:ext cx="4415186" cy="331138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870714" y="2131111"/>
            <a:ext cx="539363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Segoe Script" panose="020B0504020000000003" pitchFamily="34" charset="0"/>
              </a:rPr>
              <a:t>Comer la merienda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Segoe Script" panose="020B0504020000000003" pitchFamily="34" charset="0"/>
              </a:rPr>
              <a:t>Hablar con los amigos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Segoe Script" panose="020B0504020000000003" pitchFamily="34" charset="0"/>
              </a:rPr>
              <a:t>Jugar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141844" y="4403191"/>
            <a:ext cx="68513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dirty="0">
                <a:solidFill>
                  <a:schemeClr val="accent1"/>
                </a:solidFill>
                <a:latin typeface="Segoe Script" panose="020B0504020000000003" pitchFamily="34" charset="0"/>
              </a:rPr>
              <a:t>Y no hay vigilantes… </a:t>
            </a:r>
          </a:p>
          <a:p>
            <a:pPr algn="ctr">
              <a:lnSpc>
                <a:spcPct val="150000"/>
              </a:lnSpc>
            </a:pPr>
            <a:r>
              <a:rPr lang="es-ES" sz="3200" dirty="0">
                <a:solidFill>
                  <a:schemeClr val="accent1"/>
                </a:solidFill>
                <a:latin typeface="Segoe Script" panose="020B0504020000000003" pitchFamily="34" charset="0"/>
              </a:rPr>
              <a:t>Los profesores vigilan el patio</a:t>
            </a:r>
          </a:p>
        </p:txBody>
      </p:sp>
    </p:spTree>
    <p:extLst>
      <p:ext uri="{BB962C8B-B14F-4D97-AF65-F5344CB8AC3E}">
        <p14:creationId xmlns:p14="http://schemas.microsoft.com/office/powerpoint/2010/main" val="19713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962400" y="808384"/>
            <a:ext cx="3555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Segoe Script" panose="020B0504020000000003" pitchFamily="34" charset="0"/>
              </a:rPr>
              <a:t>Mi colegio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149009" y="2584174"/>
            <a:ext cx="48502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Segoe Script" panose="020B0504020000000003" pitchFamily="34" charset="0"/>
              </a:rPr>
              <a:t>    Educación infantil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Segoe Script" panose="020B0504020000000003" pitchFamily="34" charset="0"/>
              </a:rPr>
              <a:t>    Educación primaria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Segoe Script" panose="020B0504020000000003" pitchFamily="34" charset="0"/>
              </a:rPr>
              <a:t>    ESO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9" y="2584174"/>
            <a:ext cx="5049078" cy="378680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289884" y="5237127"/>
            <a:ext cx="5695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solidFill>
                  <a:schemeClr val="accent1"/>
                </a:solidFill>
                <a:latin typeface="Segoe Script" panose="020B0504020000000003" pitchFamily="34" charset="0"/>
              </a:rPr>
              <a:t>¡13 años en el colegio!</a:t>
            </a:r>
          </a:p>
        </p:txBody>
      </p:sp>
    </p:spTree>
    <p:extLst>
      <p:ext uri="{BB962C8B-B14F-4D97-AF65-F5344CB8AC3E}">
        <p14:creationId xmlns:p14="http://schemas.microsoft.com/office/powerpoint/2010/main" val="41794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52003" y="728476"/>
            <a:ext cx="10023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Segoe Script" panose="020B0504020000000003" pitchFamily="34" charset="0"/>
              </a:rPr>
              <a:t>Las actividades extraescolares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97" y="2988507"/>
            <a:ext cx="4556955" cy="329617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53399" y="2363802"/>
            <a:ext cx="3111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Segoe Script" panose="020B0504020000000003" pitchFamily="34" charset="0"/>
              </a:rPr>
              <a:t>El baloncesto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90" y="3035749"/>
            <a:ext cx="4268914" cy="320168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931156" y="2403732"/>
            <a:ext cx="2079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Segoe Script" panose="020B0504020000000003" pitchFamily="34" charset="0"/>
              </a:rPr>
              <a:t>El teatro</a:t>
            </a:r>
          </a:p>
        </p:txBody>
      </p:sp>
    </p:spTree>
    <p:extLst>
      <p:ext uri="{BB962C8B-B14F-4D97-AF65-F5344CB8AC3E}">
        <p14:creationId xmlns:p14="http://schemas.microsoft.com/office/powerpoint/2010/main" val="1498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52003" y="728476"/>
            <a:ext cx="10023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Segoe Script" panose="020B0504020000000003" pitchFamily="34" charset="0"/>
              </a:rPr>
              <a:t>Las actividades extraescolares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t="13298" r="19868" b="5870"/>
          <a:stretch/>
        </p:blipFill>
        <p:spPr>
          <a:xfrm>
            <a:off x="6463952" y="3154031"/>
            <a:ext cx="4325079" cy="324231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565142" y="2357221"/>
            <a:ext cx="2122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Segoe Script" panose="020B0504020000000003" pitchFamily="34" charset="0"/>
              </a:rPr>
              <a:t>El ballet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89" y="3154031"/>
            <a:ext cx="4378955" cy="329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1067689" y="2357220"/>
            <a:ext cx="4722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Segoe Script" panose="020B0504020000000003" pitchFamily="34" charset="0"/>
              </a:rPr>
              <a:t>La gimnasia rítmica</a:t>
            </a:r>
          </a:p>
        </p:txBody>
      </p:sp>
    </p:spTree>
    <p:extLst>
      <p:ext uri="{BB962C8B-B14F-4D97-AF65-F5344CB8AC3E}">
        <p14:creationId xmlns:p14="http://schemas.microsoft.com/office/powerpoint/2010/main" val="30785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ció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_TP103462901" id="{9B7591C9-F5CF-44C4-A9A2-94AF20BA0B2A}" vid="{8AAEE4FF-67C7-4BC5-8910-3B0E6337DB7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</Words>
  <Application>Microsoft Office PowerPoint</Application>
  <PresentationFormat>Panorámica</PresentationFormat>
  <Paragraphs>49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Segoe Script</vt:lpstr>
      <vt:lpstr>Wingdings</vt:lpstr>
      <vt:lpstr>Educación 16x9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revista del colegio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2016-11-13T16:39:13Z</dcterms:created>
  <dcterms:modified xsi:type="dcterms:W3CDTF">2016-11-13T17:55:39Z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