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2.xml" ContentType="application/vnd.openxmlformats-officedocument.presentationml.slide+xml"/>
  <Override PartName="/customXml/itemProps2.xml" ContentType="application/vnd.openxmlformats-officedocument.customXmlProperties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  <Override PartName="/customXml/itemProps1.xml" ContentType="application/vnd.openxmlformats-officedocument.customXmlProperties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ppt/theme/theme2.xml" ContentType="application/vnd.openxmlformats-officedocument.them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4"/>
  </p:sldMasterIdLst>
  <p:notesMasterIdLst>
    <p:notesMasterId r:id="rId2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5143500" type="screen16x9"/>
  <p:notesSz cx="6797675" cy="9926638"/>
  <p:custDataLst>
    <p:custData r:id="rId1"/>
    <p:custData r:id="rId2"/>
    <p:custData r:id="rId3"/>
  </p:custDataLst>
  <p:defaultTextStyle>
    <a:defPPr>
      <a:defRPr lang="fr-FR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>
      <p:cViewPr varScale="1">
        <p:scale>
          <a:sx n="148" d="100"/>
          <a:sy n="148" d="100"/>
        </p:scale>
        <p:origin x="132" y="228"/>
      </p:cViewPr>
      <p:guideLst>
        <p:guide pos="1620" orient="horz"/>
        <p:guide pos="191" orient="horz"/>
        <p:guide pos="854" orient="horz"/>
        <p:guide pos="821" orient="horz"/>
        <p:guide pos="3049" orient="horz"/>
        <p:guide pos="3151" orient="horz"/>
        <p:guide pos="2880"/>
        <p:guide pos="476"/>
        <p:guide pos="5193"/>
        <p:guide pos="5465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6" Type="http://schemas.openxmlformats.org/officeDocument/2006/relationships/theme" Target="theme/theme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6669869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659477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D680E798-53FF-4C51-A981-953463752515}" type="datetimeFigureOut">
              <a:rPr lang="fr-FR"/>
              <a:t>01/04/2026</a:t>
            </a:fld>
            <a:endParaRPr lang="fr-FR"/>
          </a:p>
        </p:txBody>
      </p:sp>
      <p:sp>
        <p:nvSpPr>
          <p:cNvPr id="870747590" name="Espace réservé de l'image des diapositives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441132476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38346009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78739513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1B06CD8F-B7ED-4A05-9FB1-A01CC0EF02CC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2DC32A9-C94A-5C74-1D8E-2099D89C87B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5AEF8C-2AB5-F9F9-7A7E-251E936F0A8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A58366-5AFC-73C3-3F48-1F4B0E8ABEF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3EDBD27-570F-37D2-4BF2-3F2F244DAC9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2A042C-7DC1-AA0E-768C-A91ACCE05C8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0405BC-A2EB-900A-23C1-0BE3A41E996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41EE2A1-E7DC-567A-9B3B-85F8D0FFBE3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877FB8C-EB34-8193-C3BD-61A11C891B8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55AAA48-76BF-DB6B-7527-1A2A02A0569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C7B20BF-CF09-6774-11F4-935D9BEEEA1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9E009C8-3DCB-6B14-44A1-D375914CC0F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D5CC5AB-1180-505A-6174-C24B0829D88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7B517D-53EB-5320-5E6D-C933062ED77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E1F9F6-0917-2BCF-61B7-45869FF6CFB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5331673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AVRIL 2026</a:t>
            </a:r>
            <a:endParaRPr lang="fr-FR"/>
          </a:p>
        </p:txBody>
      </p:sp>
      <p:sp>
        <p:nvSpPr>
          <p:cNvPr id="30367528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DGESCO</a:t>
            </a:r>
            <a:endParaRPr lang="fr-FR"/>
          </a:p>
        </p:txBody>
      </p:sp>
      <p:sp>
        <p:nvSpPr>
          <p:cNvPr id="430065268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&lt;#&gt;</a:t>
            </a:fld>
            <a:endParaRPr lang="fr-FR"/>
          </a:p>
        </p:txBody>
      </p:sp>
      <p:sp>
        <p:nvSpPr>
          <p:cNvPr id="187416392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524878152" name="Image 2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360394" y="180000"/>
            <a:ext cx="4536504" cy="331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0561812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4485014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 lang="fr-FR" cap="all"/>
          </a:p>
        </p:txBody>
      </p:sp>
      <p:sp>
        <p:nvSpPr>
          <p:cNvPr id="389006495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DGESCO</a:t>
            </a:r>
            <a:endParaRPr lang="fr-FR"/>
          </a:p>
        </p:txBody>
      </p:sp>
      <p:sp>
        <p:nvSpPr>
          <p:cNvPr id="603847749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412813413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177490675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3831190" name="Image 4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79512" y="123477"/>
            <a:ext cx="2195810" cy="1606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117807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1653206021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 lang="fr-FR" cap="all"/>
          </a:p>
        </p:txBody>
      </p:sp>
      <p:sp>
        <p:nvSpPr>
          <p:cNvPr id="1201341883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DGESCO</a:t>
            </a:r>
            <a:endParaRPr lang="fr-FR"/>
          </a:p>
        </p:txBody>
      </p:sp>
      <p:sp>
        <p:nvSpPr>
          <p:cNvPr id="1821422477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&lt;#&gt;</a:t>
            </a:fld>
            <a:endParaRPr lang="fr-FR"/>
          </a:p>
        </p:txBody>
      </p:sp>
      <p:sp>
        <p:nvSpPr>
          <p:cNvPr id="884923594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673583456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534994283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0440802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/>
            </a:lvl1pPr>
          </a:lstStyle>
          <a:p>
            <a:pPr>
              <a:defRPr/>
            </a:pPr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  <a:endParaRPr/>
          </a:p>
        </p:txBody>
      </p:sp>
      <p:sp>
        <p:nvSpPr>
          <p:cNvPr id="581518034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fill="norm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 stroke="1" extrusionOk="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73856657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 lang="fr-FR" cap="all"/>
          </a:p>
        </p:txBody>
      </p:sp>
      <p:sp>
        <p:nvSpPr>
          <p:cNvPr id="336976873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DGESCO</a:t>
            </a:r>
            <a:endParaRPr lang="fr-FR"/>
          </a:p>
        </p:txBody>
      </p:sp>
      <p:sp>
        <p:nvSpPr>
          <p:cNvPr id="761432448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92472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1426198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 lang="fr-FR" cap="all"/>
          </a:p>
        </p:txBody>
      </p:sp>
      <p:sp>
        <p:nvSpPr>
          <p:cNvPr id="1706438405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DGESCO</a:t>
            </a:r>
            <a:endParaRPr lang="fr-FR"/>
          </a:p>
        </p:txBody>
      </p:sp>
      <p:sp>
        <p:nvSpPr>
          <p:cNvPr id="1405483488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&lt;#&gt;</a:t>
            </a:fld>
            <a:endParaRPr lang="fr-FR"/>
          </a:p>
        </p:txBody>
      </p:sp>
      <p:sp>
        <p:nvSpPr>
          <p:cNvPr id="738120073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04267787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850632482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962878356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userDrawn="1">
  <p:cSld name="1_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9729867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0517663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</p:spPr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322763678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1768467233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</p:spPr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5</a:t>
            </a:fld>
            <a:endParaRPr lang="fr-FR"/>
          </a:p>
        </p:txBody>
      </p:sp>
      <p:cxnSp>
        <p:nvCxnSpPr>
          <p:cNvPr id="429809820" name="Connecteur droit 4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334977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08521335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07922850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AVRIL 2026</a:t>
            </a:r>
            <a:endParaRPr lang="fr-FR" cap="all"/>
          </a:p>
        </p:txBody>
      </p:sp>
      <p:sp>
        <p:nvSpPr>
          <p:cNvPr id="489925280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DGESCO</a:t>
            </a:r>
            <a:endParaRPr lang="fr-FR"/>
          </a:p>
        </p:txBody>
      </p:sp>
      <p:sp>
        <p:nvSpPr>
          <p:cNvPr id="112924019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5</a:t>
            </a:fld>
            <a:endParaRPr lang="fr-FR"/>
          </a:p>
        </p:txBody>
      </p:sp>
      <p:cxnSp>
        <p:nvCxnSpPr>
          <p:cNvPr id="174813212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8292724" name="Image 7"/>
          <p:cNvPicPr>
            <a:picLocks noChangeAspect="1"/>
          </p:cNvPicPr>
          <p:nvPr userDrawn="1"/>
        </p:nvPicPr>
        <p:blipFill rotWithShape="1">
          <a:blip r:embed="rId8"/>
          <a:stretch/>
        </p:blipFill>
        <p:spPr bwMode="auto">
          <a:xfrm>
            <a:off x="323528" y="123477"/>
            <a:ext cx="836712" cy="6120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1" ftr="1" hdr="0" sldNum="1"/>
  <p:txStyles>
    <p:titleStyle>
      <a:lvl1pPr algn="l" defTabSz="914400" rtl="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hyperlink" Target="https://docs.numerique.gouv.fr/docs/1cb7baac-e123-4216-ba78-2ef34f7ba8d7/?utm_source=docssharelink&amp;utm_campaign=1cb7baac-e123-4216-ba78-2ef34f7ba8d7" TargetMode="Externa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555258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24818085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 lang="fr-FR" cap="all"/>
          </a:p>
        </p:txBody>
      </p:sp>
      <p:sp>
        <p:nvSpPr>
          <p:cNvPr id="412256026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14998754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1673649637" name="Rectangle 4"/>
          <p:cNvSpPr/>
          <p:nvPr/>
        </p:nvSpPr>
        <p:spPr bwMode="auto">
          <a:xfrm>
            <a:off x="330751" y="1277347"/>
            <a:ext cx="84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fr-FR" sz="2400" b="1" cap="all"/>
              <a:t>LIAISON ADAGE / LSU</a:t>
            </a:r>
            <a:endParaRPr/>
          </a:p>
          <a:p>
            <a:pPr lvl="1" algn="ctr">
              <a:defRPr/>
            </a:pPr>
            <a:r>
              <a:rPr lang="fr-FR" sz="1200" b="1" cap="all"/>
              <a:t>Tutoriel </a:t>
            </a:r>
            <a:r>
              <a:rPr lang="fr-FR" sz="1200" b="1"/>
              <a:t>À</a:t>
            </a:r>
            <a:r>
              <a:rPr lang="fr-FR" sz="1200" b="1" cap="all"/>
              <a:t> l’attention des directeurs </a:t>
            </a:r>
            <a:r>
              <a:rPr lang="fr-FR" sz="1200" b="1" cap="all"/>
              <a:t>d’écolE</a:t>
            </a:r>
            <a:r>
              <a:rPr lang="fr-FR" sz="1200" b="1" cap="all"/>
              <a:t> et des professeurs des écoles</a:t>
            </a:r>
            <a:endParaRPr/>
          </a:p>
        </p:txBody>
      </p:sp>
      <p:sp>
        <p:nvSpPr>
          <p:cNvPr id="1680378389" name="ZoneTexte 9"/>
          <p:cNvSpPr txBox="1"/>
          <p:nvPr/>
        </p:nvSpPr>
        <p:spPr bwMode="auto">
          <a:xfrm>
            <a:off x="360000" y="2079082"/>
            <a:ext cx="8424000" cy="250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1600"/>
              <a:t>Principes</a:t>
            </a:r>
            <a:endParaRPr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1600"/>
              <a:t>Prérequis : avoir renseigné les projets dans ADAGE</a:t>
            </a:r>
            <a:endParaRPr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1600"/>
              <a:t>Transfert des actions et projets EAC depuis ADAGE vers le LSU</a:t>
            </a:r>
            <a:endParaRPr/>
          </a:p>
          <a:p>
            <a:pPr marL="800100" lvl="1" indent="-342900">
              <a:buFont typeface="+mj-lt"/>
              <a:buAutoNum type="alphaLcPeriod"/>
              <a:defRPr/>
            </a:pPr>
            <a:r>
              <a:rPr lang="fr-FR" sz="1600"/>
              <a:t>Import des projets et actions EAC à partir de la page d’accueil du LSU</a:t>
            </a:r>
            <a:endParaRPr/>
          </a:p>
          <a:p>
            <a:pPr marL="800100" lvl="1" indent="-342900">
              <a:buFont typeface="+mj-lt"/>
              <a:buAutoNum type="alphaLcPeriod"/>
              <a:defRPr/>
            </a:pPr>
            <a:r>
              <a:rPr lang="fr-FR" sz="1600"/>
              <a:t>Si le nombre de caractères est trop élevé</a:t>
            </a:r>
            <a:endParaRPr/>
          </a:p>
          <a:p>
            <a:pPr marL="800100" lvl="1" indent="-342900">
              <a:buFont typeface="+mj-lt"/>
              <a:buAutoNum type="alphaLcPeriod"/>
              <a:defRPr/>
            </a:pPr>
            <a:r>
              <a:rPr lang="fr-FR" sz="1600"/>
              <a:t>Si aucun projet n’est renseigné dans ADAGE</a:t>
            </a:r>
            <a:endParaRPr/>
          </a:p>
          <a:p>
            <a:pPr marL="800100" lvl="1" indent="-342900">
              <a:buFont typeface="+mj-lt"/>
              <a:buAutoNum type="alphaLcPeriod"/>
              <a:defRPr/>
            </a:pPr>
            <a:r>
              <a:rPr lang="fr-FR" sz="1600"/>
              <a:t>Combinaison possible de saisie manuelle et import</a:t>
            </a:r>
            <a:endParaRPr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1600"/>
              <a:t>Publication des livrets</a:t>
            </a:r>
            <a:endParaRPr lang="fr-FR" sz="1600" b="1" u="sng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968447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1904477211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90771975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10</a:t>
            </a:fld>
            <a:endParaRPr lang="fr-FR"/>
          </a:p>
        </p:txBody>
      </p:sp>
      <p:grpSp>
        <p:nvGrpSpPr>
          <p:cNvPr id="1319440019" name="Groupe 15"/>
          <p:cNvGrpSpPr/>
          <p:nvPr/>
        </p:nvGrpSpPr>
        <p:grpSpPr bwMode="auto">
          <a:xfrm>
            <a:off x="272792" y="987574"/>
            <a:ext cx="8598416" cy="3646331"/>
            <a:chOff x="272792" y="962401"/>
            <a:chExt cx="8598416" cy="3646331"/>
          </a:xfrm>
        </p:grpSpPr>
        <p:grpSp>
          <p:nvGrpSpPr>
            <p:cNvPr id="5" name="Groupe 4"/>
            <p:cNvGrpSpPr/>
            <p:nvPr/>
          </p:nvGrpSpPr>
          <p:grpSpPr bwMode="auto">
            <a:xfrm>
              <a:off x="272792" y="962401"/>
              <a:ext cx="8598416" cy="2715766"/>
              <a:chOff x="272792" y="1995686"/>
              <a:chExt cx="8598416" cy="1923678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3"/>
              <a:srcRect l="0" t="26554" r="0" b="30013"/>
              <a:stretch/>
            </p:blipFill>
            <p:spPr bwMode="auto">
              <a:xfrm>
                <a:off x="272792" y="1995686"/>
                <a:ext cx="8598416" cy="192367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432008" y="3363838"/>
                <a:ext cx="3923968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10" name="Légende : flèche vers le haut 9"/>
            <p:cNvSpPr/>
            <p:nvPr/>
          </p:nvSpPr>
          <p:spPr bwMode="auto">
            <a:xfrm>
              <a:off x="683568" y="3338665"/>
              <a:ext cx="3456384" cy="127006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CA3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fr-FR" sz="1300">
                  <a:solidFill>
                    <a:sysClr val="windowText" lastClr="000000"/>
                  </a:solidFill>
                </a:rPr>
                <a:t>Import des projets  :</a:t>
              </a:r>
              <a:endParaRPr/>
            </a:p>
            <a:p>
              <a:pPr>
                <a:defRPr/>
              </a:pPr>
              <a:r>
                <a:rPr lang="fr-FR" sz="1300">
                  <a:solidFill>
                    <a:sysClr val="windowText" lastClr="000000"/>
                  </a:solidFill>
                </a:rPr>
                <a:t>- Titre de chaque projet</a:t>
              </a:r>
              <a:endParaRPr/>
            </a:p>
            <a:p>
              <a:pPr>
                <a:defRPr/>
              </a:pPr>
              <a:r>
                <a:rPr lang="fr-FR" sz="1300">
                  <a:solidFill>
                    <a:sysClr val="windowText" lastClr="000000"/>
                  </a:solidFill>
                </a:rPr>
                <a:t>- Domaines artistiques et culturels</a:t>
              </a:r>
              <a:endParaRPr/>
            </a:p>
            <a:p>
              <a:pPr>
                <a:defRPr/>
              </a:pPr>
              <a:r>
                <a:rPr lang="fr-FR" sz="1300">
                  <a:solidFill>
                    <a:sysClr val="windowText" lastClr="000000"/>
                  </a:solidFill>
                </a:rPr>
                <a:t>Le champ reste modifiable manuellement.</a:t>
              </a:r>
              <a:endParaRPr/>
            </a:p>
          </p:txBody>
        </p:sp>
      </p:grpSp>
      <p:sp>
        <p:nvSpPr>
          <p:cNvPr id="693246923" name="Légende : flèche vers le haut 6"/>
          <p:cNvSpPr/>
          <p:nvPr/>
        </p:nvSpPr>
        <p:spPr bwMode="auto">
          <a:xfrm>
            <a:off x="7956377" y="3664039"/>
            <a:ext cx="1080120" cy="100811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CA3D0"/>
          </a:solidFill>
          <a:ln>
            <a:solidFill>
              <a:srgbClr val="6CA3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300">
                <a:solidFill>
                  <a:sysClr val="windowText" lastClr="000000"/>
                </a:solidFill>
              </a:rPr>
              <a:t>Compteur de caractères</a:t>
            </a:r>
            <a:endParaRPr/>
          </a:p>
        </p:txBody>
      </p:sp>
      <p:sp>
        <p:nvSpPr>
          <p:cNvPr id="589344972" name="Légende : flèche vers le bas 8"/>
          <p:cNvSpPr/>
          <p:nvPr/>
        </p:nvSpPr>
        <p:spPr bwMode="auto">
          <a:xfrm>
            <a:off x="7979136" y="195486"/>
            <a:ext cx="1057361" cy="8136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CA3D0"/>
          </a:solidFill>
          <a:ln>
            <a:solidFill>
              <a:srgbClr val="6CA3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>
                <a:solidFill>
                  <a:sysClr val="windowText" lastClr="000000"/>
                </a:solidFill>
              </a:rPr>
              <a:t>Enregistrer</a:t>
            </a:r>
            <a:endParaRPr/>
          </a:p>
        </p:txBody>
      </p:sp>
      <p:sp>
        <p:nvSpPr>
          <p:cNvPr id="655887292" name="Rectangle 10"/>
          <p:cNvSpPr/>
          <p:nvPr/>
        </p:nvSpPr>
        <p:spPr bwMode="auto">
          <a:xfrm>
            <a:off x="1187624" y="195486"/>
            <a:ext cx="6552728" cy="689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fr-FR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Enregistrer une fois les projets importés.</a:t>
            </a:r>
            <a:endParaRPr/>
          </a:p>
          <a:p>
            <a:pPr>
              <a:defRPr/>
            </a:pPr>
            <a:r>
              <a:rPr lang="fr-FR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L’import se fait pour l’ensemble des élèves de la classe.</a:t>
            </a:r>
            <a:endParaRPr/>
          </a:p>
          <a:p>
            <a:pPr>
              <a:defRPr/>
            </a:pPr>
            <a:r>
              <a:rPr lang="fr-FR" sz="1400">
                <a:ea typeface="Times New Roman"/>
                <a:cs typeface="Aptos"/>
              </a:rPr>
              <a:t>Seuls les bilans périodiques verrouillés ne sont pas impactés par cet import.</a:t>
            </a:r>
            <a:endParaRPr lang="fr-FR" sz="140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6603482" name="Rectangle 5"/>
          <p:cNvSpPr/>
          <p:nvPr/>
        </p:nvSpPr>
        <p:spPr bwMode="auto">
          <a:xfrm>
            <a:off x="1376519" y="467291"/>
            <a:ext cx="3345788" cy="276999"/>
          </a:xfrm>
          <a:prstGeom prst="rect">
            <a:avLst/>
          </a:prstGeom>
          <a:ln w="9525">
            <a:solidFill>
              <a:srgbClr val="7D8EBE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>
                <a:solidFill>
                  <a:srgbClr val="5970B5"/>
                </a:solidFill>
              </a:rPr>
              <a:t>b. Si le nombre de caractères est trop élevé</a:t>
            </a:r>
            <a:endParaRPr/>
          </a:p>
        </p:txBody>
      </p:sp>
      <p:grpSp>
        <p:nvGrpSpPr>
          <p:cNvPr id="986330460" name="Groupe 7"/>
          <p:cNvGrpSpPr/>
          <p:nvPr/>
        </p:nvGrpSpPr>
        <p:grpSpPr bwMode="auto">
          <a:xfrm>
            <a:off x="467544" y="953211"/>
            <a:ext cx="8474314" cy="3789718"/>
            <a:chOff x="566682" y="1227785"/>
            <a:chExt cx="8474314" cy="3432197"/>
          </a:xfrm>
        </p:grpSpPr>
        <p:pic>
          <p:nvPicPr>
            <p:cNvPr id="3" name="Image 2" descr="Une image contenant texte, capture d’écran, logiciel, Page web&#10;&#10;Le contenu généré par l’IA peut être incorrect."/>
            <p:cNvPicPr>
              <a:picLocks noChangeAspect="1"/>
            </p:cNvPicPr>
            <p:nvPr/>
          </p:nvPicPr>
          <p:blipFill rotWithShape="1">
            <a:blip r:embed="rId3"/>
            <a:srcRect l="0" t="25497" r="0" b="9067"/>
            <a:stretch/>
          </p:blipFill>
          <p:spPr bwMode="auto">
            <a:xfrm>
              <a:off x="566682" y="2017297"/>
              <a:ext cx="8010636" cy="2642686"/>
            </a:xfrm>
            <a:prstGeom prst="rect">
              <a:avLst/>
            </a:prstGeom>
          </p:spPr>
        </p:pic>
        <p:sp>
          <p:nvSpPr>
            <p:cNvPr id="2" name="Légende : flèche vers le bas 1"/>
            <p:cNvSpPr/>
            <p:nvPr/>
          </p:nvSpPr>
          <p:spPr bwMode="auto">
            <a:xfrm>
              <a:off x="7492823" y="1227785"/>
              <a:ext cx="1548172" cy="813699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CA3D0"/>
            </a:solidFill>
            <a:ln>
              <a:solidFill>
                <a:srgbClr val="6CA3D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400">
                  <a:solidFill>
                    <a:sysClr val="windowText" lastClr="000000"/>
                  </a:solidFill>
                </a:rPr>
                <a:t>L’enregistrement est impossible</a:t>
              </a:r>
              <a:endParaRPr/>
            </a:p>
          </p:txBody>
        </p:sp>
        <p:sp>
          <p:nvSpPr>
            <p:cNvPr id="5" name="Légende : flèche vers le haut 4"/>
            <p:cNvSpPr/>
            <p:nvPr/>
          </p:nvSpPr>
          <p:spPr bwMode="auto">
            <a:xfrm>
              <a:off x="7641341" y="3723878"/>
              <a:ext cx="1251139" cy="86409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CA3D0"/>
            </a:solidFill>
            <a:ln>
              <a:solidFill>
                <a:srgbClr val="6CA3D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400">
                  <a:solidFill>
                    <a:sysClr val="windowText" lastClr="000000"/>
                  </a:solidFill>
                </a:rPr>
                <a:t>Compteur de caractères</a:t>
              </a:r>
              <a:endParaRPr/>
            </a:p>
          </p:txBody>
        </p:sp>
        <p:sp>
          <p:nvSpPr>
            <p:cNvPr id="7" name="Légende : flèche vers le haut 6"/>
            <p:cNvSpPr/>
            <p:nvPr/>
          </p:nvSpPr>
          <p:spPr bwMode="auto">
            <a:xfrm>
              <a:off x="683568" y="3723878"/>
              <a:ext cx="792089" cy="64807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CA3D0"/>
            </a:solidFill>
            <a:ln>
              <a:solidFill>
                <a:srgbClr val="6CA3D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400">
                  <a:solidFill>
                    <a:sysClr val="windowText" lastClr="000000"/>
                  </a:solidFill>
                </a:rPr>
                <a:t>Alerte</a:t>
              </a:r>
              <a:endParaRPr/>
            </a:p>
          </p:txBody>
        </p:sp>
      </p:grpSp>
      <p:sp>
        <p:nvSpPr>
          <p:cNvPr id="1903305802" name="Rectangle 8"/>
          <p:cNvSpPr/>
          <p:nvPr/>
        </p:nvSpPr>
        <p:spPr bwMode="auto">
          <a:xfrm>
            <a:off x="467544" y="953211"/>
            <a:ext cx="6595419" cy="587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fr-FR" sz="1400">
                <a:solidFill>
                  <a:schemeClr val="tx1"/>
                </a:solidFill>
                <a:ea typeface="Arial"/>
                <a:cs typeface="Arial"/>
              </a:rPr>
              <a:t>Intervenir manuellement dans le champ de saisie pour réduire les informations en suivant le compteur de caractères. Puis enregistrer.</a:t>
            </a:r>
            <a:endParaRPr/>
          </a:p>
        </p:txBody>
      </p:sp>
      <p:sp>
        <p:nvSpPr>
          <p:cNvPr id="25216090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1518741597" name="Espace réservé du pied de page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199385189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2106037" name="Image 2" descr="Une image contenant texte, capture d’écran, Police, ligne&#10;&#10;Le contenu généré par l’IA peut être incorrect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45456" y="2089325"/>
            <a:ext cx="4610743" cy="1286054"/>
          </a:xfrm>
          <a:prstGeom prst="rect">
            <a:avLst/>
          </a:prstGeom>
          <a:ln>
            <a:solidFill>
              <a:srgbClr val="5970B5"/>
            </a:solidFill>
          </a:ln>
        </p:spPr>
      </p:pic>
      <p:sp>
        <p:nvSpPr>
          <p:cNvPr id="1724408153" name="Rectangle 4"/>
          <p:cNvSpPr/>
          <p:nvPr/>
        </p:nvSpPr>
        <p:spPr bwMode="auto">
          <a:xfrm>
            <a:off x="929656" y="867362"/>
            <a:ext cx="3642344" cy="276999"/>
          </a:xfrm>
          <a:prstGeom prst="rect">
            <a:avLst/>
          </a:prstGeom>
          <a:ln w="9525">
            <a:solidFill>
              <a:srgbClr val="7D8EBE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>
                <a:solidFill>
                  <a:srgbClr val="5970B5"/>
                </a:solidFill>
              </a:rPr>
              <a:t>c. Si aucun projet n’est renseigné dans ADAGE</a:t>
            </a:r>
            <a:endParaRPr/>
          </a:p>
        </p:txBody>
      </p:sp>
      <p:sp>
        <p:nvSpPr>
          <p:cNvPr id="1594136638" name="Rectangle 5"/>
          <p:cNvSpPr/>
          <p:nvPr/>
        </p:nvSpPr>
        <p:spPr bwMode="auto">
          <a:xfrm>
            <a:off x="5436171" y="1330943"/>
            <a:ext cx="3347904" cy="2481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300">
                <a:solidFill>
                  <a:sysClr val="windowText" lastClr="000000"/>
                </a:solidFill>
                <a:latin typeface="Arial"/>
                <a:ea typeface="Arial"/>
                <a:cs typeface="Arial"/>
              </a:rPr>
              <a:t>Revenir </a:t>
            </a:r>
            <a:r>
              <a:rPr lang="fr-FR" sz="1400">
                <a:solidFill>
                  <a:sysClr val="windowText" lastClr="000000"/>
                </a:solidFill>
                <a:latin typeface="Arial"/>
                <a:ea typeface="Arial"/>
                <a:cs typeface="Arial"/>
              </a:rPr>
              <a:t>sur</a:t>
            </a:r>
            <a:r>
              <a:rPr lang="fr-FR" sz="1300">
                <a:solidFill>
                  <a:sysClr val="windowText" lastClr="000000"/>
                </a:solidFill>
                <a:latin typeface="Arial"/>
                <a:ea typeface="Arial"/>
                <a:cs typeface="Arial"/>
              </a:rPr>
              <a:t> la plateforme ADAGE afin de saisir les projets et actions d’EAC.</a:t>
            </a:r>
            <a:endParaRPr/>
          </a:p>
          <a:p>
            <a:pPr algn="ctr">
              <a:defRPr/>
            </a:pPr>
            <a:endParaRPr lang="fr-FR" sz="1300">
              <a:solidFill>
                <a:sysClr val="windowText" lastClr="000000"/>
              </a:solidFill>
              <a:latin typeface="Arial"/>
              <a:ea typeface="Arial"/>
              <a:cs typeface="Arial"/>
            </a:endParaRPr>
          </a:p>
          <a:p>
            <a:pPr algn="ctr">
              <a:defRPr/>
            </a:pPr>
            <a:r>
              <a:rPr lang="fr-FR" sz="1300" u="sng">
                <a:solidFill>
                  <a:sysClr val="windowText" lastClr="000000"/>
                </a:solidFill>
                <a:latin typeface="Arial"/>
                <a:ea typeface="Arial"/>
                <a:cs typeface="Arial"/>
                <a:hlinkClick r:id="rId4" tooltip=""/>
              </a:rPr>
              <a:t>Cliquez ici : Guide d'accès à ADAGE</a:t>
            </a:r>
            <a:endParaRPr lang="fr-FR" sz="1300">
              <a:solidFill>
                <a:sysClr val="windowText" lastClr="000000"/>
              </a:solidFill>
              <a:latin typeface="Arial"/>
              <a:ea typeface="Arial"/>
              <a:cs typeface="Arial"/>
            </a:endParaRPr>
          </a:p>
          <a:p>
            <a:pPr algn="ctr">
              <a:defRPr/>
            </a:pPr>
            <a:endParaRPr lang="fr-FR" sz="1300">
              <a:solidFill>
                <a:sysClr val="windowText" lastClr="000000"/>
              </a:solidFill>
              <a:latin typeface="Arial"/>
              <a:ea typeface="Arial"/>
              <a:cs typeface="Arial"/>
            </a:endParaRPr>
          </a:p>
          <a:p>
            <a:pPr algn="ctr">
              <a:defRPr/>
            </a:pPr>
            <a:endParaRPr lang="fr-FR" sz="1300">
              <a:solidFill>
                <a:sysClr val="windowText" lastClr="000000"/>
              </a:solidFill>
              <a:latin typeface="Arial"/>
              <a:ea typeface="Arial"/>
              <a:cs typeface="Arial"/>
            </a:endParaRPr>
          </a:p>
          <a:p>
            <a:pPr algn="ctr">
              <a:spcAft>
                <a:spcPts val="600"/>
              </a:spcAft>
              <a:defRPr/>
            </a:pPr>
            <a:r>
              <a:rPr lang="fr-FR" sz="1300">
                <a:solidFill>
                  <a:sysClr val="windowText" lastClr="000000"/>
                </a:solidFill>
                <a:latin typeface="Arial"/>
                <a:ea typeface="Arial"/>
                <a:cs typeface="Arial"/>
              </a:rPr>
              <a:t>Une fois les projets inscrits dans ADAGE : revenir au LSU pour les importer en cliquant sur le bouton.</a:t>
            </a:r>
            <a:endParaRPr/>
          </a:p>
        </p:txBody>
      </p:sp>
      <p:sp>
        <p:nvSpPr>
          <p:cNvPr id="3347614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1348680303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162817644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12</a:t>
            </a:fld>
            <a:endParaRPr lang="fr-FR"/>
          </a:p>
        </p:txBody>
      </p:sp>
      <p:sp>
        <p:nvSpPr>
          <p:cNvPr id="1138509970" name="ZoneTexte 7"/>
          <p:cNvSpPr txBox="1"/>
          <p:nvPr/>
        </p:nvSpPr>
        <p:spPr bwMode="auto">
          <a:xfrm>
            <a:off x="443971" y="1659481"/>
            <a:ext cx="2868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400"/>
              <a:t>Le message ci-dessous s’affiche 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6350048" name="Rectangle 5"/>
          <p:cNvSpPr/>
          <p:nvPr/>
        </p:nvSpPr>
        <p:spPr bwMode="auto">
          <a:xfrm>
            <a:off x="710265" y="913328"/>
            <a:ext cx="4115229" cy="276999"/>
          </a:xfrm>
          <a:prstGeom prst="rect">
            <a:avLst/>
          </a:prstGeom>
          <a:ln w="9525">
            <a:solidFill>
              <a:srgbClr val="7D8EBE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>
                <a:solidFill>
                  <a:srgbClr val="5970B5"/>
                </a:solidFill>
              </a:rPr>
              <a:t>d. Combinaison possible de saisie manuelle et import</a:t>
            </a:r>
            <a:endParaRPr/>
          </a:p>
        </p:txBody>
      </p:sp>
      <p:pic>
        <p:nvPicPr>
          <p:cNvPr id="1544674840" name="Image 3" descr="Une image contenant texte, capture d’écran, logiciel, nombre&#10;&#10;Le contenu généré par l’IA peut être incorrect."/>
          <p:cNvPicPr>
            <a:picLocks noChangeAspect="1"/>
          </p:cNvPicPr>
          <p:nvPr/>
        </p:nvPicPr>
        <p:blipFill rotWithShape="1">
          <a:blip r:embed="rId3"/>
          <a:srcRect l="0" t="49204" r="0" b="28927"/>
          <a:stretch/>
        </p:blipFill>
        <p:spPr bwMode="auto">
          <a:xfrm>
            <a:off x="449776" y="1685710"/>
            <a:ext cx="8244448" cy="1772079"/>
          </a:xfrm>
          <a:prstGeom prst="rect">
            <a:avLst/>
          </a:prstGeom>
        </p:spPr>
      </p:pic>
      <p:sp>
        <p:nvSpPr>
          <p:cNvPr id="1403483571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213676818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155291256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13</a:t>
            </a:fld>
            <a:endParaRPr lang="fr-FR"/>
          </a:p>
        </p:txBody>
      </p:sp>
      <p:sp>
        <p:nvSpPr>
          <p:cNvPr id="1250112697" name="Rectangle 7"/>
          <p:cNvSpPr/>
          <p:nvPr/>
        </p:nvSpPr>
        <p:spPr bwMode="auto">
          <a:xfrm>
            <a:off x="1205626" y="3665139"/>
            <a:ext cx="6732748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>
                <a:solidFill>
                  <a:sysClr val="windowText" lastClr="000000"/>
                </a:solidFill>
              </a:rPr>
              <a:t>Lorsque qu’un projet a été saisi manuellement, l’import ADAGE s’inscrit à la suite.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5210569" name="Rectangle 4"/>
          <p:cNvSpPr/>
          <p:nvPr/>
        </p:nvSpPr>
        <p:spPr bwMode="auto">
          <a:xfrm>
            <a:off x="460907" y="843558"/>
            <a:ext cx="7632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>
                <a:ea typeface="Calibri"/>
                <a:cs typeface="Calibri"/>
              </a:rPr>
              <a:t>3</a:t>
            </a:r>
            <a:r>
              <a:rPr lang="fr-FR" sz="1600" b="1">
                <a:ea typeface="Calibri"/>
                <a:cs typeface="Calibri"/>
              </a:rPr>
              <a:t>. Publicatio</a:t>
            </a:r>
            <a:r>
              <a:rPr lang="fr-FR" sz="1600" b="1">
                <a:ea typeface="Calibri"/>
                <a:cs typeface="Calibri"/>
              </a:rPr>
              <a:t>n du livret scolaire unique </a:t>
            </a:r>
            <a:endParaRPr lang="fr-FR" sz="1600" b="1" u="sng">
              <a:ea typeface="Calibri"/>
              <a:cs typeface="Calibri"/>
            </a:endParaRPr>
          </a:p>
        </p:txBody>
      </p:sp>
      <p:pic>
        <p:nvPicPr>
          <p:cNvPr id="1999432887" name="Image 5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148064" y="0"/>
            <a:ext cx="3581196" cy="5143500"/>
          </a:xfrm>
          <a:prstGeom prst="rect">
            <a:avLst/>
          </a:prstGeom>
        </p:spPr>
      </p:pic>
      <p:pic>
        <p:nvPicPr>
          <p:cNvPr id="1983846465" name="Image 7"/>
          <p:cNvPicPr>
            <a:picLocks noChangeAspect="1"/>
          </p:cNvPicPr>
          <p:nvPr/>
        </p:nvPicPr>
        <p:blipFill rotWithShape="1">
          <a:blip r:embed="rId4"/>
          <a:srcRect l="0" t="0" r="0" b="8938"/>
          <a:stretch/>
        </p:blipFill>
        <p:spPr bwMode="auto">
          <a:xfrm>
            <a:off x="539552" y="2263220"/>
            <a:ext cx="4111093" cy="2520280"/>
          </a:xfrm>
          <a:prstGeom prst="rect">
            <a:avLst/>
          </a:prstGeom>
        </p:spPr>
      </p:pic>
      <p:sp>
        <p:nvSpPr>
          <p:cNvPr id="1199445238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142959698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86104695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14</a:t>
            </a:fld>
            <a:endParaRPr lang="fr-FR"/>
          </a:p>
        </p:txBody>
      </p:sp>
      <p:sp>
        <p:nvSpPr>
          <p:cNvPr id="5469783" name="Rectangle 6"/>
          <p:cNvSpPr/>
          <p:nvPr/>
        </p:nvSpPr>
        <p:spPr bwMode="auto">
          <a:xfrm>
            <a:off x="532915" y="2715766"/>
            <a:ext cx="4111093" cy="43204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00084573" name="Rectangle 8"/>
          <p:cNvSpPr/>
          <p:nvPr/>
        </p:nvSpPr>
        <p:spPr bwMode="auto">
          <a:xfrm>
            <a:off x="611560" y="1454657"/>
            <a:ext cx="3960440" cy="360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>
                <a:latin typeface="Aptos"/>
                <a:ea typeface="Times New Roman"/>
                <a:cs typeface="Aptos"/>
              </a:rPr>
              <a:t>Le parcours EAC apparait dans le bilan.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4686996" name="ZoneTexte 3"/>
          <p:cNvSpPr txBox="1"/>
          <p:nvPr/>
        </p:nvSpPr>
        <p:spPr bwMode="auto">
          <a:xfrm>
            <a:off x="360000" y="987574"/>
            <a:ext cx="8424000" cy="364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fr-FR" sz="1600" b="1" u="sng"/>
              <a:t>Principes</a:t>
            </a:r>
            <a:endParaRPr/>
          </a:p>
          <a:p>
            <a:pPr>
              <a:defRPr/>
            </a:pPr>
            <a:endParaRPr lang="fr-FR" sz="1600">
              <a:latin typeface="Calibri"/>
              <a:ea typeface="Calibri"/>
            </a:endParaRPr>
          </a:p>
          <a:p>
            <a:pPr>
              <a:spcBef>
                <a:spcPts val="1200"/>
              </a:spcBef>
              <a:defRPr/>
            </a:pPr>
            <a:r>
              <a:rPr lang="fr-FR" sz="1300">
                <a:ea typeface="Calibri"/>
              </a:rPr>
              <a:t>Depuis le 1</a:t>
            </a:r>
            <a:r>
              <a:rPr lang="fr-FR" sz="1300" baseline="30000">
                <a:ea typeface="Calibri"/>
              </a:rPr>
              <a:t>er</a:t>
            </a:r>
            <a:r>
              <a:rPr lang="fr-FR" sz="1300">
                <a:ea typeface="Calibri"/>
              </a:rPr>
              <a:t> avril 2026, les plateformes ADAGE et LSU sont connectées. 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fr-FR" sz="1300">
                <a:ea typeface="Calibri"/>
              </a:rPr>
              <a:t>Les enseignants peuvent </a:t>
            </a:r>
            <a:r>
              <a:rPr lang="fr-FR" sz="1300" b="1">
                <a:ea typeface="Calibri"/>
              </a:rPr>
              <a:t>transférer les actions d’EAC depuis la plateforme ADAGE vers le LSU pour les élèves du CP au CM2</a:t>
            </a:r>
            <a:r>
              <a:rPr lang="fr-FR" sz="1300">
                <a:ea typeface="Calibri"/>
              </a:rPr>
              <a:t>, évitant ainsi une double saisie. </a:t>
            </a:r>
            <a:endParaRPr/>
          </a:p>
          <a:p>
            <a:pPr algn="just">
              <a:lnSpc>
                <a:spcPct val="114999"/>
              </a:lnSpc>
              <a:spcBef>
                <a:spcPts val="1200"/>
              </a:spcBef>
              <a:defRPr/>
            </a:pPr>
            <a:r>
              <a:rPr lang="fr-FR" sz="1300">
                <a:ea typeface="Calibri"/>
              </a:rPr>
              <a:t>Cette nouvelle fonctionnalité </a:t>
            </a:r>
            <a:r>
              <a:rPr lang="fr-FR" sz="1300">
                <a:ea typeface="Calibri"/>
              </a:rPr>
              <a:t>permet aux</a:t>
            </a:r>
            <a:r>
              <a:rPr lang="fr-FR" sz="1300">
                <a:ea typeface="Calibri"/>
              </a:rPr>
              <a:t> acteurs éducatifs du 1</a:t>
            </a:r>
            <a:r>
              <a:rPr lang="fr-FR" sz="1300" baseline="30000">
                <a:ea typeface="Calibri"/>
              </a:rPr>
              <a:t>er</a:t>
            </a:r>
            <a:r>
              <a:rPr lang="fr-FR" sz="1300">
                <a:ea typeface="Calibri"/>
              </a:rPr>
              <a:t> degré à tous niveaux (directeurs d’école, enseignants, IEN, conseillers pédagogiques) </a:t>
            </a:r>
            <a:r>
              <a:rPr lang="fr-FR" sz="1300">
                <a:ea typeface="Calibri"/>
              </a:rPr>
              <a:t>et aux familles de</a:t>
            </a:r>
            <a:r>
              <a:rPr lang="fr-FR" sz="1300">
                <a:ea typeface="Calibri"/>
              </a:rPr>
              <a:t> suivre le parcours d’éducation artistique et culturelle de l’élève dès son plus jeune âge.</a:t>
            </a:r>
            <a:endParaRPr/>
          </a:p>
          <a:p>
            <a:pPr algn="just">
              <a:defRPr/>
            </a:pPr>
            <a:endParaRPr lang="fr-FR" sz="1300">
              <a:ea typeface="Calibri"/>
              <a:cs typeface="Calibri"/>
            </a:endParaRPr>
          </a:p>
          <a:p>
            <a:pPr algn="just">
              <a:spcBef>
                <a:spcPts val="1200"/>
              </a:spcBef>
              <a:defRPr/>
            </a:pPr>
            <a:r>
              <a:rPr lang="fr-FR" sz="1300">
                <a:ea typeface="Calibri"/>
                <a:cs typeface="Calibri"/>
              </a:rPr>
              <a:t>Pour rappel, ADAGE est accessible à l’ensemble des enseignants via leur portail d’applications professionnelles tel qu’</a:t>
            </a:r>
            <a:r>
              <a:rPr lang="en-US" sz="1300">
                <a:ea typeface="Calibri"/>
                <a:cs typeface="Calibri"/>
              </a:rPr>
              <a:t>ARENA (</a:t>
            </a:r>
            <a:r>
              <a:rPr lang="en-US" sz="1300">
                <a:ea typeface="Calibri"/>
                <a:cs typeface="Calibri"/>
              </a:rPr>
              <a:t>Accès</a:t>
            </a:r>
            <a:r>
              <a:rPr lang="en-US" sz="1300">
                <a:ea typeface="Calibri"/>
                <a:cs typeface="Calibri"/>
              </a:rPr>
              <a:t> aux </a:t>
            </a:r>
            <a:r>
              <a:rPr lang="en-US" sz="1300">
                <a:ea typeface="Calibri"/>
                <a:cs typeface="Calibri"/>
              </a:rPr>
              <a:t>ressources</a:t>
            </a:r>
            <a:r>
              <a:rPr lang="en-US" sz="1300">
                <a:ea typeface="Calibri"/>
                <a:cs typeface="Calibri"/>
              </a:rPr>
              <a:t> de </a:t>
            </a:r>
            <a:r>
              <a:rPr lang="en-US" sz="1300">
                <a:ea typeface="Calibri"/>
                <a:cs typeface="Calibri"/>
              </a:rPr>
              <a:t>l’Éducation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>
                <a:ea typeface="Calibri"/>
                <a:cs typeface="Calibri"/>
              </a:rPr>
              <a:t>nationale</a:t>
            </a:r>
            <a:r>
              <a:rPr lang="en-US" sz="1300">
                <a:ea typeface="Calibri"/>
                <a:cs typeface="Calibri"/>
              </a:rPr>
              <a:t> et aux </a:t>
            </a:r>
            <a:r>
              <a:rPr lang="en-US" sz="1300">
                <a:ea typeface="Calibri"/>
                <a:cs typeface="Calibri"/>
              </a:rPr>
              <a:t>ressources</a:t>
            </a:r>
            <a:r>
              <a:rPr lang="en-US" sz="1300">
                <a:ea typeface="Calibri"/>
                <a:cs typeface="Calibri"/>
              </a:rPr>
              <a:t> </a:t>
            </a:r>
            <a:r>
              <a:rPr lang="en-US" sz="1300">
                <a:ea typeface="Calibri"/>
                <a:cs typeface="Calibri"/>
              </a:rPr>
              <a:t>académiques</a:t>
            </a:r>
            <a:r>
              <a:rPr lang="en-US" sz="1300">
                <a:ea typeface="Calibri"/>
                <a:cs typeface="Calibri"/>
              </a:rPr>
              <a:t>)</a:t>
            </a:r>
            <a:r>
              <a:rPr lang="fr-FR" sz="1300">
                <a:ea typeface="Calibri"/>
                <a:cs typeface="Calibri"/>
              </a:rPr>
              <a:t>. </a:t>
            </a:r>
            <a:endParaRPr/>
          </a:p>
          <a:p>
            <a:pPr algn="just">
              <a:spcBef>
                <a:spcPts val="1200"/>
              </a:spcBef>
              <a:defRPr/>
            </a:pPr>
            <a:r>
              <a:rPr lang="fr-FR" sz="1300">
                <a:ea typeface="Calibri"/>
                <a:cs typeface="Calibri"/>
              </a:rPr>
              <a:t>Pour renseigner un projet sur l’application, les enseignants doivent solliciter le profil « rédacteur de projet » auprès de leur directrice ou directeur d’école. </a:t>
            </a:r>
            <a:endParaRPr/>
          </a:p>
        </p:txBody>
      </p:sp>
      <p:sp>
        <p:nvSpPr>
          <p:cNvPr id="1572641600" name="Espace réservé de la date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511835392" name="Espace réservé du pied de page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1501633526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259039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87693836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1265868141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3</a:t>
            </a:fld>
            <a:endParaRPr lang="fr-FR"/>
          </a:p>
        </p:txBody>
      </p:sp>
      <p:sp>
        <p:nvSpPr>
          <p:cNvPr id="1776042384" name="Rectangle 13"/>
          <p:cNvSpPr/>
          <p:nvPr/>
        </p:nvSpPr>
        <p:spPr bwMode="auto">
          <a:xfrm>
            <a:off x="440458" y="862537"/>
            <a:ext cx="7632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>
                <a:ea typeface="Calibri"/>
                <a:cs typeface="Calibri"/>
              </a:rPr>
              <a:t>2. </a:t>
            </a:r>
            <a:r>
              <a:rPr lang="fr-FR" sz="1600" b="1" u="sng"/>
              <a:t>Prérequis : avoir renseigné les projets dans ADAGE </a:t>
            </a:r>
            <a:endParaRPr/>
          </a:p>
        </p:txBody>
      </p:sp>
      <p:grpSp>
        <p:nvGrpSpPr>
          <p:cNvPr id="842152887" name="Groupe 6"/>
          <p:cNvGrpSpPr/>
          <p:nvPr/>
        </p:nvGrpSpPr>
        <p:grpSpPr bwMode="auto">
          <a:xfrm>
            <a:off x="440458" y="1491630"/>
            <a:ext cx="5238750" cy="3133192"/>
            <a:chOff x="179512" y="1339455"/>
            <a:chExt cx="5238750" cy="3133192"/>
          </a:xfrm>
        </p:grpSpPr>
        <p:pic>
          <p:nvPicPr>
            <p:cNvPr id="18" name="Image 17" descr="Une image contenant texte, capture d’écran, Page web, logiciel&#10;&#10;Le contenu généré par l’IA peut être incorrect."/>
            <p:cNvPicPr>
              <a:picLocks noChangeAspect="1"/>
            </p:cNvPicPr>
            <p:nvPr/>
          </p:nvPicPr>
          <p:blipFill rotWithShape="1">
            <a:blip r:embed="rId3"/>
            <a:stretch/>
          </p:blipFill>
          <p:spPr bwMode="auto">
            <a:xfrm>
              <a:off x="179512" y="1339455"/>
              <a:ext cx="5238750" cy="299085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251520" y="3147814"/>
              <a:ext cx="1656184" cy="1324833"/>
            </a:xfrm>
            <a:prstGeom prst="rect">
              <a:avLst/>
            </a:prstGeom>
            <a:noFill/>
            <a:ln>
              <a:solidFill>
                <a:srgbClr val="000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909772664" name="Rectangle 5"/>
          <p:cNvSpPr/>
          <p:nvPr/>
        </p:nvSpPr>
        <p:spPr bwMode="auto">
          <a:xfrm>
            <a:off x="5868144" y="1762919"/>
            <a:ext cx="2990973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200">
                <a:solidFill>
                  <a:schemeClr val="tx1"/>
                </a:solidFill>
              </a:rPr>
              <a:t>Pour se connecter à ADAGE : 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200">
                <a:solidFill>
                  <a:schemeClr val="tx1"/>
                </a:solidFill>
              </a:rPr>
              <a:t>Accéder au portail d’applications de l’</a:t>
            </a:r>
            <a:r>
              <a:rPr lang="fr-FR" sz="1200" b="1">
                <a:solidFill>
                  <a:sysClr val="windowText" lastClr="000000"/>
                </a:solidFill>
              </a:rPr>
              <a:t> </a:t>
            </a:r>
            <a:r>
              <a:rPr lang="fr-FR" sz="1200">
                <a:solidFill>
                  <a:sysClr val="windowText" lastClr="000000"/>
                </a:solidFill>
              </a:rPr>
              <a:t>É</a:t>
            </a:r>
            <a:r>
              <a:rPr lang="fr-FR" sz="1200">
                <a:solidFill>
                  <a:schemeClr val="tx1"/>
                </a:solidFill>
              </a:rPr>
              <a:t>ducation nationale.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200">
                <a:solidFill>
                  <a:schemeClr val="tx1"/>
                </a:solidFill>
              </a:rPr>
              <a:t>Renseigner les identifiant et mot de passe.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200">
                <a:solidFill>
                  <a:schemeClr val="tx1"/>
                </a:solidFill>
              </a:rPr>
              <a:t>D</a:t>
            </a:r>
            <a:r>
              <a:rPr lang="fr-FR" sz="1200">
                <a:solidFill>
                  <a:sysClr val="windowText" lastClr="000000"/>
                </a:solidFill>
              </a:rPr>
              <a:t>ans le domaine « </a:t>
            </a:r>
            <a:r>
              <a:rPr lang="fr-FR" sz="1200" b="1">
                <a:solidFill>
                  <a:sysClr val="windowText" lastClr="000000"/>
                </a:solidFill>
              </a:rPr>
              <a:t>Élèves</a:t>
            </a:r>
            <a:r>
              <a:rPr lang="fr-FR" sz="1200">
                <a:solidFill>
                  <a:sysClr val="windowText" lastClr="000000"/>
                </a:solidFill>
              </a:rPr>
              <a:t> », cliquer sur « </a:t>
            </a:r>
            <a:r>
              <a:rPr lang="fr-FR" sz="1200" b="1">
                <a:solidFill>
                  <a:sysClr val="windowText" lastClr="000000"/>
                </a:solidFill>
              </a:rPr>
              <a:t>Scolarité</a:t>
            </a:r>
            <a:r>
              <a:rPr lang="fr-FR" sz="1200">
                <a:solidFill>
                  <a:sysClr val="windowText" lastClr="000000"/>
                </a:solidFill>
              </a:rPr>
              <a:t> » puis sur « </a:t>
            </a:r>
            <a:r>
              <a:rPr lang="fr-FR" sz="1200" b="1">
                <a:solidFill>
                  <a:sysClr val="windowText" lastClr="000000"/>
                </a:solidFill>
              </a:rPr>
              <a:t>ADAGE</a:t>
            </a:r>
            <a:r>
              <a:rPr lang="fr-FR" sz="1200">
                <a:solidFill>
                  <a:sysClr val="windowText" lastClr="000000"/>
                </a:solidFill>
              </a:rPr>
              <a:t> ».</a:t>
            </a:r>
            <a:endParaRPr lang="fr-FR" sz="1200">
              <a:solidFill>
                <a:sysClr val="windowText" lastClr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719062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8235560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52120608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4</a:t>
            </a:fld>
            <a:endParaRPr lang="fr-FR"/>
          </a:p>
        </p:txBody>
      </p:sp>
      <p:sp>
        <p:nvSpPr>
          <p:cNvPr id="159460365" name="Rectangle 7"/>
          <p:cNvSpPr/>
          <p:nvPr/>
        </p:nvSpPr>
        <p:spPr bwMode="auto">
          <a:xfrm>
            <a:off x="737828" y="699542"/>
            <a:ext cx="7668344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>
                <a:solidFill>
                  <a:schemeClr val="tx1"/>
                </a:solidFill>
              </a:rPr>
              <a:t>Vérifiez votre profil sous votre nom : directeur ou rédacteur de projet.</a:t>
            </a:r>
            <a:endParaRPr/>
          </a:p>
          <a:p>
            <a:pPr algn="ctr">
              <a:defRPr/>
            </a:pPr>
            <a:r>
              <a:rPr lang="fr-FR" sz="1400">
                <a:solidFill>
                  <a:schemeClr val="tx1"/>
                </a:solidFill>
              </a:rPr>
              <a:t>Si vous êtes « lecteur », demander à votre directeur de vous accorder le profil « rédacteur »</a:t>
            </a:r>
            <a:endParaRPr/>
          </a:p>
        </p:txBody>
      </p:sp>
      <p:grpSp>
        <p:nvGrpSpPr>
          <p:cNvPr id="2118948949" name="Groupe 12"/>
          <p:cNvGrpSpPr/>
          <p:nvPr/>
        </p:nvGrpSpPr>
        <p:grpSpPr bwMode="auto">
          <a:xfrm>
            <a:off x="467544" y="1509381"/>
            <a:ext cx="6616509" cy="3101760"/>
            <a:chOff x="366626" y="1514677"/>
            <a:chExt cx="6616509" cy="3101760"/>
          </a:xfrm>
        </p:grpSpPr>
        <p:grpSp>
          <p:nvGrpSpPr>
            <p:cNvPr id="12" name="Groupe 11"/>
            <p:cNvGrpSpPr/>
            <p:nvPr/>
          </p:nvGrpSpPr>
          <p:grpSpPr bwMode="auto">
            <a:xfrm>
              <a:off x="366626" y="1514677"/>
              <a:ext cx="6616509" cy="3101760"/>
              <a:chOff x="737828" y="1514677"/>
              <a:chExt cx="7712692" cy="3101760"/>
            </a:xfrm>
          </p:grpSpPr>
          <p:grpSp>
            <p:nvGrpSpPr>
              <p:cNvPr id="9" name="Groupe 8"/>
              <p:cNvGrpSpPr/>
              <p:nvPr/>
            </p:nvGrpSpPr>
            <p:grpSpPr bwMode="auto">
              <a:xfrm>
                <a:off x="737828" y="1592101"/>
                <a:ext cx="7668344" cy="3024336"/>
                <a:chOff x="737828" y="1592101"/>
                <a:chExt cx="7668344" cy="3024336"/>
              </a:xfrm>
            </p:grpSpPr>
            <p:pic>
              <p:nvPicPr>
                <p:cNvPr id="3" name="Image 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0" t="0" r="0" b="27376"/>
                <a:stretch/>
              </p:blipFill>
              <p:spPr bwMode="auto">
                <a:xfrm>
                  <a:off x="737828" y="1592101"/>
                  <a:ext cx="7668344" cy="3024336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 bwMode="auto">
                <a:xfrm>
                  <a:off x="7486471" y="1616877"/>
                  <a:ext cx="881843" cy="108000"/>
                </a:xfrm>
                <a:prstGeom prst="rect">
                  <a:avLst/>
                </a:prstGeom>
                <a:solidFill>
                  <a:srgbClr val="5970B5"/>
                </a:solidFill>
                <a:ln>
                  <a:solidFill>
                    <a:srgbClr val="5970B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r>
                    <a:rPr lang="fr-FR" sz="600"/>
                    <a:t>NOM Prénom</a:t>
                  </a:r>
                  <a:endParaRPr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 bwMode="auto">
              <a:xfrm>
                <a:off x="6264000" y="1514677"/>
                <a:ext cx="2186520" cy="336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>
                  <a:ln>
                    <a:solidFill>
                      <a:srgbClr val="000091"/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6045257" y="1721244"/>
              <a:ext cx="792087" cy="108000"/>
            </a:xfrm>
            <a:prstGeom prst="rect">
              <a:avLst/>
            </a:prstGeom>
            <a:solidFill>
              <a:srgbClr val="5970B5"/>
            </a:solidFill>
            <a:ln>
              <a:solidFill>
                <a:srgbClr val="5970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050845182" name="Légende : flèche vers la gauche 14"/>
          <p:cNvSpPr/>
          <p:nvPr/>
        </p:nvSpPr>
        <p:spPr bwMode="auto">
          <a:xfrm>
            <a:off x="6876256" y="2842560"/>
            <a:ext cx="1907744" cy="66529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>
                <a:solidFill>
                  <a:schemeClr val="tx1"/>
                </a:solidFill>
              </a:rPr>
              <a:t>Cliquez ici pour renseigner vos projets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5312663" name="Rectangle 2"/>
          <p:cNvSpPr/>
          <p:nvPr/>
        </p:nvSpPr>
        <p:spPr bwMode="auto">
          <a:xfrm>
            <a:off x="6732240" y="1563638"/>
            <a:ext cx="2226582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fr-FR" sz="1200">
                <a:solidFill>
                  <a:schemeClr val="tx1"/>
                </a:solidFill>
                <a:latin typeface="Arial"/>
                <a:ea typeface="Arial"/>
                <a:cs typeface="Arial"/>
              </a:rPr>
              <a:t>Pour renseigner un projet :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tx1"/>
                </a:solidFill>
                <a:latin typeface="Arial"/>
                <a:ea typeface="Arial"/>
                <a:cs typeface="Arial"/>
              </a:rPr>
              <a:t>- Choisir la couleur qui correspond à votre projet : chorale, dispositif ou autres.</a:t>
            </a:r>
            <a:endParaRPr/>
          </a:p>
          <a:p>
            <a:pPr marL="171450" indent="-171450">
              <a:buFontTx/>
              <a:buChar char="-"/>
              <a:defRPr/>
            </a:pPr>
            <a:r>
              <a:rPr lang="fr-FR" sz="1200">
                <a:solidFill>
                  <a:schemeClr val="tx1"/>
                </a:solidFill>
                <a:latin typeface="Arial"/>
                <a:ea typeface="Arial"/>
                <a:cs typeface="Arial"/>
              </a:rPr>
              <a:t>Cliquer sur le +</a:t>
            </a:r>
            <a:endParaRPr/>
          </a:p>
          <a:p>
            <a:pPr marL="171450" indent="-171450">
              <a:buFontTx/>
              <a:buChar char="-"/>
              <a:defRPr/>
            </a:pPr>
            <a:r>
              <a:rPr lang="fr-FR" sz="1200">
                <a:solidFill>
                  <a:schemeClr val="tx1"/>
                </a:solidFill>
                <a:latin typeface="Arial"/>
                <a:ea typeface="Arial"/>
                <a:cs typeface="Arial"/>
              </a:rPr>
              <a:t>Compléter le formulaire.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tx1"/>
                </a:solidFill>
                <a:latin typeface="Arial"/>
                <a:ea typeface="Arial"/>
                <a:cs typeface="Arial"/>
              </a:rPr>
              <a:t>Vous pouvez enregistrer le projet et revenir le modifier ou le compléter.</a:t>
            </a:r>
            <a:endParaRPr/>
          </a:p>
        </p:txBody>
      </p:sp>
      <p:sp>
        <p:nvSpPr>
          <p:cNvPr id="202812930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91225854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23694868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5</a:t>
            </a:fld>
            <a:endParaRPr lang="fr-FR"/>
          </a:p>
        </p:txBody>
      </p:sp>
      <p:pic>
        <p:nvPicPr>
          <p:cNvPr id="1229603211" name="Image 10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360000" y="987574"/>
            <a:ext cx="6228224" cy="3473568"/>
          </a:xfrm>
          <a:prstGeom prst="rect">
            <a:avLst/>
          </a:prstGeom>
          <a:ln>
            <a:solidFill>
              <a:srgbClr val="5970B5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92017341" name="Groupe 8"/>
          <p:cNvGrpSpPr/>
          <p:nvPr/>
        </p:nvGrpSpPr>
        <p:grpSpPr bwMode="auto">
          <a:xfrm>
            <a:off x="145154" y="1904962"/>
            <a:ext cx="8585984" cy="2468192"/>
            <a:chOff x="-59074" y="2083944"/>
            <a:chExt cx="8372689" cy="2468192"/>
          </a:xfrm>
        </p:grpSpPr>
        <p:grpSp>
          <p:nvGrpSpPr>
            <p:cNvPr id="3" name="Groupe 2"/>
            <p:cNvGrpSpPr/>
            <p:nvPr/>
          </p:nvGrpSpPr>
          <p:grpSpPr bwMode="auto">
            <a:xfrm>
              <a:off x="-59074" y="2083944"/>
              <a:ext cx="8372689" cy="2468192"/>
              <a:chOff x="-273325" y="2079414"/>
              <a:chExt cx="8816319" cy="2459175"/>
            </a:xfrm>
          </p:grpSpPr>
          <p:grpSp>
            <p:nvGrpSpPr>
              <p:cNvPr id="8" name="Groupe 7"/>
              <p:cNvGrpSpPr/>
              <p:nvPr/>
            </p:nvGrpSpPr>
            <p:grpSpPr bwMode="auto">
              <a:xfrm>
                <a:off x="-273325" y="2079414"/>
                <a:ext cx="8816319" cy="2459175"/>
                <a:chOff x="-273325" y="2083295"/>
                <a:chExt cx="8816319" cy="1992692"/>
              </a:xfrm>
            </p:grpSpPr>
            <p:pic>
              <p:nvPicPr>
                <p:cNvPr id="2" name="Image 1" descr="Une image contenant texte, capture d’écran, logiciel, nombre&#10;&#10;Le contenu généré par l’IA peut être incorrect.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0" t="0" r="0" b="59791"/>
                <a:stretch/>
              </p:blipFill>
              <p:spPr bwMode="auto">
                <a:xfrm>
                  <a:off x="649232" y="2083295"/>
                  <a:ext cx="7893762" cy="1992692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</p:pic>
            <p:sp>
              <p:nvSpPr>
                <p:cNvPr id="7" name="Rectangle avec flèche vers le haut 12"/>
                <p:cNvSpPr/>
                <p:nvPr/>
              </p:nvSpPr>
              <p:spPr bwMode="auto">
                <a:xfrm>
                  <a:off x="-273325" y="3436498"/>
                  <a:ext cx="1218315" cy="639490"/>
                </a:xfrm>
                <a:prstGeom prst="rightArrowCallout">
                  <a:avLst>
                    <a:gd name="adj1" fmla="val 25000"/>
                    <a:gd name="adj2" fmla="val 25000"/>
                    <a:gd name="adj3" fmla="val 25000"/>
                    <a:gd name="adj4" fmla="val 64977"/>
                  </a:avLst>
                </a:prstGeom>
                <a:solidFill>
                  <a:srgbClr val="6CA3D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fr-FR" sz="800">
                      <a:solidFill>
                        <a:schemeClr val="tx1"/>
                      </a:solidFill>
                    </a:rPr>
                    <a:t>Annonce temporaire de l’interfaçage</a:t>
                  </a:r>
                  <a:endParaRPr/>
                </a:p>
              </p:txBody>
            </p:sp>
          </p:grpSp>
          <p:sp>
            <p:nvSpPr>
              <p:cNvPr id="10" name="Légende : flèche vers la gauche 9"/>
              <p:cNvSpPr/>
              <p:nvPr/>
            </p:nvSpPr>
            <p:spPr bwMode="auto">
              <a:xfrm>
                <a:off x="1758328" y="2098061"/>
                <a:ext cx="1626674" cy="692241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64977"/>
                </a:avLst>
              </a:prstGeom>
              <a:solidFill>
                <a:srgbClr val="6CA3D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800">
                    <a:solidFill>
                      <a:schemeClr val="tx1"/>
                    </a:solidFill>
                  </a:rPr>
                  <a:t>Accès aux parcours éducatifs par les bilans périodiques</a:t>
                </a:r>
                <a:endParaRPr/>
              </a:p>
            </p:txBody>
          </p:sp>
        </p:grpSp>
        <p:sp>
          <p:nvSpPr>
            <p:cNvPr id="6" name="Rectangle 5"/>
            <p:cNvSpPr/>
            <p:nvPr/>
          </p:nvSpPr>
          <p:spPr bwMode="auto">
            <a:xfrm>
              <a:off x="1252527" y="2341103"/>
              <a:ext cx="547602" cy="188156"/>
            </a:xfrm>
            <a:prstGeom prst="rect">
              <a:avLst/>
            </a:prstGeom>
            <a:noFill/>
            <a:ln>
              <a:solidFill>
                <a:srgbClr val="000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ln>
                  <a:solidFill>
                    <a:srgbClr val="000091"/>
                  </a:solidFill>
                </a:ln>
              </a:endParaRPr>
            </a:p>
          </p:txBody>
        </p:sp>
      </p:grpSp>
      <p:sp>
        <p:nvSpPr>
          <p:cNvPr id="125078312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129937046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781639234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6</a:t>
            </a:fld>
            <a:endParaRPr lang="fr-FR"/>
          </a:p>
        </p:txBody>
      </p:sp>
      <p:sp>
        <p:nvSpPr>
          <p:cNvPr id="1498932724" name="Rectangle 11"/>
          <p:cNvSpPr/>
          <p:nvPr/>
        </p:nvSpPr>
        <p:spPr bwMode="auto">
          <a:xfrm>
            <a:off x="611560" y="627534"/>
            <a:ext cx="7632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>
                <a:ea typeface="Calibri"/>
                <a:cs typeface="Calibri"/>
              </a:rPr>
              <a:t>3. </a:t>
            </a:r>
            <a:r>
              <a:rPr lang="fr-FR" sz="1600" b="1" u="sng"/>
              <a:t>Transfert des actions et projets EAC depuis ADAGE vers le LSU</a:t>
            </a:r>
            <a:endParaRPr/>
          </a:p>
        </p:txBody>
      </p:sp>
      <p:sp>
        <p:nvSpPr>
          <p:cNvPr id="1692864248" name="Rectangle 12"/>
          <p:cNvSpPr/>
          <p:nvPr/>
        </p:nvSpPr>
        <p:spPr bwMode="auto">
          <a:xfrm>
            <a:off x="899592" y="1135056"/>
            <a:ext cx="5585183" cy="276999"/>
          </a:xfrm>
          <a:prstGeom prst="rect">
            <a:avLst/>
          </a:prstGeom>
          <a:ln w="9525">
            <a:solidFill>
              <a:srgbClr val="7D8EBE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>
                <a:solidFill>
                  <a:srgbClr val="5970B5"/>
                </a:solidFill>
              </a:rPr>
              <a:t>a. Import des projets et actions EAC à partir de la page d’accueil du LSU</a:t>
            </a:r>
            <a:endParaRPr/>
          </a:p>
        </p:txBody>
      </p:sp>
      <p:sp>
        <p:nvSpPr>
          <p:cNvPr id="668232405" name="ZoneTexte 14"/>
          <p:cNvSpPr txBox="1"/>
          <p:nvPr/>
        </p:nvSpPr>
        <p:spPr bwMode="auto">
          <a:xfrm>
            <a:off x="997603" y="1543359"/>
            <a:ext cx="45720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/>
              <a:t>Prérequis : se connecter au Livret Scolaire Unique via l’intranet professionnel </a:t>
            </a:r>
            <a:endParaRPr/>
          </a:p>
        </p:txBody>
      </p:sp>
      <p:sp>
        <p:nvSpPr>
          <p:cNvPr id="717309762" name="Légende : flèche vers la droite 15"/>
          <p:cNvSpPr/>
          <p:nvPr/>
        </p:nvSpPr>
        <p:spPr bwMode="auto">
          <a:xfrm>
            <a:off x="145154" y="2193352"/>
            <a:ext cx="970462" cy="81044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CA3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Page d’accueil du LSU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2690406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1279316147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51665419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7</a:t>
            </a:fld>
            <a:endParaRPr lang="fr-FR"/>
          </a:p>
        </p:txBody>
      </p:sp>
      <p:sp>
        <p:nvSpPr>
          <p:cNvPr id="1260534826" name="Rectangle 5"/>
          <p:cNvSpPr/>
          <p:nvPr/>
        </p:nvSpPr>
        <p:spPr bwMode="auto">
          <a:xfrm>
            <a:off x="7020272" y="2051329"/>
            <a:ext cx="2016224" cy="1750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fr-FR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Cliquer sur « Bilans périodiques », puis « Parcours éducatifs ».</a:t>
            </a:r>
            <a:endParaRPr/>
          </a:p>
        </p:txBody>
      </p:sp>
      <p:grpSp>
        <p:nvGrpSpPr>
          <p:cNvPr id="463577054" name="Groupe 10"/>
          <p:cNvGrpSpPr/>
          <p:nvPr/>
        </p:nvGrpSpPr>
        <p:grpSpPr bwMode="auto">
          <a:xfrm>
            <a:off x="323528" y="1131590"/>
            <a:ext cx="6724026" cy="3384376"/>
            <a:chOff x="323528" y="1131590"/>
            <a:chExt cx="6724026" cy="3384376"/>
          </a:xfrm>
        </p:grpSpPr>
        <p:grpSp>
          <p:nvGrpSpPr>
            <p:cNvPr id="9" name="Groupe 8"/>
            <p:cNvGrpSpPr>
              <a:grpSpLocks noChangeAspect="1"/>
            </p:cNvGrpSpPr>
            <p:nvPr/>
          </p:nvGrpSpPr>
          <p:grpSpPr bwMode="auto">
            <a:xfrm>
              <a:off x="323528" y="1131590"/>
              <a:ext cx="6724026" cy="3384376"/>
              <a:chOff x="323528" y="771550"/>
              <a:chExt cx="5078221" cy="2376264"/>
            </a:xfrm>
          </p:grpSpPr>
          <p:pic>
            <p:nvPicPr>
              <p:cNvPr id="4" name="Image 3" descr="Une image contenant texte, capture d’écran, logiciel, Page web&#10;&#10;Le contenu généré par l’IA peut être incorrect."/>
              <p:cNvPicPr>
                <a:picLocks noChangeAspect="1"/>
              </p:cNvPicPr>
              <p:nvPr/>
            </p:nvPicPr>
            <p:blipFill rotWithShape="1">
              <a:blip r:embed="rId3"/>
              <a:srcRect l="0" t="0" r="40235" b="43405"/>
              <a:stretch/>
            </p:blipFill>
            <p:spPr bwMode="auto">
              <a:xfrm>
                <a:off x="323528" y="771550"/>
                <a:ext cx="5078221" cy="237626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827584" y="1923678"/>
                <a:ext cx="720080" cy="216024"/>
              </a:xfrm>
              <a:prstGeom prst="rect">
                <a:avLst/>
              </a:prstGeom>
              <a:noFill/>
              <a:ln>
                <a:solidFill>
                  <a:srgbClr val="00009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990944" y="1347614"/>
              <a:ext cx="844752" cy="216024"/>
            </a:xfrm>
            <a:prstGeom prst="rect">
              <a:avLst/>
            </a:prstGeom>
            <a:noFill/>
            <a:ln>
              <a:solidFill>
                <a:srgbClr val="0000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574804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1700422799" name="Espace réservé du pied de page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1673778277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8</a:t>
            </a:fld>
            <a:endParaRPr lang="fr-FR"/>
          </a:p>
        </p:txBody>
      </p:sp>
      <p:grpSp>
        <p:nvGrpSpPr>
          <p:cNvPr id="1832345546" name="Groupe 13"/>
          <p:cNvGrpSpPr/>
          <p:nvPr/>
        </p:nvGrpSpPr>
        <p:grpSpPr bwMode="auto">
          <a:xfrm>
            <a:off x="683568" y="537524"/>
            <a:ext cx="6192688" cy="4068452"/>
            <a:chOff x="1115616" y="375506"/>
            <a:chExt cx="6696744" cy="4068452"/>
          </a:xfrm>
        </p:grpSpPr>
        <p:grpSp>
          <p:nvGrpSpPr>
            <p:cNvPr id="12" name="Groupe 11"/>
            <p:cNvGrpSpPr/>
            <p:nvPr/>
          </p:nvGrpSpPr>
          <p:grpSpPr bwMode="auto">
            <a:xfrm>
              <a:off x="1115616" y="771550"/>
              <a:ext cx="6696744" cy="3672408"/>
              <a:chOff x="1115616" y="771550"/>
              <a:chExt cx="6696744" cy="3672408"/>
            </a:xfrm>
          </p:grpSpPr>
          <p:sp>
            <p:nvSpPr>
              <p:cNvPr id="5" name="Légende : flèche vers le bas 4"/>
              <p:cNvSpPr/>
              <p:nvPr/>
            </p:nvSpPr>
            <p:spPr bwMode="auto">
              <a:xfrm>
                <a:off x="1763687" y="1131590"/>
                <a:ext cx="792087" cy="1224136"/>
              </a:xfrm>
              <a:prstGeom prst="downArrowCallout">
                <a:avLst>
                  <a:gd name="adj1" fmla="val 25000"/>
                  <a:gd name="adj2" fmla="val 25000"/>
                  <a:gd name="adj3" fmla="val 25000"/>
                  <a:gd name="adj4" fmla="val 64977"/>
                </a:avLst>
              </a:prstGeom>
              <a:solidFill>
                <a:srgbClr val="A9D678"/>
              </a:solidFill>
              <a:ln>
                <a:solidFill>
                  <a:srgbClr val="A9D67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400">
                    <a:solidFill>
                      <a:schemeClr val="tx1"/>
                    </a:solidFill>
                  </a:rPr>
                  <a:t>Choisir la période</a:t>
                </a:r>
                <a:endParaRPr/>
              </a:p>
            </p:txBody>
          </p:sp>
          <p:grpSp>
            <p:nvGrpSpPr>
              <p:cNvPr id="10" name="Groupe 9"/>
              <p:cNvGrpSpPr/>
              <p:nvPr/>
            </p:nvGrpSpPr>
            <p:grpSpPr bwMode="auto">
              <a:xfrm>
                <a:off x="1187624" y="843558"/>
                <a:ext cx="6589368" cy="3528392"/>
                <a:chOff x="1187624" y="843558"/>
                <a:chExt cx="6589368" cy="3528392"/>
              </a:xfrm>
            </p:grpSpPr>
            <p:pic>
              <p:nvPicPr>
                <p:cNvPr id="3" name="Image 2" descr="Une image contenant texte, capture d’écran, logiciel, Page web&#10;&#10;Le contenu généré par l’IA peut être incorrect.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69919" t="0" r="0" b="33459"/>
                <a:stretch/>
              </p:blipFill>
              <p:spPr bwMode="auto">
                <a:xfrm>
                  <a:off x="5112696" y="843558"/>
                  <a:ext cx="2664295" cy="3528392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9" name="Image 8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0" t="0" r="55690" b="0"/>
                <a:stretch/>
              </p:blipFill>
              <p:spPr bwMode="auto">
                <a:xfrm>
                  <a:off x="1187624" y="843558"/>
                  <a:ext cx="3925072" cy="3523793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</p:grpSp>
          <p:sp>
            <p:nvSpPr>
              <p:cNvPr id="11" name="Rectangle 10"/>
              <p:cNvSpPr/>
              <p:nvPr/>
            </p:nvSpPr>
            <p:spPr bwMode="auto">
              <a:xfrm>
                <a:off x="1115616" y="771550"/>
                <a:ext cx="6696744" cy="367240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2" name="Légende : flèche vers le bas 1"/>
            <p:cNvSpPr/>
            <p:nvPr/>
          </p:nvSpPr>
          <p:spPr bwMode="auto">
            <a:xfrm>
              <a:off x="1385328" y="375506"/>
              <a:ext cx="792087" cy="1224136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CA3D0"/>
            </a:solidFill>
            <a:ln>
              <a:solidFill>
                <a:srgbClr val="6CA3D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>
                  <a:solidFill>
                    <a:schemeClr val="tx1"/>
                  </a:solidFill>
                </a:rPr>
                <a:t>Choisir une classe</a:t>
              </a:r>
              <a:endParaRPr/>
            </a:p>
          </p:txBody>
        </p:sp>
        <p:sp>
          <p:nvSpPr>
            <p:cNvPr id="6" name="Légende : flèche vers le bas 5"/>
            <p:cNvSpPr/>
            <p:nvPr/>
          </p:nvSpPr>
          <p:spPr bwMode="auto">
            <a:xfrm>
              <a:off x="2754116" y="375506"/>
              <a:ext cx="792087" cy="1224136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CA3D0"/>
            </a:solidFill>
            <a:ln>
              <a:solidFill>
                <a:srgbClr val="6CA3D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>
                  <a:solidFill>
                    <a:schemeClr val="tx1"/>
                  </a:solidFill>
                </a:rPr>
                <a:t>Choisir la période</a:t>
              </a:r>
              <a:endParaRPr/>
            </a:p>
          </p:txBody>
        </p:sp>
        <p:sp>
          <p:nvSpPr>
            <p:cNvPr id="13" name="Légende : flèche vers le bas 12"/>
            <p:cNvSpPr/>
            <p:nvPr/>
          </p:nvSpPr>
          <p:spPr bwMode="auto">
            <a:xfrm>
              <a:off x="7020272" y="1059582"/>
              <a:ext cx="792087" cy="1224136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CA3D0"/>
            </a:solidFill>
            <a:ln>
              <a:solidFill>
                <a:srgbClr val="6CA3D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>
                  <a:solidFill>
                    <a:schemeClr val="tx1"/>
                  </a:solidFill>
                </a:rPr>
                <a:t>Modifier</a:t>
              </a:r>
              <a:endParaRPr/>
            </a:p>
          </p:txBody>
        </p:sp>
      </p:grpSp>
      <p:sp>
        <p:nvSpPr>
          <p:cNvPr id="1055622620" name="Rectangle 14"/>
          <p:cNvSpPr/>
          <p:nvPr/>
        </p:nvSpPr>
        <p:spPr bwMode="auto">
          <a:xfrm>
            <a:off x="7001070" y="1696744"/>
            <a:ext cx="2016224" cy="1750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fr-FR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Pour accéder au parcours EAC :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fr-FR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Choisir une classe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fr-FR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Choisir la période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fr-FR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Cliquer sur modifier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85687723" name="Groupe 4"/>
          <p:cNvGrpSpPr/>
          <p:nvPr/>
        </p:nvGrpSpPr>
        <p:grpSpPr bwMode="auto">
          <a:xfrm>
            <a:off x="1043608" y="565606"/>
            <a:ext cx="5328591" cy="4012287"/>
            <a:chOff x="2051720" y="565606"/>
            <a:chExt cx="4831303" cy="4012287"/>
          </a:xfrm>
        </p:grpSpPr>
        <p:pic>
          <p:nvPicPr>
            <p:cNvPr id="8" name="Image 7" descr="Une image contenant texte, capture d’écran, logiciel, nombre&#10;&#10;Le contenu généré par l’IA peut être incorrect."/>
            <p:cNvPicPr>
              <a:picLocks noChangeAspect="1"/>
            </p:cNvPicPr>
            <p:nvPr/>
          </p:nvPicPr>
          <p:blipFill rotWithShape="1">
            <a:blip r:embed="rId3"/>
            <a:srcRect l="0" t="6897" r="60841" b="31033"/>
            <a:stretch/>
          </p:blipFill>
          <p:spPr bwMode="auto">
            <a:xfrm>
              <a:off x="2051720" y="565606"/>
              <a:ext cx="4831303" cy="40122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" name="Légende : flèche vers la gauche 9"/>
            <p:cNvSpPr/>
            <p:nvPr/>
          </p:nvSpPr>
          <p:spPr bwMode="auto">
            <a:xfrm>
              <a:off x="4323356" y="3373918"/>
              <a:ext cx="2088232" cy="432048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CA3D0"/>
            </a:solidFill>
            <a:ln>
              <a:solidFill>
                <a:srgbClr val="6CA3D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400">
                  <a:solidFill>
                    <a:schemeClr val="tx1"/>
                  </a:solidFill>
                </a:rPr>
                <a:t>Bouton import ADAGE</a:t>
              </a:r>
              <a:endParaRPr/>
            </a:p>
          </p:txBody>
        </p:sp>
      </p:grpSp>
      <p:sp>
        <p:nvSpPr>
          <p:cNvPr id="180092946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AVRIL 2026</a:t>
            </a:r>
            <a:endParaRPr/>
          </a:p>
        </p:txBody>
      </p:sp>
      <p:sp>
        <p:nvSpPr>
          <p:cNvPr id="1268070009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DGESCO</a:t>
            </a:r>
            <a:endParaRPr/>
          </a:p>
        </p:txBody>
      </p:sp>
      <p:sp>
        <p:nvSpPr>
          <p:cNvPr id="129102906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9</a:t>
            </a:fld>
            <a:endParaRPr lang="fr-FR"/>
          </a:p>
        </p:txBody>
      </p:sp>
      <p:sp>
        <p:nvSpPr>
          <p:cNvPr id="693789370" name="Rectangle 5"/>
          <p:cNvSpPr/>
          <p:nvPr/>
        </p:nvSpPr>
        <p:spPr bwMode="auto">
          <a:xfrm>
            <a:off x="6588224" y="1696742"/>
            <a:ext cx="2304256" cy="1750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fr-FR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Cliquer sur le bouton pour importer les projets et les actions d’EAC.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customXml/_rels/item1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This value indicates the number of saves or revisions. The application is responsible for updating this value after each revision.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971530-4EBE-4364-A723-8902285ECD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0</TotalTime>
  <Words>0</Words>
  <Application>ONLYOFFICE/9.2.1.8</Application>
  <PresentationFormat>On-screen Show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>Client</Manager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MATHIAS CHARTON</cp:lastModifiedBy>
  <cp:revision>669</cp:revision>
  <dcterms:created xsi:type="dcterms:W3CDTF">2020-03-05T15:21:24Z</dcterms:created>
  <dcterms:modified xsi:type="dcterms:W3CDTF">2026-04-13T09:31:27Z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