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850" r:id="rId2"/>
    <p:sldId id="810" r:id="rId3"/>
    <p:sldId id="848" r:id="rId4"/>
    <p:sldId id="849" r:id="rId5"/>
    <p:sldId id="852" r:id="rId6"/>
    <p:sldId id="851" r:id="rId7"/>
  </p:sldIdLst>
  <p:sldSz cx="9144000" cy="6858000" type="screen4x3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0066"/>
    <a:srgbClr val="FFFFCC"/>
    <a:srgbClr val="800080"/>
    <a:srgbClr val="4F3348"/>
    <a:srgbClr val="990099"/>
    <a:srgbClr val="9900FF"/>
    <a:srgbClr val="007E39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87914" autoAdjust="0"/>
  </p:normalViewPr>
  <p:slideViewPr>
    <p:cSldViewPr>
      <p:cViewPr varScale="1">
        <p:scale>
          <a:sx n="64" d="100"/>
          <a:sy n="64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1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FE05024B-93EC-4E8A-95C5-BF94899536BB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09796ED6-B4C7-49DA-8C95-95EF1B293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0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2A0FFAE3-9622-4F20-A57E-6CC20927E4AA}" type="datetimeFigureOut">
              <a:rPr lang="fr-FR" smtClean="0"/>
              <a:t>13/11/2020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14" tIns="44257" rIns="88514" bIns="4425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4" y="4804525"/>
            <a:ext cx="5438748" cy="3929707"/>
          </a:xfrm>
          <a:prstGeom prst="rect">
            <a:avLst/>
          </a:prstGeom>
        </p:spPr>
        <p:txBody>
          <a:bodyPr vert="horz" lIns="88514" tIns="44257" rIns="88514" bIns="4425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7F431EF1-D963-4D2F-8CDA-CE2442AE2B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9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EF1-D963-4D2F-8CDA-CE2442AE2B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8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5F4CE788-28F6-438E-AB00-93505A66630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02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AE1ED-1148-422C-851E-919DDCBC952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17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C77B4ABF-7920-4A54-8B25-FED6DD763F8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72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6ECC8-CC25-4D44-B463-337D554009A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69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00DADDC9-FD0D-44DC-9A06-EB6A3D8BC6A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29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0A60BE1F-9A4D-4495-A2FB-065B20582D8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671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3CC526BC-FEED-4E78-BBAC-611CED0D1BF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48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D949A-E4EB-4A9B-BDD6-B5550B03B32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55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9A07FCC5-30F0-45B4-99DA-0591DD5EB1B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46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78A5-AA05-4C31-9E5E-3F9F8E5DC4B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831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pPr>
              <a:defRPr/>
            </a:pPr>
            <a:fld id="{6D4211FA-B3C6-4CC0-AEB2-682878EAE6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671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1F716-5D71-4CFE-86CB-04D23226AA0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48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79512" y="404664"/>
            <a:ext cx="8784976" cy="5688632"/>
          </a:xfrm>
          <a:prstGeom prst="roundRect">
            <a:avLst>
              <a:gd name="adj" fmla="val 31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329">
            <a:off x="7167876" y="1085734"/>
            <a:ext cx="695116" cy="7182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8" y="1091372"/>
            <a:ext cx="1004826" cy="8072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8" y="4726041"/>
            <a:ext cx="1060375" cy="1060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42565"/>
            <a:ext cx="1043851" cy="10438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999070" cy="10331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20" y="2326440"/>
            <a:ext cx="3092859" cy="2109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" y="2345451"/>
            <a:ext cx="2546746" cy="2045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6470" y="476672"/>
            <a:ext cx="562227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approches </a:t>
            </a:r>
          </a:p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pour découvrir </a:t>
            </a:r>
          </a:p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des œuvres d’art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811" y="6381328"/>
            <a:ext cx="1471878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1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20680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960" y="1733004"/>
            <a:ext cx="2721155" cy="24276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457452" y="3101275"/>
            <a:ext cx="5446532" cy="1069821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57452" y="4365104"/>
            <a:ext cx="5471031" cy="2303294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457452" y="1743395"/>
            <a:ext cx="5446532" cy="1133282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457452" y="415334"/>
            <a:ext cx="5421616" cy="1130737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795840" y="471725"/>
            <a:ext cx="6202808" cy="74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descriptive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Je regarde </a:t>
            </a:r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  et je décris ce que je vois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9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FF0000"/>
                </a:solidFill>
              </a:rPr>
              <a:t> </a:t>
            </a:r>
            <a:endParaRPr lang="fr-FR" altLang="fr-FR" sz="12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 smtClean="0">
                <a:solidFill>
                  <a:srgbClr val="FF0000"/>
                </a:solidFill>
              </a:rPr>
              <a:t>Approche sensible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400" dirty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ressens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et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j’exprime des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sentiments, des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émotions</a:t>
            </a:r>
            <a:r>
              <a:rPr lang="fr-FR" altLang="fr-FR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24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interprétative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Je me pose des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questions </a:t>
            </a:r>
            <a:endParaRPr lang="fr-FR" altLang="fr-F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dis ce que je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crois comprendre</a:t>
            </a:r>
          </a:p>
          <a:p>
            <a:pPr eaLnBrk="1" hangingPunct="1">
              <a:spcBef>
                <a:spcPts val="0"/>
              </a:spcBef>
              <a:buNone/>
            </a:pPr>
            <a:endParaRPr lang="fr-FR" altLang="fr-FR" sz="1000" dirty="0" smtClean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1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informative</a:t>
            </a:r>
            <a:endParaRPr lang="fr-FR" altLang="fr-FR" sz="1600" dirty="0" smtClean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sais déjà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je partage mes connaissances</a:t>
            </a:r>
          </a:p>
          <a:p>
            <a:pPr eaLnBrk="1" hangingPunct="1">
              <a:spcBef>
                <a:spcPts val="0"/>
              </a:spcBef>
              <a:buNone/>
            </a:pPr>
            <a:endParaRPr lang="fr-FR" altLang="fr-FR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ne sais pas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encore, j’apprends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je mémorise pour m’enrichir et en reparler</a:t>
            </a:r>
            <a:endParaRPr lang="fr-FR" altLang="fr-FR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6600CC"/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altLang="fr-FR" sz="2800" b="1" dirty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600" i="1" dirty="0">
              <a:solidFill>
                <a:srgbClr val="6600CC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800" b="1" dirty="0" smtClean="0">
              <a:solidFill>
                <a:srgbClr val="6600C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64" y="1981873"/>
            <a:ext cx="695699" cy="718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97" y="619461"/>
            <a:ext cx="884835" cy="710893"/>
          </a:xfrm>
          <a:prstGeom prst="rect">
            <a:avLst/>
          </a:prstGeom>
        </p:spPr>
      </p:pic>
      <p:sp>
        <p:nvSpPr>
          <p:cNvPr id="38921" name="AutoShape 9" descr="Résultat de recherche d'images pour &quot;ANNETTE MESSAGER&quot;"/>
          <p:cNvSpPr>
            <a:spLocks noChangeAspect="1" noChangeArrowheads="1"/>
          </p:cNvSpPr>
          <p:nvPr/>
        </p:nvSpPr>
        <p:spPr bwMode="auto">
          <a:xfrm>
            <a:off x="1835696" y="1570641"/>
            <a:ext cx="458152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89" y="4437112"/>
            <a:ext cx="969401" cy="102749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10" y="5675143"/>
            <a:ext cx="775158" cy="8015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24" y="3157848"/>
            <a:ext cx="902734" cy="95667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300773" y="1826116"/>
            <a:ext cx="3042096" cy="27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4 approches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face à une 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production artistique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fr-FR" altLang="fr-FR" sz="100" b="1" dirty="0" smtClean="0">
              <a:solidFill>
                <a:srgbClr val="FF0000"/>
              </a:solidFill>
            </a:endParaRP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fr-FR" altLang="fr-FR" sz="100" b="1" dirty="0" smtClean="0">
              <a:solidFill>
                <a:srgbClr val="FF0000"/>
              </a:solidFill>
            </a:endParaRP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i="1" dirty="0" smtClean="0">
                <a:solidFill>
                  <a:schemeClr val="tx2">
                    <a:lumMod val="50000"/>
                  </a:schemeClr>
                </a:solidFill>
              </a:rPr>
              <a:t>œuvre d’art</a:t>
            </a: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i="1" dirty="0" smtClean="0">
                <a:solidFill>
                  <a:schemeClr val="tx2">
                    <a:lumMod val="50000"/>
                  </a:schemeClr>
                </a:solidFill>
              </a:rPr>
              <a:t>et/ou</a:t>
            </a:r>
            <a:endParaRPr lang="fr-FR" altLang="fr-FR" sz="1600" b="1" i="1" dirty="0">
              <a:solidFill>
                <a:schemeClr val="tx2">
                  <a:lumMod val="50000"/>
                </a:schemeClr>
              </a:solidFill>
            </a:endParaRP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fr-FR" altLang="fr-FR" sz="1800" b="1" i="1" dirty="0" smtClean="0">
                <a:solidFill>
                  <a:schemeClr val="tx2">
                    <a:lumMod val="50000"/>
                  </a:schemeClr>
                </a:solidFill>
              </a:rPr>
              <a:t>réation d’élève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</a:rPr>
              <a:t>  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863860" y="1412776"/>
            <a:ext cx="411996" cy="286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900130" y="4220388"/>
            <a:ext cx="375726" cy="216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857912" y="2341318"/>
            <a:ext cx="417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857912" y="3429000"/>
            <a:ext cx="417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811" y="6476726"/>
            <a:ext cx="1471878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1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26087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79512" y="188640"/>
            <a:ext cx="8712968" cy="360040"/>
          </a:xfrm>
          <a:prstGeom prst="roundRect">
            <a:avLst/>
          </a:prstGeom>
          <a:solidFill>
            <a:srgbClr val="EAEAEA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1520" y="188640"/>
            <a:ext cx="856895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Démarche possib</a:t>
            </a:r>
            <a:r>
              <a:rPr lang="fr-FR" sz="1600" b="1" dirty="0" smtClean="0"/>
              <a:t>le</a:t>
            </a:r>
          </a:p>
          <a:p>
            <a:pPr algn="ctr"/>
            <a:endParaRPr lang="fr-FR" dirty="0" smtClean="0">
              <a:solidFill>
                <a:srgbClr val="660066"/>
              </a:solidFill>
            </a:endParaRPr>
          </a:p>
          <a:p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Temps 1 - découverte et compréhension de la méthodologie proposée</a:t>
            </a:r>
          </a:p>
          <a:p>
            <a:endParaRPr lang="fr-FR" sz="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Projeter la diapositive.</a:t>
            </a:r>
            <a:endParaRPr lang="fr-FR" sz="1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Amener les enfants à :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décrire ce qu’ils voient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faire des hypothèses sur le sens des symboles.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expliciter ce qu’ils comprennent du travail demandé par rapport à l’œuvre.</a:t>
            </a:r>
          </a:p>
          <a:p>
            <a:endParaRPr lang="fr-FR" sz="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Préciser alors la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tâche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et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valider, ou pas,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leurs hypothèses.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660066"/>
              </a:solidFill>
            </a:endParaRPr>
          </a:p>
          <a:p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Temps 2 - Approche et analyse de l’œuvre </a:t>
            </a:r>
            <a:endParaRPr lang="fr-FR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Laisser les enfants s’exprimer sur l’œuvre en commençant par l’approche qu’ils souhaitent.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Vérifier qu’ils sont capables de préciser laquelle ils choisissent.</a:t>
            </a:r>
            <a:endParaRPr lang="fr-FR" sz="1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	- Descriptive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vois…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Interprétative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pense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que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l’artiste a voulu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… que l’œuvre a été créée pour…</a:t>
            </a:r>
          </a:p>
          <a:p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	- Sensible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Cette œuvre me… L’idée de l’artiste me…</a:t>
            </a:r>
          </a:p>
          <a:p>
            <a:pPr lvl="1"/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  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plait, déplait, fait rire, me surprend, me fait peur… (travail de vocabulaire à </a:t>
            </a:r>
          </a:p>
          <a:p>
            <a:pPr lvl="1"/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 approfondir en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français,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afin d’enrichir l’expression des avis, sentiments et émotions </a:t>
            </a:r>
          </a:p>
          <a:p>
            <a:pPr lvl="1"/>
            <a:r>
              <a:rPr lang="fr-FR" sz="1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face à une image) </a:t>
            </a:r>
          </a:p>
          <a:p>
            <a:r>
              <a:rPr lang="fr-FR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Informative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sais que…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cette œuvre est une peinture, une photographie, une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sculpture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fr-FR" sz="1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1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une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installation…</a:t>
            </a:r>
            <a:endParaRPr lang="fr-FR" sz="15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Favoriser les échanges dans le respect de l’expression de chacun.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Apporter des informations et enrichir les savoirs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(oralement / texte à lire / vidéo à regarder…)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Garder une trace de l’œuvres observée et des connaissances à mémoriser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(à adapter au niveau de classe).</a:t>
            </a: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512" y="692696"/>
            <a:ext cx="8712968" cy="194421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2708920"/>
            <a:ext cx="8712968" cy="376780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811" y="6476726"/>
            <a:ext cx="1372492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0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15600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73588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7632848" cy="52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5776" y="166425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660066"/>
                </a:solidFill>
              </a:rPr>
              <a:t>A vous de </a:t>
            </a:r>
            <a:r>
              <a:rPr lang="fr-FR" sz="2400" dirty="0" smtClean="0">
                <a:solidFill>
                  <a:srgbClr val="660066"/>
                </a:solidFill>
              </a:rPr>
              <a:t>créer </a:t>
            </a:r>
            <a:r>
              <a:rPr lang="fr-FR" sz="2400" dirty="0" smtClean="0">
                <a:solidFill>
                  <a:srgbClr val="660066"/>
                </a:solidFill>
              </a:rPr>
              <a:t>vos diapositives </a:t>
            </a:r>
            <a:endParaRPr lang="fr-FR" sz="2400" dirty="0" smtClean="0">
              <a:solidFill>
                <a:srgbClr val="66006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660066"/>
                </a:solidFill>
              </a:rPr>
              <a:t>e</a:t>
            </a:r>
            <a:r>
              <a:rPr lang="fr-FR" sz="2400" dirty="0" smtClean="0">
                <a:solidFill>
                  <a:srgbClr val="660066"/>
                </a:solidFill>
              </a:rPr>
              <a:t>n insérant une reproduction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660066"/>
                </a:solidFill>
              </a:rPr>
              <a:t>de l’œuvre de votre choix… </a:t>
            </a:r>
            <a:endParaRPr lang="fr-FR" sz="2400" dirty="0" smtClean="0">
              <a:solidFill>
                <a:srgbClr val="660066"/>
              </a:solidFill>
            </a:endParaRPr>
          </a:p>
          <a:p>
            <a:pPr algn="ctr">
              <a:lnSpc>
                <a:spcPct val="150000"/>
              </a:lnSpc>
            </a:pPr>
            <a:endParaRPr lang="fr-FR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17507</TotalTime>
  <Words>366</Words>
  <Application>Microsoft Office PowerPoint</Application>
  <PresentationFormat>Affichage à l'écran (4:3)</PresentationFormat>
  <Paragraphs>79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Wingdings</vt:lpstr>
      <vt:lpstr>Atlas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Frédérique</dc:creator>
  <cp:lastModifiedBy>fmahe1</cp:lastModifiedBy>
  <cp:revision>2131</cp:revision>
  <cp:lastPrinted>2019-05-06T16:09:39Z</cp:lastPrinted>
  <dcterms:created xsi:type="dcterms:W3CDTF">2008-03-01T21:41:19Z</dcterms:created>
  <dcterms:modified xsi:type="dcterms:W3CDTF">2020-11-13T16:25:15Z</dcterms:modified>
</cp:coreProperties>
</file>