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2"/>
  </p:notesMasterIdLst>
  <p:sldIdLst>
    <p:sldId id="331" r:id="rId5"/>
    <p:sldId id="327" r:id="rId6"/>
    <p:sldId id="334" r:id="rId7"/>
    <p:sldId id="332" r:id="rId8"/>
    <p:sldId id="333" r:id="rId9"/>
    <p:sldId id="339" r:id="rId10"/>
    <p:sldId id="337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34"/>
            <p14:sldId id="332"/>
            <p14:sldId id="333"/>
            <p14:sldId id="339"/>
            <p14:sldId id="337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3B4"/>
    <a:srgbClr val="D81F94"/>
    <a:srgbClr val="889BD1"/>
    <a:srgbClr val="CB198A"/>
    <a:srgbClr val="B35BAA"/>
    <a:srgbClr val="79AF39"/>
    <a:srgbClr val="E2E2E2"/>
    <a:srgbClr val="F3F3F3"/>
    <a:srgbClr val="FFFF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137" d="100"/>
          <a:sy n="137" d="100"/>
        </p:scale>
        <p:origin x="144" y="4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31/03/2023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" y="51470"/>
            <a:ext cx="4355622" cy="35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317"/>
            <a:ext cx="2195810" cy="18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 ou de l’organisme rattaché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6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13" r:id="rId5"/>
    <p:sldLayoutId id="214748380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42416" y="339502"/>
            <a:ext cx="5256584" cy="1008112"/>
          </a:xfrm>
        </p:spPr>
        <p:txBody>
          <a:bodyPr/>
          <a:lstStyle/>
          <a:p>
            <a:r>
              <a:rPr lang="fr-FR" dirty="0"/>
              <a:t>ADAGE</a:t>
            </a:r>
          </a:p>
          <a:p>
            <a:pPr lvl="1"/>
            <a:r>
              <a:rPr lang="fr-FR" dirty="0"/>
              <a:t>Application dédiée à la généralisation de l’EAC</a:t>
            </a:r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219234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b="1" cap="all" dirty="0" smtClean="0"/>
              <a:t>DIRECTEUR D’école</a:t>
            </a:r>
            <a:endParaRPr lang="fr-FR" sz="2400" b="1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Ouvrez l’intranet académique (ARENA)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Renseignez vos identifiant et mot de passe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Choisissez le domaine « Scolarité du 1er degré » ou «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Cliquez sur « ADAGE - Application Dédiée À la Généralisation de l'EAC » dans la rubrique « 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5" y="212097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L’application évolue : </a:t>
            </a:r>
          </a:p>
          <a:p>
            <a:pPr algn="ctr"/>
            <a:r>
              <a:rPr lang="fr-FR" dirty="0"/>
              <a:t>les projets pour 2023-24 peuvent être renseignés dès avril 2022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4098" y="987574"/>
            <a:ext cx="763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ADAGE vous permet de prendre connaissance de toutes les initiatives de vos équipes pédagogiques. Elle est prévue pour faciliter le dialogue au sein de </a:t>
            </a:r>
            <a:r>
              <a:rPr lang="fr-FR" dirty="0" smtClean="0"/>
              <a:t>l’école entre </a:t>
            </a:r>
            <a:r>
              <a:rPr lang="fr-FR" dirty="0"/>
              <a:t>pairs, avec la direction, pour préparer les budgets et les conseils </a:t>
            </a:r>
            <a:r>
              <a:rPr lang="fr-FR" dirty="0" smtClean="0"/>
              <a:t>d’école.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7" y="2643758"/>
            <a:ext cx="828092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Pour permettre la saisie la plus exhaustive possible, attribuez le profil « rédacteur de projets » aux professeurs de votre </a:t>
            </a:r>
            <a:r>
              <a:rPr lang="fr-FR" dirty="0" smtClean="0"/>
              <a:t>école.</a:t>
            </a:r>
            <a:endParaRPr lang="fr-FR" dirty="0"/>
          </a:p>
          <a:p>
            <a:pPr algn="ctr"/>
            <a:r>
              <a:rPr lang="fr-FR" sz="1200" dirty="0"/>
              <a:t>Vidéo tutoriel  </a:t>
            </a:r>
            <a:r>
              <a:rPr lang="fr-FR" sz="1200" dirty="0">
                <a:hlinkClick r:id="rId2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7" y="379588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Aucun engagement financier ne peut se faire par l’application </a:t>
            </a:r>
            <a:r>
              <a:rPr lang="fr-FR" dirty="0" smtClean="0"/>
              <a:t>ADAGE. </a:t>
            </a:r>
            <a:r>
              <a:rPr lang="fr-FR" dirty="0"/>
              <a:t>Et il vous est toujours possible de modifier ou supprimer des saisies.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24364"/>
            <a:ext cx="6097852" cy="3446016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4" name="Rectangle avec flèche vers le haut 3"/>
          <p:cNvSpPr/>
          <p:nvPr/>
        </p:nvSpPr>
        <p:spPr>
          <a:xfrm>
            <a:off x="467544" y="3967878"/>
            <a:ext cx="3672408" cy="980136"/>
          </a:xfrm>
          <a:prstGeom prst="upArrowCallout">
            <a:avLst/>
          </a:prstGeom>
          <a:solidFill>
            <a:srgbClr val="CB19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NOUVEAUTE : </a:t>
            </a: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Appels à projets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portail d’inscription ou de candidature à des dispositifs  pour l’année scolaire 2023-24</a:t>
            </a:r>
          </a:p>
        </p:txBody>
      </p:sp>
      <p:sp>
        <p:nvSpPr>
          <p:cNvPr id="8" name="Rectangle avec flèche vers la gauche 7"/>
          <p:cNvSpPr/>
          <p:nvPr/>
        </p:nvSpPr>
        <p:spPr>
          <a:xfrm>
            <a:off x="6375875" y="1491630"/>
            <a:ext cx="2166834" cy="1335153"/>
          </a:xfrm>
          <a:prstGeom prst="leftArrowCallout">
            <a:avLst>
              <a:gd name="adj1" fmla="val 10173"/>
              <a:gd name="adj2" fmla="val 14291"/>
              <a:gd name="adj3" fmla="val 23887"/>
              <a:gd name="adj4" fmla="val 76685"/>
            </a:avLst>
          </a:prstGeom>
          <a:solidFill>
            <a:srgbClr val="79AF39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 valider le projet » : l’équipe pédagogique </a:t>
            </a: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vous demande votre validation ou de faire valider le projet par l’IEN.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71450" indent="-171450" algn="ctr">
              <a:buFontTx/>
              <a:buChar char="-"/>
            </a:pP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267494"/>
            <a:ext cx="5299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Page d’accueil de l’application avec le profil « </a:t>
            </a:r>
            <a:r>
              <a:rPr lang="fr-FR" sz="1400" dirty="0" smtClean="0"/>
              <a:t>directeur d’école</a:t>
            </a:r>
            <a:r>
              <a:rPr lang="fr-FR" sz="1400" dirty="0"/>
              <a:t> 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4463" y="4319474"/>
            <a:ext cx="2952328" cy="628540"/>
          </a:xfrm>
          <a:prstGeom prst="rect">
            <a:avLst/>
          </a:prstGeom>
          <a:solidFill>
            <a:srgbClr val="D81F9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capture d’écran ci-dessus est une simulation. Cette nouveauté est mise en ligne le 4 avril, les Appels à projets seront ajoutés au fil de la publication de leurs calendriers dans les semaines qui viennent.</a:t>
            </a:r>
          </a:p>
        </p:txBody>
      </p:sp>
    </p:spTree>
    <p:extLst>
      <p:ext uri="{BB962C8B-B14F-4D97-AF65-F5344CB8AC3E}">
        <p14:creationId xmlns:p14="http://schemas.microsoft.com/office/powerpoint/2010/main" val="16010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44511" y="1203598"/>
            <a:ext cx="8291381" cy="2398646"/>
            <a:chOff x="323528" y="1181555"/>
            <a:chExt cx="8291381" cy="239864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181555"/>
              <a:ext cx="8291381" cy="2398646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2" name="Rectangle avec flèche vers la gauche 11"/>
            <p:cNvSpPr/>
            <p:nvPr/>
          </p:nvSpPr>
          <p:spPr>
            <a:xfrm>
              <a:off x="4139952" y="1440126"/>
              <a:ext cx="1340910" cy="914400"/>
            </a:xfrm>
            <a:prstGeom prst="leftArrowCallout">
              <a:avLst/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l’année 2022-2023 ou </a:t>
              </a:r>
            </a:p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15616" y="1181555"/>
              <a:ext cx="756360" cy="310075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 bwMode="gray">
          <a:xfrm>
            <a:off x="1187624" y="222174"/>
            <a:ext cx="7564978" cy="550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/>
              <a:t>Le volet culturel du projet d’établissement regroupe l’ensemble des projets d’éducation artistique et culturelle portés par les équipes pédagogiques de </a:t>
            </a:r>
            <a:r>
              <a:rPr lang="fr-FR" sz="1400" b="0" dirty="0" smtClean="0"/>
              <a:t>l’école.</a:t>
            </a:r>
            <a:endParaRPr lang="fr-FR" sz="1400" b="0" dirty="0"/>
          </a:p>
          <a:p>
            <a:r>
              <a:rPr lang="fr-FR" sz="1400" b="0" dirty="0"/>
              <a:t>Les informations renseignées alimentent les attestations individuelles des parcours EAC des élèves.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323528" y="3363838"/>
            <a:ext cx="2232248" cy="165618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9" name="Rectangle avec flèche vers le haut 8"/>
          <p:cNvSpPr/>
          <p:nvPr/>
        </p:nvSpPr>
        <p:spPr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</a:p>
        </p:txBody>
      </p:sp>
      <p:sp>
        <p:nvSpPr>
          <p:cNvPr id="10" name="Rectangle avec flèche vers le haut 9"/>
          <p:cNvSpPr/>
          <p:nvPr/>
        </p:nvSpPr>
        <p:spPr>
          <a:xfrm>
            <a:off x="6222373" y="3373553"/>
            <a:ext cx="2814123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dispositif, ils sont définis de manière générique : projet articulant les trois piliers de l’EAC, action de sensibilisation artistique, club artistique, rencontre avec des artistes, etc.</a:t>
            </a:r>
          </a:p>
        </p:txBody>
      </p:sp>
    </p:spTree>
    <p:extLst>
      <p:ext uri="{BB962C8B-B14F-4D97-AF65-F5344CB8AC3E}">
        <p14:creationId xmlns:p14="http://schemas.microsoft.com/office/powerpoint/2010/main" val="382870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5486"/>
            <a:ext cx="5994005" cy="349370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5812" y="2643758"/>
            <a:ext cx="3384376" cy="2358629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NOUVEAUTE </a:t>
            </a:r>
            <a:r>
              <a:rPr lang="fr-FR" sz="1050" dirty="0">
                <a:solidFill>
                  <a:schemeClr val="tx1"/>
                </a:solidFill>
              </a:rPr>
              <a:t>pour </a:t>
            </a:r>
            <a:r>
              <a:rPr lang="fr-FR" sz="1050" dirty="0">
                <a:solidFill>
                  <a:srgbClr val="4663B4"/>
                </a:solidFill>
              </a:rPr>
              <a:t>les projets liés à des dispositifs</a:t>
            </a:r>
            <a:r>
              <a:rPr lang="fr-FR" sz="1050" dirty="0">
                <a:solidFill>
                  <a:schemeClr val="tx1"/>
                </a:solidFill>
              </a:rPr>
              <a:t> et </a:t>
            </a:r>
            <a:r>
              <a:rPr lang="fr-FR" sz="1050" dirty="0">
                <a:solidFill>
                  <a:srgbClr val="B35BAA"/>
                </a:solidFill>
              </a:rPr>
              <a:t>les projets à l’initiative de l’établissement </a:t>
            </a:r>
            <a:r>
              <a:rPr lang="fr-FR" sz="105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équipes pédagogiques peuvent renseigner un budget prévisionnel et demander la validation de votre direction.</a:t>
            </a:r>
          </a:p>
          <a:p>
            <a:pPr algn="ctr"/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budget est destiné au dialogue interne au sein de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l’école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(direction, collègues,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conseil d’école).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est modifiable à tout moment.</a:t>
            </a:r>
          </a:p>
        </p:txBody>
      </p:sp>
    </p:spTree>
    <p:extLst>
      <p:ext uri="{BB962C8B-B14F-4D97-AF65-F5344CB8AC3E}">
        <p14:creationId xmlns:p14="http://schemas.microsoft.com/office/powerpoint/2010/main" val="94352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1259632" y="140389"/>
            <a:ext cx="6944925" cy="772765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: validation du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directeur ou de l’IEN,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l’IEN et/ou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de la commission qui étudie le projet dans le cadre d’un appel à projets.</a:t>
            </a:r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valider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projets à partir de cette page.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95536" y="1131590"/>
            <a:ext cx="8464671" cy="3315013"/>
            <a:chOff x="395536" y="1131590"/>
            <a:chExt cx="8464671" cy="331501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131590"/>
              <a:ext cx="8464671" cy="3315013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6" name="Rectangle avec flèche vers la gauche 15"/>
            <p:cNvSpPr/>
            <p:nvPr/>
          </p:nvSpPr>
          <p:spPr>
            <a:xfrm>
              <a:off x="6012160" y="1779662"/>
              <a:ext cx="1340910" cy="914400"/>
            </a:xfrm>
            <a:prstGeom prst="leftArrowCallout">
              <a:avLst/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</a:t>
              </a:r>
              <a:r>
                <a:rPr lang="fr-FR" sz="105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l’année</a:t>
              </a:r>
              <a:endPara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88000" y="1131590"/>
              <a:ext cx="611792" cy="288032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000" y="3887277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56A2DB-0F01-B24C-292A-7E925AA710F7}"/>
              </a:ext>
            </a:extLst>
          </p:cNvPr>
          <p:cNvSpPr txBox="1"/>
          <p:nvPr/>
        </p:nvSpPr>
        <p:spPr>
          <a:xfrm>
            <a:off x="288570" y="84355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+mj-ea"/>
                <a:cs typeface="+mj-cs"/>
                <a:sym typeface="Montserrat"/>
              </a:rPr>
              <a:t>Parcours des élèves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8356" y="3312983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flèche vers la droite 7"/>
          <p:cNvSpPr/>
          <p:nvPr/>
        </p:nvSpPr>
        <p:spPr>
          <a:xfrm>
            <a:off x="168564" y="2916691"/>
            <a:ext cx="2592288" cy="1656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889B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A partir d’« Etablissement », puis « Edition de documents »,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vous pouvez éditer les parcours des élèves et les distribuer aux familles.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2007"/>
            <a:ext cx="4513373" cy="2004085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5" name="Rectangle avec flèche vers la gauche 14"/>
          <p:cNvSpPr/>
          <p:nvPr/>
        </p:nvSpPr>
        <p:spPr>
          <a:xfrm>
            <a:off x="6300192" y="80921"/>
            <a:ext cx="2592288" cy="2592288"/>
          </a:xfrm>
          <a:prstGeom prst="leftArrowCallout">
            <a:avLst>
              <a:gd name="adj1" fmla="val 18753"/>
              <a:gd name="adj2" fmla="val 18128"/>
              <a:gd name="adj3" fmla="val 10319"/>
              <a:gd name="adj4" fmla="val 80595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cibler plus spécifiquement des élèves ne bénéficiant pas de projet cette année, ou n’ayant pas bénéficié de projet les années précédentes :</a:t>
            </a:r>
          </a:p>
          <a:p>
            <a:pPr algn="ctr"/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utilisez « Projets EAC » puis « Suivi des élèves » puis le moteur de recherche « Nombre d’actions : aucune » </a:t>
            </a:r>
          </a:p>
          <a:p>
            <a:pPr algn="ctr"/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852" y="2847643"/>
            <a:ext cx="6007877" cy="1794281"/>
          </a:xfrm>
          <a:prstGeom prst="rect">
            <a:avLst/>
          </a:prstGeom>
          <a:ln>
            <a:solidFill>
              <a:srgbClr val="4663B4"/>
            </a:solidFill>
          </a:ln>
        </p:spPr>
      </p:pic>
    </p:spTree>
    <p:extLst>
      <p:ext uri="{BB962C8B-B14F-4D97-AF65-F5344CB8AC3E}">
        <p14:creationId xmlns:p14="http://schemas.microsoft.com/office/powerpoint/2010/main" val="218243100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374</TotalTime>
  <Words>621</Words>
  <Application>Microsoft Office PowerPoint</Application>
  <PresentationFormat>Affichage à l'écran (16:9)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Montserrat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PASCALE CURNIER</cp:lastModifiedBy>
  <cp:revision>57</cp:revision>
  <dcterms:created xsi:type="dcterms:W3CDTF">2020-03-05T15:21:24Z</dcterms:created>
  <dcterms:modified xsi:type="dcterms:W3CDTF">2023-03-31T09:10:04Z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