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2a90ccc6152ace56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a90ccc6152ace56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811b8139e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11b8139e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2a90ccc6152ace56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a90ccc6152ace56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811b8139e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11b8139e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811b8139ea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11b8139ea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11b8139ea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11b8139e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81109d2e9c_5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1109d2e9c_5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11b8139e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11b8139e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11b8139e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11b8139e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11b8139ea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11b8139e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11b8139e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11b8139e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11b8139e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11b8139e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2a90ccc6152ace56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a90ccc6152ace56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2a90ccc6152ace5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a90ccc6152ace5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11b8139e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11b8139e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4.jpg"/><Relationship Id="rId5"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rive.google.com/a/ocdsb.ca/file/d/1BRdiLfrlqqUrL8-QvpbAhGXUW5nkioh2/view?usp=drivesdk" TargetMode="External"/><Relationship Id="rId4" Type="http://schemas.openxmlformats.org/officeDocument/2006/relationships/hyperlink" Target="https://drive.google.com/a/ocdsb.ca/file/d/1BRdiLfrlqqUrL8-QvpbAhGXUW5nkioh2/view?usp=drivesdk" TargetMode="External"/><Relationship Id="rId5" Type="http://schemas.openxmlformats.org/officeDocument/2006/relationships/hyperlink" Target="https://drive.google.com/a/ocdsb.ca/file/d/1BRdiLfrlqqUrL8-QvpbAhGXUW5nkioh2/view?usp=drivesdk" TargetMode="External"/><Relationship Id="rId6" Type="http://schemas.openxmlformats.org/officeDocument/2006/relationships/hyperlink" Target="http://drive.google.com/file/d/1BRdiLfrlqqUrL8-QvpbAhGXUW5nkioh2/view" TargetMode="External"/><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rive.google.com/a/ocdsb.ca/file/d/13u1BY0DWl7DvX0mzSiVOlEdg-ghAKLDN/view?usp=drivesdk" TargetMode="External"/><Relationship Id="rId4" Type="http://schemas.openxmlformats.org/officeDocument/2006/relationships/hyperlink" Target="http://drive.google.com/file/d/1kOw1HhUW6tqkO7mFl3fkVk1Pinr23M5A/view" TargetMode="External"/><Relationship Id="rId5"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20.jpg"/><Relationship Id="rId5" Type="http://schemas.openxmlformats.org/officeDocument/2006/relationships/image" Target="../media/image23.jpg"/><Relationship Id="rId6"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ocdsb.ca/migrainereliever/home" TargetMode="External"/><Relationship Id="rId4" Type="http://schemas.openxmlformats.org/officeDocument/2006/relationships/image" Target="../media/image15.jpg"/><Relationship Id="rId5" Type="http://schemas.openxmlformats.org/officeDocument/2006/relationships/image" Target="../media/image11.jpg"/><Relationship Id="rId6" Type="http://schemas.openxmlformats.org/officeDocument/2006/relationships/image" Target="../media/image6.jpg"/><Relationship Id="rId7"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17.jp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OCDSB Maker Challenge #2</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Submitted by Mme Phillips´ Grade </a:t>
            </a:r>
            <a:r>
              <a:rPr lang="en"/>
              <a:t>4/5</a:t>
            </a:r>
            <a:r>
              <a:rPr lang="en"/>
              <a:t> French </a:t>
            </a:r>
            <a:r>
              <a:rPr lang="en"/>
              <a:t>Immersion</a:t>
            </a:r>
            <a:r>
              <a:rPr lang="en"/>
              <a:t> Class Jockvale Elementary School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Inspirational Coffee Mugs</a:t>
            </a:r>
            <a:endParaRPr/>
          </a:p>
        </p:txBody>
      </p:sp>
      <p:pic>
        <p:nvPicPr>
          <p:cNvPr id="148" name="Google Shape;148;p22"/>
          <p:cNvPicPr preferRelativeResize="0"/>
          <p:nvPr/>
        </p:nvPicPr>
        <p:blipFill>
          <a:blip r:embed="rId3">
            <a:alphaModFix/>
          </a:blip>
          <a:stretch>
            <a:fillRect/>
          </a:stretch>
        </p:blipFill>
        <p:spPr>
          <a:xfrm>
            <a:off x="152400" y="1170200"/>
            <a:ext cx="2865678" cy="3820905"/>
          </a:xfrm>
          <a:prstGeom prst="rect">
            <a:avLst/>
          </a:prstGeom>
          <a:noFill/>
          <a:ln>
            <a:noFill/>
          </a:ln>
        </p:spPr>
      </p:pic>
      <p:pic>
        <p:nvPicPr>
          <p:cNvPr id="149" name="Google Shape;149;p22"/>
          <p:cNvPicPr preferRelativeResize="0"/>
          <p:nvPr/>
        </p:nvPicPr>
        <p:blipFill>
          <a:blip r:embed="rId4">
            <a:alphaModFix/>
          </a:blip>
          <a:stretch>
            <a:fillRect/>
          </a:stretch>
        </p:blipFill>
        <p:spPr>
          <a:xfrm>
            <a:off x="3170478" y="1170200"/>
            <a:ext cx="2865678" cy="3820905"/>
          </a:xfrm>
          <a:prstGeom prst="rect">
            <a:avLst/>
          </a:prstGeom>
          <a:noFill/>
          <a:ln>
            <a:noFill/>
          </a:ln>
        </p:spPr>
      </p:pic>
      <p:pic>
        <p:nvPicPr>
          <p:cNvPr id="150" name="Google Shape;150;p22"/>
          <p:cNvPicPr preferRelativeResize="0"/>
          <p:nvPr/>
        </p:nvPicPr>
        <p:blipFill>
          <a:blip r:embed="rId5">
            <a:alphaModFix/>
          </a:blip>
          <a:stretch>
            <a:fillRect/>
          </a:stretch>
        </p:blipFill>
        <p:spPr>
          <a:xfrm>
            <a:off x="6089733" y="1089650"/>
            <a:ext cx="2865678" cy="38209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Inspirational Robot</a:t>
            </a:r>
            <a:endParaRPr/>
          </a:p>
        </p:txBody>
      </p:sp>
      <p:sp>
        <p:nvSpPr>
          <p:cNvPr id="156" name="Google Shape;156;p23"/>
          <p:cNvSpPr txBox="1"/>
          <p:nvPr>
            <p:ph idx="1" type="body"/>
          </p:nvPr>
        </p:nvSpPr>
        <p:spPr>
          <a:xfrm>
            <a:off x="311700" y="1622450"/>
            <a:ext cx="8520600" cy="29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Goal:</a:t>
            </a:r>
            <a:r>
              <a:rPr lang="en"/>
              <a:t> To teach a relative going through treatment to feel calm.</a:t>
            </a:r>
            <a:endParaRPr/>
          </a:p>
          <a:p>
            <a:pPr indent="0" lvl="0" marL="0" rtl="0" algn="l">
              <a:spcBef>
                <a:spcPts val="1600"/>
              </a:spcBef>
              <a:spcAft>
                <a:spcPts val="1600"/>
              </a:spcAft>
              <a:buNone/>
            </a:pPr>
            <a:r>
              <a:rPr b="1" lang="en"/>
              <a:t>Product:</a:t>
            </a:r>
            <a:r>
              <a:rPr lang="en"/>
              <a:t> A robot-shaped statue with light-up eyes. On the front of the robot, there are instructions to help someone take a mindful moment. The eyes light up so that the user is able to complete the mindful moment in a dark room.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Inspirational Robot</a:t>
            </a:r>
            <a:endParaRPr/>
          </a:p>
        </p:txBody>
      </p:sp>
      <p:pic>
        <p:nvPicPr>
          <p:cNvPr id="162" name="Google Shape;162;p24"/>
          <p:cNvPicPr preferRelativeResize="0"/>
          <p:nvPr/>
        </p:nvPicPr>
        <p:blipFill>
          <a:blip r:embed="rId3">
            <a:alphaModFix/>
          </a:blip>
          <a:stretch>
            <a:fillRect/>
          </a:stretch>
        </p:blipFill>
        <p:spPr>
          <a:xfrm>
            <a:off x="152400" y="1170200"/>
            <a:ext cx="2865678" cy="3820905"/>
          </a:xfrm>
          <a:prstGeom prst="rect">
            <a:avLst/>
          </a:prstGeom>
          <a:noFill/>
          <a:ln>
            <a:noFill/>
          </a:ln>
        </p:spPr>
      </p:pic>
      <p:pic>
        <p:nvPicPr>
          <p:cNvPr id="163" name="Google Shape;163;p24"/>
          <p:cNvPicPr preferRelativeResize="0"/>
          <p:nvPr/>
        </p:nvPicPr>
        <p:blipFill>
          <a:blip r:embed="rId4">
            <a:alphaModFix/>
          </a:blip>
          <a:stretch>
            <a:fillRect/>
          </a:stretch>
        </p:blipFill>
        <p:spPr>
          <a:xfrm>
            <a:off x="2871326" y="1826950"/>
            <a:ext cx="3540328" cy="2655253"/>
          </a:xfrm>
          <a:prstGeom prst="rect">
            <a:avLst/>
          </a:prstGeom>
          <a:noFill/>
          <a:ln>
            <a:noFill/>
          </a:ln>
        </p:spPr>
      </p:pic>
      <p:pic>
        <p:nvPicPr>
          <p:cNvPr id="164" name="Google Shape;164;p24"/>
          <p:cNvPicPr preferRelativeResize="0"/>
          <p:nvPr/>
        </p:nvPicPr>
        <p:blipFill>
          <a:blip r:embed="rId5">
            <a:alphaModFix/>
          </a:blip>
          <a:stretch>
            <a:fillRect/>
          </a:stretch>
        </p:blipFill>
        <p:spPr>
          <a:xfrm>
            <a:off x="6174775" y="1244125"/>
            <a:ext cx="2865678" cy="38209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Instructional </a:t>
            </a:r>
            <a:r>
              <a:rPr lang="en"/>
              <a:t>Multilingual</a:t>
            </a:r>
            <a:r>
              <a:rPr lang="en"/>
              <a:t> Video</a:t>
            </a:r>
            <a:endParaRPr/>
          </a:p>
        </p:txBody>
      </p:sp>
      <p:sp>
        <p:nvSpPr>
          <p:cNvPr id="170" name="Google Shape;170;p25">
            <a:hlinkClick r:id="rId3"/>
          </p:cNvPr>
          <p:cNvSpPr txBox="1"/>
          <p:nvPr>
            <p:ph idx="1" type="body"/>
          </p:nvPr>
        </p:nvSpPr>
        <p:spPr>
          <a:xfrm>
            <a:off x="311700" y="1622450"/>
            <a:ext cx="8520600" cy="29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Goal:</a:t>
            </a:r>
            <a:r>
              <a:rPr lang="en"/>
              <a:t> To teach students who are new to the school (and might be nervous) how to take a mindful moment so that they can spend their day in the green zone.</a:t>
            </a:r>
            <a:endParaRPr/>
          </a:p>
          <a:p>
            <a:pPr indent="0" lvl="0" marL="0" rtl="0" algn="l">
              <a:spcBef>
                <a:spcPts val="1600"/>
              </a:spcBef>
              <a:spcAft>
                <a:spcPts val="0"/>
              </a:spcAft>
              <a:buNone/>
            </a:pPr>
            <a:r>
              <a:rPr b="1" lang="en"/>
              <a:t>Product:</a:t>
            </a:r>
            <a:r>
              <a:rPr lang="en"/>
              <a:t> An instructional video using green screen and movie editing </a:t>
            </a:r>
            <a:r>
              <a:rPr lang="en"/>
              <a:t>technology.</a:t>
            </a:r>
            <a:endParaRPr/>
          </a:p>
          <a:p>
            <a:pPr indent="0" lvl="0" marL="0" rtl="0" algn="l">
              <a:spcBef>
                <a:spcPts val="1600"/>
              </a:spcBef>
              <a:spcAft>
                <a:spcPts val="1600"/>
              </a:spcAft>
              <a:buNone/>
            </a:pPr>
            <a:r>
              <a:rPr lang="en" u="sng">
                <a:solidFill>
                  <a:schemeClr val="hlink"/>
                </a:solidFill>
                <a:hlinkClick r:id="rId4"/>
              </a:rPr>
              <a:t>Link</a:t>
            </a:r>
            <a:r>
              <a:rPr lang="en" u="sng">
                <a:solidFill>
                  <a:schemeClr val="hlink"/>
                </a:solidFill>
                <a:hlinkClick r:id="rId5"/>
              </a:rPr>
              <a:t> to Video</a:t>
            </a:r>
            <a:endParaRPr/>
          </a:p>
        </p:txBody>
      </p:sp>
      <p:pic>
        <p:nvPicPr>
          <p:cNvPr id="171" name="Google Shape;171;p25" title="Faire un moment de conscience avec Bella et Ryleigh.mov">
            <a:hlinkClick r:id="rId6"/>
          </p:cNvPr>
          <p:cNvPicPr preferRelativeResize="0"/>
          <p:nvPr/>
        </p:nvPicPr>
        <p:blipFill>
          <a:blip r:embed="rId7">
            <a:alphaModFix/>
          </a:blip>
          <a:stretch>
            <a:fillRect/>
          </a:stretch>
        </p:blipFill>
        <p:spPr>
          <a:xfrm>
            <a:off x="3092318" y="2975889"/>
            <a:ext cx="2367575" cy="1775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Instructional Video</a:t>
            </a:r>
            <a:endParaRPr/>
          </a:p>
        </p:txBody>
      </p:sp>
      <p:sp>
        <p:nvSpPr>
          <p:cNvPr id="177" name="Google Shape;177;p26"/>
          <p:cNvSpPr txBox="1"/>
          <p:nvPr>
            <p:ph idx="1" type="body"/>
          </p:nvPr>
        </p:nvSpPr>
        <p:spPr>
          <a:xfrm>
            <a:off x="311700" y="1622450"/>
            <a:ext cx="8520600" cy="24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Goal:</a:t>
            </a:r>
            <a:r>
              <a:rPr lang="en"/>
              <a:t> To improve positive feelings and teach students who are experiencing the aftermath of the forest fires in Australia how to take a mindful moment.</a:t>
            </a:r>
            <a:endParaRPr/>
          </a:p>
          <a:p>
            <a:pPr indent="0" lvl="0" marL="0" rtl="0" algn="l">
              <a:spcBef>
                <a:spcPts val="1600"/>
              </a:spcBef>
              <a:spcAft>
                <a:spcPts val="0"/>
              </a:spcAft>
              <a:buNone/>
            </a:pPr>
            <a:r>
              <a:rPr b="1" lang="en"/>
              <a:t>Product:</a:t>
            </a:r>
            <a:r>
              <a:rPr lang="en"/>
              <a:t> An instructional video using green screen and movie editing technology.</a:t>
            </a:r>
            <a:endParaRPr/>
          </a:p>
          <a:p>
            <a:pPr indent="0" lvl="0" marL="0" rtl="0" algn="l">
              <a:spcBef>
                <a:spcPts val="1600"/>
              </a:spcBef>
              <a:spcAft>
                <a:spcPts val="1600"/>
              </a:spcAft>
              <a:buNone/>
            </a:pPr>
            <a:r>
              <a:rPr lang="en" u="sng">
                <a:solidFill>
                  <a:schemeClr val="hlink"/>
                </a:solidFill>
                <a:hlinkClick r:id="rId3"/>
              </a:rPr>
              <a:t>Link to Video</a:t>
            </a:r>
            <a:endParaRPr/>
          </a:p>
        </p:txBody>
      </p:sp>
      <p:pic>
        <p:nvPicPr>
          <p:cNvPr id="178" name="Google Shape;178;p26" title="Marissa Gaby.mov">
            <a:hlinkClick r:id="rId4"/>
          </p:cNvPr>
          <p:cNvPicPr preferRelativeResize="0"/>
          <p:nvPr/>
        </p:nvPicPr>
        <p:blipFill>
          <a:blip r:embed="rId5">
            <a:alphaModFix/>
          </a:blip>
          <a:stretch>
            <a:fillRect/>
          </a:stretch>
        </p:blipFill>
        <p:spPr>
          <a:xfrm>
            <a:off x="2658050" y="2986000"/>
            <a:ext cx="3160499" cy="1777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Happiness Dinosaur</a:t>
            </a:r>
            <a:endParaRPr/>
          </a:p>
        </p:txBody>
      </p:sp>
      <p:sp>
        <p:nvSpPr>
          <p:cNvPr id="184" name="Google Shape;184;p27"/>
          <p:cNvSpPr txBox="1"/>
          <p:nvPr>
            <p:ph idx="1" type="body"/>
          </p:nvPr>
        </p:nvSpPr>
        <p:spPr>
          <a:xfrm>
            <a:off x="311700" y="1622450"/>
            <a:ext cx="8520600" cy="15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Goal:</a:t>
            </a:r>
            <a:r>
              <a:rPr lang="en"/>
              <a:t> To improve the self-esteem of students who need to reset in the office.</a:t>
            </a:r>
            <a:endParaRPr/>
          </a:p>
          <a:p>
            <a:pPr indent="0" lvl="0" marL="0" rtl="0" algn="l">
              <a:spcBef>
                <a:spcPts val="1600"/>
              </a:spcBef>
              <a:spcAft>
                <a:spcPts val="1600"/>
              </a:spcAft>
              <a:buNone/>
            </a:pPr>
            <a:r>
              <a:rPr b="1" lang="en"/>
              <a:t>Product:</a:t>
            </a:r>
            <a:r>
              <a:rPr lang="en"/>
              <a:t> A hand-sewn stuffed dinosaur with a pocket containing bilingual inspirational messages. When students are in the office, they can take a message and improve their mood.</a:t>
            </a:r>
            <a:endParaRPr/>
          </a:p>
        </p:txBody>
      </p:sp>
      <p:pic>
        <p:nvPicPr>
          <p:cNvPr id="185" name="Google Shape;185;p27"/>
          <p:cNvPicPr preferRelativeResize="0"/>
          <p:nvPr/>
        </p:nvPicPr>
        <p:blipFill>
          <a:blip r:embed="rId3">
            <a:alphaModFix/>
          </a:blip>
          <a:stretch>
            <a:fillRect/>
          </a:stretch>
        </p:blipFill>
        <p:spPr>
          <a:xfrm>
            <a:off x="264680" y="3164601"/>
            <a:ext cx="2298048" cy="1723551"/>
          </a:xfrm>
          <a:prstGeom prst="rect">
            <a:avLst/>
          </a:prstGeom>
          <a:noFill/>
          <a:ln>
            <a:noFill/>
          </a:ln>
        </p:spPr>
      </p:pic>
      <p:pic>
        <p:nvPicPr>
          <p:cNvPr id="186" name="Google Shape;186;p27"/>
          <p:cNvPicPr preferRelativeResize="0"/>
          <p:nvPr/>
        </p:nvPicPr>
        <p:blipFill>
          <a:blip r:embed="rId4">
            <a:alphaModFix/>
          </a:blip>
          <a:stretch>
            <a:fillRect/>
          </a:stretch>
        </p:blipFill>
        <p:spPr>
          <a:xfrm>
            <a:off x="2937926" y="2892401"/>
            <a:ext cx="2568928" cy="1926696"/>
          </a:xfrm>
          <a:prstGeom prst="rect">
            <a:avLst/>
          </a:prstGeom>
          <a:noFill/>
          <a:ln>
            <a:noFill/>
          </a:ln>
        </p:spPr>
      </p:pic>
      <p:pic>
        <p:nvPicPr>
          <p:cNvPr id="187" name="Google Shape;187;p27"/>
          <p:cNvPicPr preferRelativeResize="0"/>
          <p:nvPr/>
        </p:nvPicPr>
        <p:blipFill rotWithShape="1">
          <a:blip r:embed="rId5">
            <a:alphaModFix/>
          </a:blip>
          <a:srcRect b="32450" l="31790" r="25069" t="42552"/>
          <a:stretch/>
        </p:blipFill>
        <p:spPr>
          <a:xfrm>
            <a:off x="6363200" y="3933075"/>
            <a:ext cx="2197803" cy="955077"/>
          </a:xfrm>
          <a:prstGeom prst="rect">
            <a:avLst/>
          </a:prstGeom>
          <a:noFill/>
          <a:ln>
            <a:noFill/>
          </a:ln>
        </p:spPr>
      </p:pic>
      <p:pic>
        <p:nvPicPr>
          <p:cNvPr id="188" name="Google Shape;188;p27"/>
          <p:cNvPicPr preferRelativeResize="0"/>
          <p:nvPr/>
        </p:nvPicPr>
        <p:blipFill rotWithShape="1">
          <a:blip r:embed="rId6">
            <a:alphaModFix/>
          </a:blip>
          <a:srcRect b="13595" l="0" r="0" t="39424"/>
          <a:stretch/>
        </p:blipFill>
        <p:spPr>
          <a:xfrm>
            <a:off x="5278223" y="2987499"/>
            <a:ext cx="2298048" cy="8097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Design Process</a:t>
            </a:r>
            <a:endParaRPr/>
          </a:p>
        </p:txBody>
      </p:sp>
      <p:sp>
        <p:nvSpPr>
          <p:cNvPr id="194" name="Google Shape;194;p2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Students worked through the various stages of the design process, while communicating only in French, to accomplish their goals. </a:t>
            </a:r>
            <a:endParaRPr sz="2400"/>
          </a:p>
          <a:p>
            <a:pPr indent="0" lvl="0" marL="0" rtl="0" algn="l">
              <a:spcBef>
                <a:spcPts val="1600"/>
              </a:spcBef>
              <a:spcAft>
                <a:spcPts val="0"/>
              </a:spcAft>
              <a:buNone/>
            </a:pPr>
            <a:r>
              <a:rPr lang="en" sz="2400"/>
              <a:t>They have collaboratively created oral presentations (also in French) and will present their creations to the rest of the class.</a:t>
            </a:r>
            <a:endParaRPr sz="2400"/>
          </a:p>
          <a:p>
            <a:pPr indent="0" lvl="0" marL="0" rtl="0" algn="l">
              <a:spcBef>
                <a:spcPts val="1600"/>
              </a:spcBef>
              <a:spcAft>
                <a:spcPts val="1600"/>
              </a:spcAft>
              <a:buNone/>
            </a:pPr>
            <a:r>
              <a:rPr lang="en" sz="2400"/>
              <a:t>Students are very proud of their accomplishments!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Challenge: </a:t>
            </a:r>
            <a:endParaRPr/>
          </a:p>
        </p:txBody>
      </p:sp>
      <p:sp>
        <p:nvSpPr>
          <p:cNvPr id="92" name="Google Shape;92;p1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Caring</a:t>
            </a:r>
            <a:endParaRPr sz="3600"/>
          </a:p>
          <a:p>
            <a:pPr indent="0" lvl="0" marL="0" rtl="0" algn="l">
              <a:spcBef>
                <a:spcPts val="1600"/>
              </a:spcBef>
              <a:spcAft>
                <a:spcPts val="1600"/>
              </a:spcAft>
              <a:buNone/>
            </a:pPr>
            <a:r>
              <a:rPr lang="en" sz="3600"/>
              <a:t>What can you create to improve the wellbeing of others or your own?</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Migraine Reliever</a:t>
            </a:r>
            <a:endParaRPr/>
          </a:p>
        </p:txBody>
      </p:sp>
      <p:sp>
        <p:nvSpPr>
          <p:cNvPr id="98" name="Google Shape;98;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Goal:</a:t>
            </a:r>
            <a:r>
              <a:rPr lang="en"/>
              <a:t> To help people block noise and light, and practice relaxation techniques when suffering from a migraine attack.</a:t>
            </a:r>
            <a:endParaRPr/>
          </a:p>
          <a:p>
            <a:pPr indent="0" lvl="0" marL="0" rtl="0" algn="l">
              <a:spcBef>
                <a:spcPts val="1600"/>
              </a:spcBef>
              <a:spcAft>
                <a:spcPts val="0"/>
              </a:spcAft>
              <a:buNone/>
            </a:pPr>
            <a:r>
              <a:rPr b="1" lang="en"/>
              <a:t>Product:</a:t>
            </a:r>
            <a:r>
              <a:rPr lang="en"/>
              <a:t> A device that will:</a:t>
            </a:r>
            <a:endParaRPr/>
          </a:p>
          <a:p>
            <a:pPr indent="-342900" lvl="0" marL="457200" rtl="0" algn="l">
              <a:spcBef>
                <a:spcPts val="1600"/>
              </a:spcBef>
              <a:spcAft>
                <a:spcPts val="0"/>
              </a:spcAft>
              <a:buSzPts val="1800"/>
              <a:buChar char="●"/>
            </a:pPr>
            <a:r>
              <a:rPr lang="en"/>
              <a:t>block sound</a:t>
            </a:r>
            <a:endParaRPr/>
          </a:p>
          <a:p>
            <a:pPr indent="-342900" lvl="0" marL="457200" rtl="0" algn="l">
              <a:spcBef>
                <a:spcPts val="0"/>
              </a:spcBef>
              <a:spcAft>
                <a:spcPts val="0"/>
              </a:spcAft>
              <a:buSzPts val="1800"/>
              <a:buChar char="●"/>
            </a:pPr>
            <a:r>
              <a:rPr lang="en"/>
              <a:t>absorb and reflect light</a:t>
            </a:r>
            <a:endParaRPr/>
          </a:p>
          <a:p>
            <a:pPr indent="-342900" lvl="0" marL="457200" rtl="0" algn="l">
              <a:spcBef>
                <a:spcPts val="0"/>
              </a:spcBef>
              <a:spcAft>
                <a:spcPts val="0"/>
              </a:spcAft>
              <a:buSzPts val="1800"/>
              <a:buChar char="●"/>
            </a:pPr>
            <a:r>
              <a:rPr lang="en"/>
              <a:t>Use a QR code to take migraine sufferers to a bilingual Google Site that teaches relaxation techniques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700" y="410000"/>
            <a:ext cx="4525200" cy="147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Migraine Reliever</a:t>
            </a:r>
            <a:endParaRPr/>
          </a:p>
          <a:p>
            <a:pPr indent="0" lvl="0" marL="0" rtl="0" algn="l">
              <a:spcBef>
                <a:spcPts val="0"/>
              </a:spcBef>
              <a:spcAft>
                <a:spcPts val="0"/>
              </a:spcAft>
              <a:buNone/>
            </a:pPr>
            <a:r>
              <a:rPr lang="en" u="sng">
                <a:solidFill>
                  <a:schemeClr val="hlink"/>
                </a:solidFill>
                <a:hlinkClick r:id="rId3"/>
              </a:rPr>
              <a:t>Web-site</a:t>
            </a:r>
            <a:endParaRPr/>
          </a:p>
        </p:txBody>
      </p:sp>
      <p:pic>
        <p:nvPicPr>
          <p:cNvPr id="104" name="Google Shape;104;p16"/>
          <p:cNvPicPr preferRelativeResize="0"/>
          <p:nvPr/>
        </p:nvPicPr>
        <p:blipFill>
          <a:blip r:embed="rId4">
            <a:alphaModFix/>
          </a:blip>
          <a:stretch>
            <a:fillRect/>
          </a:stretch>
        </p:blipFill>
        <p:spPr>
          <a:xfrm>
            <a:off x="311700" y="1881800"/>
            <a:ext cx="2082447" cy="2776596"/>
          </a:xfrm>
          <a:prstGeom prst="rect">
            <a:avLst/>
          </a:prstGeom>
          <a:noFill/>
          <a:ln>
            <a:noFill/>
          </a:ln>
        </p:spPr>
      </p:pic>
      <p:pic>
        <p:nvPicPr>
          <p:cNvPr id="105" name="Google Shape;105;p16"/>
          <p:cNvPicPr preferRelativeResize="0"/>
          <p:nvPr/>
        </p:nvPicPr>
        <p:blipFill>
          <a:blip r:embed="rId5">
            <a:alphaModFix/>
          </a:blip>
          <a:stretch>
            <a:fillRect/>
          </a:stretch>
        </p:blipFill>
        <p:spPr>
          <a:xfrm>
            <a:off x="4295825" y="76300"/>
            <a:ext cx="4083902" cy="2852275"/>
          </a:xfrm>
          <a:prstGeom prst="rect">
            <a:avLst/>
          </a:prstGeom>
          <a:noFill/>
          <a:ln>
            <a:noFill/>
          </a:ln>
        </p:spPr>
      </p:pic>
      <p:pic>
        <p:nvPicPr>
          <p:cNvPr id="106" name="Google Shape;106;p16"/>
          <p:cNvPicPr preferRelativeResize="0"/>
          <p:nvPr/>
        </p:nvPicPr>
        <p:blipFill>
          <a:blip r:embed="rId6">
            <a:alphaModFix/>
          </a:blip>
          <a:stretch>
            <a:fillRect/>
          </a:stretch>
        </p:blipFill>
        <p:spPr>
          <a:xfrm>
            <a:off x="3577063" y="2516824"/>
            <a:ext cx="2082447" cy="2263998"/>
          </a:xfrm>
          <a:prstGeom prst="rect">
            <a:avLst/>
          </a:prstGeom>
          <a:noFill/>
          <a:ln>
            <a:noFill/>
          </a:ln>
        </p:spPr>
      </p:pic>
      <p:pic>
        <p:nvPicPr>
          <p:cNvPr id="107" name="Google Shape;107;p16"/>
          <p:cNvPicPr preferRelativeResize="0"/>
          <p:nvPr/>
        </p:nvPicPr>
        <p:blipFill>
          <a:blip r:embed="rId7">
            <a:alphaModFix/>
          </a:blip>
          <a:stretch>
            <a:fillRect/>
          </a:stretch>
        </p:blipFill>
        <p:spPr>
          <a:xfrm>
            <a:off x="6842414" y="2610450"/>
            <a:ext cx="1910223" cy="20767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Inspirational Pillows</a:t>
            </a:r>
            <a:endParaRPr/>
          </a:p>
        </p:txBody>
      </p:sp>
      <p:sp>
        <p:nvSpPr>
          <p:cNvPr id="113" name="Google Shape;113;p17"/>
          <p:cNvSpPr txBox="1"/>
          <p:nvPr>
            <p:ph idx="1" type="body"/>
          </p:nvPr>
        </p:nvSpPr>
        <p:spPr>
          <a:xfrm>
            <a:off x="311700" y="1017800"/>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Goal:</a:t>
            </a:r>
            <a:r>
              <a:rPr lang="en"/>
              <a:t> To help seniors living at the Longfield´s Manor feel good about themselves by using bilingual positive messages.</a:t>
            </a:r>
            <a:endParaRPr/>
          </a:p>
          <a:p>
            <a:pPr indent="0" lvl="0" marL="0" rtl="0" algn="l">
              <a:spcBef>
                <a:spcPts val="1600"/>
              </a:spcBef>
              <a:spcAft>
                <a:spcPts val="1600"/>
              </a:spcAft>
              <a:buNone/>
            </a:pPr>
            <a:r>
              <a:rPr b="1" lang="en"/>
              <a:t>Product:</a:t>
            </a:r>
            <a:r>
              <a:rPr lang="en"/>
              <a:t> Hand sewn pillows with inspirational messages (messages created using a combination of an electronic cutting machine and freehand printing with fabric markers).</a:t>
            </a:r>
            <a:endParaRPr/>
          </a:p>
        </p:txBody>
      </p:sp>
      <p:pic>
        <p:nvPicPr>
          <p:cNvPr id="114" name="Google Shape;114;p17"/>
          <p:cNvPicPr preferRelativeResize="0"/>
          <p:nvPr/>
        </p:nvPicPr>
        <p:blipFill>
          <a:blip r:embed="rId3">
            <a:alphaModFix/>
          </a:blip>
          <a:stretch>
            <a:fillRect/>
          </a:stretch>
        </p:blipFill>
        <p:spPr>
          <a:xfrm>
            <a:off x="4993901" y="2571750"/>
            <a:ext cx="2972572" cy="22294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Dollhouse and Dolls to promote relaxation and to remind children to use the WITS strategies</a:t>
            </a:r>
            <a:endParaRPr/>
          </a:p>
        </p:txBody>
      </p:sp>
      <p:sp>
        <p:nvSpPr>
          <p:cNvPr id="120" name="Google Shape;120;p18"/>
          <p:cNvSpPr txBox="1"/>
          <p:nvPr>
            <p:ph idx="1" type="body"/>
          </p:nvPr>
        </p:nvSpPr>
        <p:spPr>
          <a:xfrm>
            <a:off x="311700" y="1622450"/>
            <a:ext cx="8520600" cy="29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Goal:</a:t>
            </a:r>
            <a:r>
              <a:rPr lang="en"/>
              <a:t> To help children at CHEO take their minds off of the negative situation and focus on the positive. When they return to school, the idea is that they will bring their doll with them. If anyone treats them unkindly because they look different (as a result of treatment) the doll will help them to remember to use the WITS strategies.</a:t>
            </a:r>
            <a:endParaRPr/>
          </a:p>
          <a:p>
            <a:pPr indent="0" lvl="0" marL="0" rtl="0" algn="l">
              <a:spcBef>
                <a:spcPts val="1600"/>
              </a:spcBef>
              <a:spcAft>
                <a:spcPts val="0"/>
              </a:spcAft>
              <a:buNone/>
            </a:pPr>
            <a:r>
              <a:rPr b="1" lang="en"/>
              <a:t>Products:</a:t>
            </a:r>
            <a:r>
              <a:rPr lang="en"/>
              <a:t> </a:t>
            </a:r>
            <a:endParaRPr/>
          </a:p>
          <a:p>
            <a:pPr indent="-342900" lvl="0" marL="457200" rtl="0" algn="l">
              <a:spcBef>
                <a:spcPts val="1600"/>
              </a:spcBef>
              <a:spcAft>
                <a:spcPts val="0"/>
              </a:spcAft>
              <a:buSzPts val="1800"/>
              <a:buChar char="●"/>
            </a:pPr>
            <a:r>
              <a:rPr lang="en"/>
              <a:t>Hand sewn dolls with the WITS messages on the back</a:t>
            </a:r>
            <a:endParaRPr/>
          </a:p>
          <a:p>
            <a:pPr indent="-342900" lvl="0" marL="457200" rtl="0" algn="l">
              <a:spcBef>
                <a:spcPts val="0"/>
              </a:spcBef>
              <a:spcAft>
                <a:spcPts val="0"/>
              </a:spcAft>
              <a:buSzPts val="1800"/>
              <a:buChar char="●"/>
            </a:pPr>
            <a:r>
              <a:rPr lang="en"/>
              <a:t>Cardboard dollhouse designed and constructed by the group members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Dollhouse and Dolls</a:t>
            </a:r>
            <a:endParaRPr/>
          </a:p>
        </p:txBody>
      </p:sp>
      <p:pic>
        <p:nvPicPr>
          <p:cNvPr id="126" name="Google Shape;126;p19"/>
          <p:cNvPicPr preferRelativeResize="0"/>
          <p:nvPr/>
        </p:nvPicPr>
        <p:blipFill>
          <a:blip r:embed="rId3">
            <a:alphaModFix/>
          </a:blip>
          <a:stretch>
            <a:fillRect/>
          </a:stretch>
        </p:blipFill>
        <p:spPr>
          <a:xfrm>
            <a:off x="152400" y="1170200"/>
            <a:ext cx="5094533" cy="3820900"/>
          </a:xfrm>
          <a:prstGeom prst="rect">
            <a:avLst/>
          </a:prstGeom>
          <a:noFill/>
          <a:ln>
            <a:noFill/>
          </a:ln>
        </p:spPr>
      </p:pic>
      <p:pic>
        <p:nvPicPr>
          <p:cNvPr id="127" name="Google Shape;127;p19"/>
          <p:cNvPicPr preferRelativeResize="0"/>
          <p:nvPr/>
        </p:nvPicPr>
        <p:blipFill>
          <a:blip r:embed="rId4">
            <a:alphaModFix/>
          </a:blip>
          <a:stretch>
            <a:fillRect/>
          </a:stretch>
        </p:blipFill>
        <p:spPr>
          <a:xfrm>
            <a:off x="5399333" y="1170200"/>
            <a:ext cx="2865678" cy="38209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Dollhouse and Dolls</a:t>
            </a:r>
            <a:endParaRPr/>
          </a:p>
        </p:txBody>
      </p:sp>
      <p:pic>
        <p:nvPicPr>
          <p:cNvPr id="133" name="Google Shape;133;p20"/>
          <p:cNvPicPr preferRelativeResize="0"/>
          <p:nvPr/>
        </p:nvPicPr>
        <p:blipFill>
          <a:blip r:embed="rId3">
            <a:alphaModFix/>
          </a:blip>
          <a:stretch>
            <a:fillRect/>
          </a:stretch>
        </p:blipFill>
        <p:spPr>
          <a:xfrm>
            <a:off x="5966625" y="1170200"/>
            <a:ext cx="2865673" cy="2149263"/>
          </a:xfrm>
          <a:prstGeom prst="rect">
            <a:avLst/>
          </a:prstGeom>
          <a:noFill/>
          <a:ln>
            <a:noFill/>
          </a:ln>
        </p:spPr>
      </p:pic>
      <p:pic>
        <p:nvPicPr>
          <p:cNvPr id="134" name="Google Shape;134;p20"/>
          <p:cNvPicPr preferRelativeResize="0"/>
          <p:nvPr/>
        </p:nvPicPr>
        <p:blipFill>
          <a:blip r:embed="rId4">
            <a:alphaModFix/>
          </a:blip>
          <a:stretch>
            <a:fillRect/>
          </a:stretch>
        </p:blipFill>
        <p:spPr>
          <a:xfrm>
            <a:off x="3018083" y="1170200"/>
            <a:ext cx="2865678" cy="3820905"/>
          </a:xfrm>
          <a:prstGeom prst="rect">
            <a:avLst/>
          </a:prstGeom>
          <a:noFill/>
          <a:ln>
            <a:noFill/>
          </a:ln>
        </p:spPr>
      </p:pic>
      <p:pic>
        <p:nvPicPr>
          <p:cNvPr id="135" name="Google Shape;135;p20"/>
          <p:cNvPicPr preferRelativeResize="0"/>
          <p:nvPr/>
        </p:nvPicPr>
        <p:blipFill>
          <a:blip r:embed="rId5">
            <a:alphaModFix/>
          </a:blip>
          <a:stretch>
            <a:fillRect/>
          </a:stretch>
        </p:blipFill>
        <p:spPr>
          <a:xfrm>
            <a:off x="152400" y="1170200"/>
            <a:ext cx="2885876" cy="382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Inspirational Coffee Mugs</a:t>
            </a:r>
            <a:endParaRPr/>
          </a:p>
        </p:txBody>
      </p:sp>
      <p:sp>
        <p:nvSpPr>
          <p:cNvPr id="141" name="Google Shape;141;p21"/>
          <p:cNvSpPr txBox="1"/>
          <p:nvPr>
            <p:ph idx="1" type="body"/>
          </p:nvPr>
        </p:nvSpPr>
        <p:spPr>
          <a:xfrm>
            <a:off x="311700" y="1622450"/>
            <a:ext cx="8520600" cy="29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Goal:</a:t>
            </a:r>
            <a:r>
              <a:rPr lang="en"/>
              <a:t> To help others have positive thoughts, in order to improve their self-confidence.</a:t>
            </a:r>
            <a:endParaRPr/>
          </a:p>
          <a:p>
            <a:pPr indent="0" lvl="0" marL="0" rtl="0" algn="l">
              <a:spcBef>
                <a:spcPts val="1600"/>
              </a:spcBef>
              <a:spcAft>
                <a:spcPts val="1600"/>
              </a:spcAft>
              <a:buNone/>
            </a:pPr>
            <a:r>
              <a:rPr b="1" lang="en"/>
              <a:t>Product:</a:t>
            </a:r>
            <a:r>
              <a:rPr lang="en"/>
              <a:t> A collection of mugs with inspirational messages, in three different languages. Students researched and discovered a way to create the mugs with messages that will not wash off.</a:t>
            </a:r>
            <a:endParaRPr/>
          </a:p>
        </p:txBody>
      </p:sp>
      <p:pic>
        <p:nvPicPr>
          <p:cNvPr id="142" name="Google Shape;142;p21"/>
          <p:cNvPicPr preferRelativeResize="0"/>
          <p:nvPr/>
        </p:nvPicPr>
        <p:blipFill>
          <a:blip r:embed="rId3">
            <a:alphaModFix/>
          </a:blip>
          <a:stretch>
            <a:fillRect/>
          </a:stretch>
        </p:blipFill>
        <p:spPr>
          <a:xfrm>
            <a:off x="5310951" y="3146500"/>
            <a:ext cx="2309046" cy="17317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