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68" r:id="rId2"/>
    <p:sldId id="276" r:id="rId3"/>
    <p:sldId id="277" r:id="rId4"/>
    <p:sldId id="275" r:id="rId5"/>
    <p:sldId id="278" r:id="rId6"/>
    <p:sldId id="280" r:id="rId7"/>
    <p:sldId id="281" r:id="rId8"/>
    <p:sldId id="270" r:id="rId9"/>
    <p:sldId id="260" r:id="rId10"/>
    <p:sldId id="271" r:id="rId11"/>
    <p:sldId id="256" r:id="rId12"/>
    <p:sldId id="285" r:id="rId13"/>
    <p:sldId id="282" r:id="rId14"/>
    <p:sldId id="284" r:id="rId15"/>
    <p:sldId id="261" r:id="rId16"/>
    <p:sldId id="262" r:id="rId17"/>
    <p:sldId id="263" r:id="rId18"/>
    <p:sldId id="266" r:id="rId19"/>
    <p:sldId id="267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AF0CF6-78B4-4CF4-AC08-9E899CA27613}" type="datetimeFigureOut">
              <a:rPr lang="fr-FR"/>
              <a:pPr>
                <a:defRPr/>
              </a:pPr>
              <a:t>07/04/2016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AC8E19-CC56-4692-95FA-221BA5CD70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gv.asco-tp.fr/spip.php?page=sommaire&amp;lang=f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lgv.asco-tp.fr/spip.php?article35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gv.asco-tp.fr/spip.php?page=sommaire&amp;lang=fr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lgv.asco-tp.fr/spip.php?article35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6EE0B9-297D-46C2-B102-68D4D3A2C6A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b="1" smtClean="0"/>
              <a:t>Plateforme de téléchargement</a:t>
            </a:r>
          </a:p>
          <a:p>
            <a:pPr>
              <a:spcBef>
                <a:spcPct val="0"/>
              </a:spcBef>
            </a:pPr>
            <a:r>
              <a:rPr lang="fr-FR" smtClean="0"/>
              <a:t>Lgv. asco-tp :</a:t>
            </a:r>
          </a:p>
          <a:p>
            <a:pPr>
              <a:spcBef>
                <a:spcPct val="0"/>
              </a:spcBef>
            </a:pPr>
            <a:r>
              <a:rPr lang="fr-FR" smtClean="0"/>
              <a:t>Accueil :</a:t>
            </a:r>
          </a:p>
          <a:p>
            <a:pPr>
              <a:spcBef>
                <a:spcPct val="0"/>
              </a:spcBef>
            </a:pPr>
            <a:r>
              <a:rPr lang="fr-FR" u="sng" smtClean="0">
                <a:hlinkClick r:id="rId3"/>
              </a:rPr>
              <a:t>http://lgv.asco-tp.fr/spip.php?page=sommaire&amp;lang=fr</a:t>
            </a:r>
            <a:endParaRPr lang="fr-FR" smtClean="0"/>
          </a:p>
          <a:p>
            <a:pPr>
              <a:spcBef>
                <a:spcPct val="0"/>
              </a:spcBef>
            </a:pPr>
            <a:r>
              <a:rPr lang="fr-FR" u="sng" smtClean="0">
                <a:hlinkClick r:id="rId4"/>
              </a:rPr>
              <a:t>http://lgv.asco-tp.fr/spip.php?article35</a:t>
            </a:r>
            <a:endParaRPr lang="fr-FR" smtClean="0"/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ACAE50-7C6D-4F4D-A50C-A135DA9F516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b="1" smtClean="0"/>
              <a:t>Plateforme de téléchargement</a:t>
            </a:r>
          </a:p>
          <a:p>
            <a:pPr>
              <a:spcBef>
                <a:spcPct val="0"/>
              </a:spcBef>
            </a:pPr>
            <a:r>
              <a:rPr lang="fr-FR" smtClean="0"/>
              <a:t>Lgv. asco-tp :</a:t>
            </a:r>
          </a:p>
          <a:p>
            <a:pPr>
              <a:spcBef>
                <a:spcPct val="0"/>
              </a:spcBef>
            </a:pPr>
            <a:r>
              <a:rPr lang="fr-FR" smtClean="0"/>
              <a:t>Accueil :</a:t>
            </a:r>
          </a:p>
          <a:p>
            <a:pPr>
              <a:spcBef>
                <a:spcPct val="0"/>
              </a:spcBef>
            </a:pPr>
            <a:r>
              <a:rPr lang="fr-FR" u="sng" smtClean="0">
                <a:hlinkClick r:id="rId3"/>
              </a:rPr>
              <a:t>http://lgv.asco-tp.fr/spip.php?page=sommaire&amp;lang=fr</a:t>
            </a:r>
            <a:endParaRPr lang="fr-FR" smtClean="0"/>
          </a:p>
          <a:p>
            <a:pPr>
              <a:spcBef>
                <a:spcPct val="0"/>
              </a:spcBef>
            </a:pPr>
            <a:r>
              <a:rPr lang="fr-FR" u="sng" smtClean="0">
                <a:hlinkClick r:id="rId4"/>
              </a:rPr>
              <a:t>http://lgv.asco-tp.fr/spip.php?article35</a:t>
            </a:r>
            <a:endParaRPr lang="fr-FR" smtClean="0"/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664267-E0F6-4D37-893C-588D255A58A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b="1" smtClean="0"/>
              <a:t>Jeu 1 : Des territoires, une voie</a:t>
            </a:r>
          </a:p>
          <a:p>
            <a:pPr>
              <a:spcBef>
                <a:spcPct val="0"/>
              </a:spcBef>
            </a:pPr>
            <a:r>
              <a:rPr lang="fr-FR" smtClean="0"/>
              <a:t>Démo mode élève :</a:t>
            </a:r>
          </a:p>
          <a:p>
            <a:pPr>
              <a:spcBef>
                <a:spcPct val="0"/>
              </a:spcBef>
            </a:pPr>
            <a:r>
              <a:rPr lang="fr-FR" smtClean="0"/>
              <a:t>Démo avec réglage « mode professeur » : mot de passe « </a:t>
            </a:r>
            <a:r>
              <a:rPr lang="fr-FR" b="1" smtClean="0"/>
              <a:t>locomotive</a:t>
            </a:r>
            <a:r>
              <a:rPr lang="fr-FR" smtClean="0"/>
              <a:t> »</a:t>
            </a:r>
          </a:p>
          <a:p>
            <a:pPr>
              <a:spcBef>
                <a:spcPct val="0"/>
              </a:spcBef>
            </a:pPr>
            <a:r>
              <a:rPr lang="fr-FR" b="1" smtClean="0"/>
              <a:t>Jeu  découverte / débats / mutualisation. </a:t>
            </a:r>
            <a:endParaRPr lang="fr-FR" smtClean="0"/>
          </a:p>
          <a:p>
            <a:pPr>
              <a:spcBef>
                <a:spcPct val="0"/>
              </a:spcBef>
            </a:pPr>
            <a:r>
              <a:rPr lang="fr-FR" b="1" smtClean="0"/>
              <a:t>Problématisation autour d’une situation concrète. </a:t>
            </a:r>
            <a:endParaRPr lang="fr-FR" smtClean="0"/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EB64DF-698B-45B6-A926-19F517ADE57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Ouvrage :</a:t>
            </a:r>
          </a:p>
          <a:p>
            <a:pPr>
              <a:spcBef>
                <a:spcPct val="0"/>
              </a:spcBef>
            </a:pPr>
            <a:r>
              <a:rPr lang="fr-FR" smtClean="0"/>
              <a:t>Pont-rail / Dalot / Passage de Faune / Tunnel / Tranchée couverte / Viaduc / Tunnel / Pont route / Viaduc.</a:t>
            </a:r>
          </a:p>
          <a:p>
            <a:pPr>
              <a:spcBef>
                <a:spcPct val="0"/>
              </a:spcBef>
            </a:pPr>
            <a:r>
              <a:rPr lang="fr-FR" b="1" smtClean="0"/>
              <a:t>Jeu  découverte / débats / mutualisation. </a:t>
            </a:r>
            <a:endParaRPr lang="fr-FR" smtClean="0"/>
          </a:p>
          <a:p>
            <a:pPr>
              <a:spcBef>
                <a:spcPct val="0"/>
              </a:spcBef>
            </a:pPr>
            <a:r>
              <a:rPr lang="fr-FR" b="1" smtClean="0"/>
              <a:t>Problématisation autour d’une situation concrète. </a:t>
            </a:r>
            <a:endParaRPr lang="fr-FR" smtClean="0"/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584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7D095-7BAA-43EB-A3AC-24D7A10930B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Démonstration « franchissement de la Vienne »</a:t>
            </a:r>
          </a:p>
          <a:p>
            <a:pPr>
              <a:spcBef>
                <a:spcPct val="0"/>
              </a:spcBef>
            </a:pPr>
            <a:r>
              <a:rPr lang="fr-FR" smtClean="0"/>
              <a:t>Démonstration « marais de la Virvée »</a:t>
            </a:r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17AAB0-FA23-4B6A-BCB1-8903553BB6D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Démonstration « franchissement de la Vienne »</a:t>
            </a:r>
          </a:p>
          <a:p>
            <a:pPr>
              <a:spcBef>
                <a:spcPct val="0"/>
              </a:spcBef>
            </a:pPr>
            <a:r>
              <a:rPr lang="fr-FR" smtClean="0"/>
              <a:t>Démonstration « marais de la Virvée »</a:t>
            </a:r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5BFF20-0E09-4FCA-A27A-54D3BCE4B9BC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92ACBA-9397-419C-8ED4-DC94684B854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necteur droit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5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316C7-19BC-4EE5-9B9E-B278ECB50BFB}" type="datetimeFigureOut">
              <a:rPr lang="fr-FR"/>
              <a:pPr>
                <a:defRPr/>
              </a:pPr>
              <a:t>07/04/2016</a:t>
            </a:fld>
            <a:endParaRPr lang="fr-FR"/>
          </a:p>
        </p:txBody>
      </p:sp>
      <p:sp>
        <p:nvSpPr>
          <p:cNvPr id="16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A384310-6480-4D36-9020-083A0141D2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Connecteur droit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lipse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lipse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6819-0C9F-44B6-993C-A34B0FB154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4BE2-F92E-4C35-ADCE-006B6E002B9F}" type="datetimeFigureOut">
              <a:rPr lang="fr-FR"/>
              <a:pPr>
                <a:defRPr/>
              </a:pPr>
              <a:t>07/04/2016</a:t>
            </a:fld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02E8-BD15-4EBF-9FC5-76F3692617FA}" type="datetimeFigureOut">
              <a:rPr lang="fr-FR"/>
              <a:pPr>
                <a:defRPr/>
              </a:pPr>
              <a:t>07/04/2016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B6BB2-4BC9-4A3C-BB06-1CBD11C883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lipse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e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49411-81F6-4174-B0DC-49EC7CEE68C3}" type="datetimeFigureOut">
              <a:rPr lang="fr-FR"/>
              <a:pPr>
                <a:defRPr/>
              </a:pPr>
              <a:t>07/04/2016</a:t>
            </a:fld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506E98-BA22-4CD9-932D-B8A27A3CED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7E480-4A17-4BDF-99DA-D588F4B8B8E3}" type="datetimeFigureOut">
              <a:rPr lang="fr-FR"/>
              <a:pPr>
                <a:defRPr/>
              </a:pPr>
              <a:t>07/04/2016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D192-7665-490F-A49A-FC7B95DADE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Connecteur droit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Ellipse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lipse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21D71-AAF0-4B68-97D6-EDD5C31FB237}" type="datetimeFigureOut">
              <a:rPr lang="fr-FR"/>
              <a:pPr>
                <a:defRPr/>
              </a:pPr>
              <a:t>07/04/2016</a:t>
            </a:fld>
            <a:endParaRPr lang="fr-FR"/>
          </a:p>
        </p:txBody>
      </p:sp>
      <p:sp>
        <p:nvSpPr>
          <p:cNvPr id="1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367E31A-A98F-42C5-AA84-85EE2BCEE6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6384E-6E1A-4FDD-A8E3-7FB2440E4BD1}" type="datetimeFigureOut">
              <a:rPr lang="fr-FR"/>
              <a:pPr>
                <a:defRPr/>
              </a:pPr>
              <a:t>07/04/2016</a:t>
            </a:fld>
            <a:endParaRPr lang="fr-FR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15EFF0-F8EE-45A2-9750-7697ACD09C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e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BB80A5B-D904-4416-8BE0-741BD63C81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5F7D-F9BF-4901-97E4-8353127CA1F4}" type="datetimeFigureOut">
              <a:rPr lang="fr-FR"/>
              <a:pPr>
                <a:defRPr/>
              </a:pPr>
              <a:t>07/04/2016</a:t>
            </a:fld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e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6B120-C76C-4088-AC6B-B877996FD3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4D48-042C-41D2-B7D1-BAAF6351B0F1}" type="datetimeFigureOut">
              <a:rPr lang="fr-FR"/>
              <a:pPr>
                <a:defRPr/>
              </a:pPr>
              <a:t>07/04/2016</a:t>
            </a:fld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F51E3-33DB-4ECE-9CB2-504B9C357D0B}" type="datetimeFigureOut">
              <a:rPr lang="fr-FR"/>
              <a:pPr>
                <a:defRPr/>
              </a:pPr>
              <a:t>07/04/2016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ACEC-87FC-4F81-845B-8D48D4F955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146676-4F2A-4296-9229-BDEE36E842CB}" type="datetimeFigureOut">
              <a:rPr lang="fr-FR"/>
              <a:pPr>
                <a:defRPr/>
              </a:pPr>
              <a:t>07/04/2016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385106-A088-4E0D-8604-1BDEF66612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3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lgv.asco-tp.fr/spip.php?article5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gv.asco-tp.fr/spip.php?article56" TargetMode="External"/><Relationship Id="rId5" Type="http://schemas.openxmlformats.org/officeDocument/2006/relationships/hyperlink" Target="http://lgv.asco-tp.fr/spip.php?article54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lgv.asco-tp.fr/spip.php?rubrique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duscol.education.fr/jeu-numeriqu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chantal_bernard/4dbz72ephp6y" TargetMode="External"/><Relationship Id="rId2" Type="http://schemas.openxmlformats.org/officeDocument/2006/relationships/hyperlink" Target="http://ww2.ac-poitiers.fr/matice/spip.php?article66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c-nice.fr/svt/productions/html5/derrick/index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gv.asco-tp.fr/spip.php?article5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gv.asco-tp.fr/spip.php?article5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gv.asco-tp.fr/spip.php?article5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gv.asco-tp.fr/IMG/pdf/solutions_de_franchissement_du_marais_cle02814a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gv.asco-tp.fr/IMG/pdf/projets_d_extension_du_marais_cle8edae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gv.asco-tp.fr/spip.php?article5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chantal.bernard\Local%20Settings\Temporary%20Internet%20Files\OLK61\Jeu%20construire%20et%20pr&#233;server\2-Marais%20de%20la%20Virv&#233;e\Manuel%20p&#233;dagogique%20complet%20module%20Marais%20de%20la%20Virv&#233;e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chantal.bernard\Local%20Settings\Temporary%20Internet%20Files\OLK61\Jeu%20construire%20et%20pr&#233;server\2-Marais%20de%20la%20Virv&#233;e\Manuel%20p&#233;dagogique%20complet%20module%20Marais%20de%20la%20Virv&#233;e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gv.asco-tp.fr/spip.php?page=sommaire&amp;lang=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gv.asco-tp.fr/spip.php?page=sommaire&amp;lang=f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88A44D"/>
                </a:solidFill>
              </a:rPr>
              <a:t>Jouer pour apprendre!</a:t>
            </a:r>
            <a:endParaRPr lang="fr-FR" smtClean="0">
              <a:solidFill>
                <a:srgbClr val="88A44D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3141663"/>
            <a:ext cx="3843338" cy="3197225"/>
          </a:xfrm>
        </p:spPr>
      </p:pic>
      <p:sp>
        <p:nvSpPr>
          <p:cNvPr id="5" name="Rectangle 4"/>
          <p:cNvSpPr/>
          <p:nvPr/>
        </p:nvSpPr>
        <p:spPr>
          <a:xfrm>
            <a:off x="323850" y="2133600"/>
            <a:ext cx="864076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À QUELLES CONDITIONS LES ÉLÈVES TIRENT-ILS PROFIT DU JEU?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842375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Contexte: construction de la LGV Tours-Bordeaux</a:t>
            </a:r>
            <a:endParaRPr lang="fr-FR" dirty="0"/>
          </a:p>
        </p:txBody>
      </p:sp>
      <p:grpSp>
        <p:nvGrpSpPr>
          <p:cNvPr id="26626" name="Groupe 5"/>
          <p:cNvGrpSpPr>
            <a:grpSpLocks/>
          </p:cNvGrpSpPr>
          <p:nvPr/>
        </p:nvGrpSpPr>
        <p:grpSpPr bwMode="auto">
          <a:xfrm>
            <a:off x="5164138" y="1484313"/>
            <a:ext cx="3979862" cy="4572000"/>
            <a:chOff x="7262039" y="2041452"/>
            <a:chExt cx="2904936" cy="4742121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7262039" y="2041452"/>
              <a:ext cx="2785730" cy="4742121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>
              <a:solidFill>
                <a:srgbClr val="0091B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5D5B7C"/>
                </a:solidFill>
              </a:endParaRPr>
            </a:p>
          </p:txBody>
        </p:sp>
        <p:grpSp>
          <p:nvGrpSpPr>
            <p:cNvPr id="26636" name="Groupe 16"/>
            <p:cNvGrpSpPr>
              <a:grpSpLocks/>
            </p:cNvGrpSpPr>
            <p:nvPr/>
          </p:nvGrpSpPr>
          <p:grpSpPr bwMode="auto">
            <a:xfrm>
              <a:off x="7421894" y="2188761"/>
              <a:ext cx="2745081" cy="4594173"/>
              <a:chOff x="6866752" y="1643235"/>
              <a:chExt cx="1865061" cy="3121370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8301747" y="1883519"/>
                <a:ext cx="140646" cy="140646"/>
              </a:xfrm>
              <a:prstGeom prst="ellipse">
                <a:avLst/>
              </a:prstGeom>
              <a:solidFill>
                <a:srgbClr val="0091B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5D5B7C"/>
                  </a:solidFill>
                </a:endParaRPr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7302838" y="4334077"/>
                <a:ext cx="140646" cy="140646"/>
              </a:xfrm>
              <a:prstGeom prst="ellipse">
                <a:avLst/>
              </a:prstGeom>
              <a:solidFill>
                <a:srgbClr val="0091B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5D5B7C"/>
                  </a:solidFill>
                </a:endParaRPr>
              </a:p>
            </p:txBody>
          </p:sp>
          <p:grpSp>
            <p:nvGrpSpPr>
              <p:cNvPr id="26643" name="Groupe 19"/>
              <p:cNvGrpSpPr>
                <a:grpSpLocks/>
              </p:cNvGrpSpPr>
              <p:nvPr/>
            </p:nvGrpSpPr>
            <p:grpSpPr bwMode="auto">
              <a:xfrm>
                <a:off x="7393021" y="1984443"/>
                <a:ext cx="933856" cy="2402731"/>
                <a:chOff x="7393021" y="1984443"/>
                <a:chExt cx="933856" cy="2402731"/>
              </a:xfrm>
            </p:grpSpPr>
            <p:sp>
              <p:nvSpPr>
                <p:cNvPr id="23" name="Forme libre 22"/>
                <p:cNvSpPr/>
                <p:nvPr/>
              </p:nvSpPr>
              <p:spPr>
                <a:xfrm>
                  <a:off x="7393021" y="2957209"/>
                  <a:ext cx="496111" cy="1429965"/>
                </a:xfrm>
                <a:custGeom>
                  <a:avLst/>
                  <a:gdLst>
                    <a:gd name="connsiteX0" fmla="*/ 0 w 496111"/>
                    <a:gd name="connsiteY0" fmla="*/ 1429965 h 1429965"/>
                    <a:gd name="connsiteX1" fmla="*/ 53502 w 496111"/>
                    <a:gd name="connsiteY1" fmla="*/ 1376463 h 1429965"/>
                    <a:gd name="connsiteX2" fmla="*/ 58366 w 496111"/>
                    <a:gd name="connsiteY2" fmla="*/ 1298642 h 1429965"/>
                    <a:gd name="connsiteX3" fmla="*/ 175098 w 496111"/>
                    <a:gd name="connsiteY3" fmla="*/ 1191638 h 1429965"/>
                    <a:gd name="connsiteX4" fmla="*/ 233464 w 496111"/>
                    <a:gd name="connsiteY4" fmla="*/ 1181910 h 1429965"/>
                    <a:gd name="connsiteX5" fmla="*/ 316149 w 496111"/>
                    <a:gd name="connsiteY5" fmla="*/ 1070042 h 1429965"/>
                    <a:gd name="connsiteX6" fmla="*/ 325877 w 496111"/>
                    <a:gd name="connsiteY6" fmla="*/ 987357 h 1429965"/>
                    <a:gd name="connsiteX7" fmla="*/ 398834 w 496111"/>
                    <a:gd name="connsiteY7" fmla="*/ 919263 h 1429965"/>
                    <a:gd name="connsiteX8" fmla="*/ 418290 w 496111"/>
                    <a:gd name="connsiteY8" fmla="*/ 710119 h 1429965"/>
                    <a:gd name="connsiteX9" fmla="*/ 462064 w 496111"/>
                    <a:gd name="connsiteY9" fmla="*/ 661480 h 1429965"/>
                    <a:gd name="connsiteX10" fmla="*/ 408562 w 496111"/>
                    <a:gd name="connsiteY10" fmla="*/ 612842 h 1429965"/>
                    <a:gd name="connsiteX11" fmla="*/ 457200 w 496111"/>
                    <a:gd name="connsiteY11" fmla="*/ 544748 h 1429965"/>
                    <a:gd name="connsiteX12" fmla="*/ 452336 w 496111"/>
                    <a:gd name="connsiteY12" fmla="*/ 510702 h 1429965"/>
                    <a:gd name="connsiteX13" fmla="*/ 486383 w 496111"/>
                    <a:gd name="connsiteY13" fmla="*/ 462063 h 1429965"/>
                    <a:gd name="connsiteX14" fmla="*/ 496111 w 496111"/>
                    <a:gd name="connsiteY14" fmla="*/ 0 h 1429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6111" h="1429965">
                      <a:moveTo>
                        <a:pt x="0" y="1429965"/>
                      </a:moveTo>
                      <a:cubicBezTo>
                        <a:pt x="21887" y="1414157"/>
                        <a:pt x="43774" y="1398350"/>
                        <a:pt x="53502" y="1376463"/>
                      </a:cubicBezTo>
                      <a:cubicBezTo>
                        <a:pt x="63230" y="1354576"/>
                        <a:pt x="38100" y="1329446"/>
                        <a:pt x="58366" y="1298642"/>
                      </a:cubicBezTo>
                      <a:cubicBezTo>
                        <a:pt x="78632" y="1267838"/>
                        <a:pt x="145915" y="1211093"/>
                        <a:pt x="175098" y="1191638"/>
                      </a:cubicBezTo>
                      <a:cubicBezTo>
                        <a:pt x="204281" y="1172183"/>
                        <a:pt x="209956" y="1202176"/>
                        <a:pt x="233464" y="1181910"/>
                      </a:cubicBezTo>
                      <a:cubicBezTo>
                        <a:pt x="256972" y="1161644"/>
                        <a:pt x="300747" y="1102467"/>
                        <a:pt x="316149" y="1070042"/>
                      </a:cubicBezTo>
                      <a:cubicBezTo>
                        <a:pt x="331551" y="1037617"/>
                        <a:pt x="312096" y="1012487"/>
                        <a:pt x="325877" y="987357"/>
                      </a:cubicBezTo>
                      <a:cubicBezTo>
                        <a:pt x="339658" y="962227"/>
                        <a:pt x="383432" y="965469"/>
                        <a:pt x="398834" y="919263"/>
                      </a:cubicBezTo>
                      <a:cubicBezTo>
                        <a:pt x="414236" y="873057"/>
                        <a:pt x="407752" y="753083"/>
                        <a:pt x="418290" y="710119"/>
                      </a:cubicBezTo>
                      <a:cubicBezTo>
                        <a:pt x="428828" y="667155"/>
                        <a:pt x="463685" y="677693"/>
                        <a:pt x="462064" y="661480"/>
                      </a:cubicBezTo>
                      <a:cubicBezTo>
                        <a:pt x="460443" y="645267"/>
                        <a:pt x="409373" y="632297"/>
                        <a:pt x="408562" y="612842"/>
                      </a:cubicBezTo>
                      <a:cubicBezTo>
                        <a:pt x="407751" y="593387"/>
                        <a:pt x="449904" y="561771"/>
                        <a:pt x="457200" y="544748"/>
                      </a:cubicBezTo>
                      <a:cubicBezTo>
                        <a:pt x="464496" y="527725"/>
                        <a:pt x="447472" y="524483"/>
                        <a:pt x="452336" y="510702"/>
                      </a:cubicBezTo>
                      <a:cubicBezTo>
                        <a:pt x="457200" y="496921"/>
                        <a:pt x="479087" y="547180"/>
                        <a:pt x="486383" y="462063"/>
                      </a:cubicBezTo>
                      <a:cubicBezTo>
                        <a:pt x="493679" y="376946"/>
                        <a:pt x="455579" y="53502"/>
                        <a:pt x="496111" y="0"/>
                      </a:cubicBezTo>
                    </a:path>
                  </a:pathLst>
                </a:custGeom>
                <a:noFill/>
                <a:ln w="28575">
                  <a:solidFill>
                    <a:srgbClr val="0091BB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solidFill>
                      <a:srgbClr val="5D5B7C"/>
                    </a:solidFill>
                  </a:endParaRPr>
                </a:p>
              </p:txBody>
            </p:sp>
            <p:sp>
              <p:nvSpPr>
                <p:cNvPr id="24" name="Forme libre 23"/>
                <p:cNvSpPr/>
                <p:nvPr/>
              </p:nvSpPr>
              <p:spPr>
                <a:xfrm>
                  <a:off x="7889132" y="1984443"/>
                  <a:ext cx="437745" cy="977630"/>
                </a:xfrm>
                <a:custGeom>
                  <a:avLst/>
                  <a:gdLst>
                    <a:gd name="connsiteX0" fmla="*/ 0 w 437745"/>
                    <a:gd name="connsiteY0" fmla="*/ 977630 h 977630"/>
                    <a:gd name="connsiteX1" fmla="*/ 72957 w 437745"/>
                    <a:gd name="connsiteY1" fmla="*/ 914400 h 977630"/>
                    <a:gd name="connsiteX2" fmla="*/ 48638 w 437745"/>
                    <a:gd name="connsiteY2" fmla="*/ 797668 h 977630"/>
                    <a:gd name="connsiteX3" fmla="*/ 126459 w 437745"/>
                    <a:gd name="connsiteY3" fmla="*/ 734438 h 977630"/>
                    <a:gd name="connsiteX4" fmla="*/ 136187 w 437745"/>
                    <a:gd name="connsiteY4" fmla="*/ 656617 h 977630"/>
                    <a:gd name="connsiteX5" fmla="*/ 184825 w 437745"/>
                    <a:gd name="connsiteY5" fmla="*/ 617706 h 977630"/>
                    <a:gd name="connsiteX6" fmla="*/ 175098 w 437745"/>
                    <a:gd name="connsiteY6" fmla="*/ 447472 h 977630"/>
                    <a:gd name="connsiteX7" fmla="*/ 335604 w 437745"/>
                    <a:gd name="connsiteY7" fmla="*/ 321012 h 977630"/>
                    <a:gd name="connsiteX8" fmla="*/ 340468 w 437745"/>
                    <a:gd name="connsiteY8" fmla="*/ 228600 h 977630"/>
                    <a:gd name="connsiteX9" fmla="*/ 418289 w 437745"/>
                    <a:gd name="connsiteY9" fmla="*/ 179961 h 977630"/>
                    <a:gd name="connsiteX10" fmla="*/ 369651 w 437745"/>
                    <a:gd name="connsiteY10" fmla="*/ 92412 h 977630"/>
                    <a:gd name="connsiteX11" fmla="*/ 437745 w 437745"/>
                    <a:gd name="connsiteY11" fmla="*/ 0 h 977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37745" h="977630">
                      <a:moveTo>
                        <a:pt x="0" y="977630"/>
                      </a:moveTo>
                      <a:cubicBezTo>
                        <a:pt x="32425" y="961012"/>
                        <a:pt x="64851" y="944394"/>
                        <a:pt x="72957" y="914400"/>
                      </a:cubicBezTo>
                      <a:cubicBezTo>
                        <a:pt x="81063" y="884406"/>
                        <a:pt x="39721" y="827662"/>
                        <a:pt x="48638" y="797668"/>
                      </a:cubicBezTo>
                      <a:cubicBezTo>
                        <a:pt x="57555" y="767674"/>
                        <a:pt x="111868" y="757946"/>
                        <a:pt x="126459" y="734438"/>
                      </a:cubicBezTo>
                      <a:cubicBezTo>
                        <a:pt x="141051" y="710929"/>
                        <a:pt x="126459" y="676072"/>
                        <a:pt x="136187" y="656617"/>
                      </a:cubicBezTo>
                      <a:cubicBezTo>
                        <a:pt x="145915" y="637162"/>
                        <a:pt x="178340" y="652563"/>
                        <a:pt x="184825" y="617706"/>
                      </a:cubicBezTo>
                      <a:cubicBezTo>
                        <a:pt x="191310" y="582849"/>
                        <a:pt x="149968" y="496921"/>
                        <a:pt x="175098" y="447472"/>
                      </a:cubicBezTo>
                      <a:cubicBezTo>
                        <a:pt x="200228" y="398023"/>
                        <a:pt x="308042" y="357491"/>
                        <a:pt x="335604" y="321012"/>
                      </a:cubicBezTo>
                      <a:cubicBezTo>
                        <a:pt x="363166" y="284533"/>
                        <a:pt x="326687" y="252108"/>
                        <a:pt x="340468" y="228600"/>
                      </a:cubicBezTo>
                      <a:cubicBezTo>
                        <a:pt x="354249" y="205091"/>
                        <a:pt x="413425" y="202659"/>
                        <a:pt x="418289" y="179961"/>
                      </a:cubicBezTo>
                      <a:cubicBezTo>
                        <a:pt x="423153" y="157263"/>
                        <a:pt x="366408" y="122405"/>
                        <a:pt x="369651" y="92412"/>
                      </a:cubicBezTo>
                      <a:cubicBezTo>
                        <a:pt x="372894" y="62419"/>
                        <a:pt x="352628" y="17023"/>
                        <a:pt x="437745" y="0"/>
                      </a:cubicBezTo>
                    </a:path>
                  </a:pathLst>
                </a:custGeom>
                <a:noFill/>
                <a:ln w="28575">
                  <a:solidFill>
                    <a:srgbClr val="0091BB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solidFill>
                      <a:srgbClr val="5D5B7C"/>
                    </a:solidFill>
                  </a:endParaRPr>
                </a:p>
              </p:txBody>
            </p:sp>
          </p:grpSp>
          <p:sp>
            <p:nvSpPr>
              <p:cNvPr id="26644" name="Rectangle 20"/>
              <p:cNvSpPr>
                <a:spLocks noChangeArrowheads="1"/>
              </p:cNvSpPr>
              <p:nvPr/>
            </p:nvSpPr>
            <p:spPr bwMode="auto">
              <a:xfrm>
                <a:off x="8055409" y="1643235"/>
                <a:ext cx="67640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>
                    <a:solidFill>
                      <a:srgbClr val="000000"/>
                    </a:solidFill>
                    <a:latin typeface="Georgia" pitchFamily="18" charset="0"/>
                  </a:rPr>
                  <a:t>TOURS</a:t>
                </a:r>
              </a:p>
            </p:txBody>
          </p:sp>
          <p:sp>
            <p:nvSpPr>
              <p:cNvPr id="26645" name="Rectangle 21"/>
              <p:cNvSpPr>
                <a:spLocks noChangeArrowheads="1"/>
              </p:cNvSpPr>
              <p:nvPr/>
            </p:nvSpPr>
            <p:spPr bwMode="auto">
              <a:xfrm>
                <a:off x="6866752" y="4456828"/>
                <a:ext cx="99899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>
                    <a:solidFill>
                      <a:srgbClr val="000000"/>
                    </a:solidFill>
                    <a:latin typeface="Georgia" pitchFamily="18" charset="0"/>
                  </a:rPr>
                  <a:t>BORDEAUX</a:t>
                </a: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223361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406" t="3537" r="3870"/>
          <a:stretch>
            <a:fillRect/>
          </a:stretch>
        </p:blipFill>
        <p:spPr bwMode="auto">
          <a:xfrm>
            <a:off x="2627313" y="2420938"/>
            <a:ext cx="246697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92600"/>
            <a:ext cx="28702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555875" y="1412875"/>
            <a:ext cx="2087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Georgia" pitchFamily="18" charset="0"/>
                <a:hlinkClick r:id="rId5"/>
              </a:rPr>
              <a:t>Jeu 1 : Des territoires, une voie</a:t>
            </a:r>
            <a:endParaRPr lang="fr-FR">
              <a:latin typeface="Georgia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4213" y="2924175"/>
            <a:ext cx="192563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Georgia" pitchFamily="18" charset="0"/>
                <a:hlinkClick r:id="rId6"/>
              </a:rPr>
              <a:t>Jeu 3:</a:t>
            </a:r>
            <a:r>
              <a:rPr lang="fr-FR">
                <a:latin typeface="Georgia" pitchFamily="18" charset="0"/>
                <a:hlinkClick r:id="rId6"/>
              </a:rPr>
              <a:t> </a:t>
            </a:r>
            <a:r>
              <a:rPr lang="fr-FR" b="1">
                <a:latin typeface="Georgia" pitchFamily="18" charset="0"/>
                <a:hlinkClick r:id="rId6"/>
              </a:rPr>
              <a:t>Construis ta ligne à grande vitesse</a:t>
            </a:r>
            <a:endParaRPr lang="fr-FR">
              <a:latin typeface="Georgia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132138" y="5013325"/>
            <a:ext cx="172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Georgia" pitchFamily="18" charset="0"/>
                <a:hlinkClick r:id="rId7"/>
              </a:rPr>
              <a:t>Jeu 2:</a:t>
            </a:r>
            <a:r>
              <a:rPr lang="fr-FR">
                <a:latin typeface="Georgia" pitchFamily="18" charset="0"/>
                <a:hlinkClick r:id="rId7"/>
              </a:rPr>
              <a:t> </a:t>
            </a:r>
            <a:r>
              <a:rPr lang="fr-FR" b="1">
                <a:latin typeface="Georgia" pitchFamily="18" charset="0"/>
                <a:hlinkClick r:id="rId7"/>
              </a:rPr>
              <a:t>Construire et préserver</a:t>
            </a:r>
            <a:endParaRPr lang="fr-FR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0825" y="1196975"/>
            <a:ext cx="8893175" cy="936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dirty="0" smtClean="0">
                <a:hlinkClick r:id="rId2"/>
              </a:rPr>
              <a:t>Pack  ressources LGV: 3 jeux sérieux liés à la mise en place de la Ligne à Grande Vitesse.</a:t>
            </a:r>
            <a:endParaRPr lang="fr-FR" sz="3200" dirty="0" smtClean="0"/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492375"/>
            <a:ext cx="705643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Trouver des jeux sérieux! </a:t>
            </a:r>
            <a:r>
              <a:rPr lang="fr-FR" b="1" dirty="0" smtClean="0"/>
              <a:t>Ressource éduscol</a:t>
            </a:r>
            <a:endParaRPr lang="fr-FR" b="1" dirty="0"/>
          </a:p>
        </p:txBody>
      </p:sp>
      <p:sp>
        <p:nvSpPr>
          <p:cNvPr id="2867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fr-FR" smtClean="0"/>
          </a:p>
          <a:p>
            <a:r>
              <a:rPr lang="fr-FR" b="1" smtClean="0">
                <a:solidFill>
                  <a:srgbClr val="FF0000"/>
                </a:solidFill>
              </a:rPr>
              <a:t>Portail thématique d’éduscol: Apprendre avec le jeu numérique.</a:t>
            </a:r>
          </a:p>
          <a:p>
            <a:endParaRPr lang="fr-FR" b="1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fr-FR" smtClean="0">
                <a:hlinkClick r:id="rId2"/>
              </a:rPr>
              <a:t>http://eduscol.education.fr/jeu-numerique/#/</a:t>
            </a:r>
            <a:endParaRPr lang="fr-FR" smtClean="0"/>
          </a:p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88A44D"/>
                </a:solidFill>
              </a:rPr>
              <a:t>Sitographie: apprendre avec des jeux sérieux</a:t>
            </a:r>
          </a:p>
        </p:txBody>
      </p:sp>
      <p:sp>
        <p:nvSpPr>
          <p:cNvPr id="29698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FR" smtClean="0"/>
              <a:t>Lien vers un article de la DANé : </a:t>
            </a:r>
          </a:p>
          <a:p>
            <a:r>
              <a:rPr lang="fr-FR" smtClean="0">
                <a:hlinkClick r:id="rId2"/>
              </a:rPr>
              <a:t>http://ww2.ac-poitiers.fr/matice/spip.php?article665</a:t>
            </a:r>
            <a:endParaRPr lang="fr-FR" smtClean="0"/>
          </a:p>
          <a:p>
            <a:endParaRPr lang="fr-FR" smtClean="0"/>
          </a:p>
          <a:p>
            <a:r>
              <a:rPr lang="fr-FR" smtClean="0"/>
              <a:t>Mur virtuel (Padlet) :</a:t>
            </a:r>
          </a:p>
          <a:p>
            <a:r>
              <a:rPr lang="fr-FR" smtClean="0">
                <a:hlinkClick r:id="rId3"/>
              </a:rPr>
              <a:t>http://padlet.com/chantal_bernard/4dbz72ephp6y</a:t>
            </a:r>
            <a:endParaRPr lang="fr-FR" smtClean="0"/>
          </a:p>
          <a:p>
            <a:endParaRPr lang="fr-FR" smtClean="0"/>
          </a:p>
          <a:p>
            <a:r>
              <a:rPr lang="fr-FR" i="1" smtClean="0"/>
              <a:t>Auteurs: Bernard Usé et Philippe Tomblaine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88A44D"/>
                </a:solidFill>
              </a:rPr>
              <a:t>Jeux sérieux Derrick. </a:t>
            </a:r>
          </a:p>
        </p:txBody>
      </p:sp>
      <p:sp>
        <p:nvSpPr>
          <p:cNvPr id="3072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FR" smtClean="0">
                <a:hlinkClick r:id="rId2"/>
              </a:rPr>
              <a:t>Jeu sérieux Derrick</a:t>
            </a:r>
            <a:r>
              <a:rPr lang="fr-FR" smtClean="0"/>
              <a:t>:  </a:t>
            </a:r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Activité Derrick: Le jeu comme un autre support</a:t>
            </a:r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r>
              <a:rPr lang="fr-FR" smtClean="0"/>
              <a:t>Prise en compte dans les attendus</a:t>
            </a:r>
          </a:p>
          <a:p>
            <a:endParaRPr lang="fr-FR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557338"/>
            <a:ext cx="18843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91550" cy="758825"/>
          </a:xfrm>
        </p:spPr>
        <p:txBody>
          <a:bodyPr/>
          <a:lstStyle/>
          <a:p>
            <a:r>
              <a:rPr lang="fr-FR" b="1" smtClean="0">
                <a:solidFill>
                  <a:srgbClr val="88A44D"/>
                </a:solidFill>
                <a:hlinkClick r:id="rId3"/>
              </a:rPr>
              <a:t>Jeu 1 : Des territoires, une voie</a:t>
            </a:r>
            <a:endParaRPr lang="fr-FR" smtClean="0">
              <a:solidFill>
                <a:srgbClr val="88A44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Histoire-Géographie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Aménagement du territoire/ Prendre en compte les souhaits et les oppositions des acteurs concernés par la réalisation de la LGV.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Paramétrable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Problématisation autour d’une situation concrète.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Situation pédagogique envisageable: </a:t>
            </a:r>
          </a:p>
          <a:p>
            <a:pPr marL="989013" indent="-358775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800" i="1" dirty="0" smtClean="0"/>
              <a:t>1- Jeu découverte </a:t>
            </a:r>
          </a:p>
          <a:p>
            <a:pPr marL="989013" indent="-358775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800" i="1" dirty="0" smtClean="0"/>
              <a:t>2- Débats</a:t>
            </a:r>
          </a:p>
          <a:p>
            <a:pPr marL="989013" indent="-358775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800" i="1" dirty="0" smtClean="0"/>
              <a:t>3- Mutualisation</a:t>
            </a:r>
          </a:p>
          <a:p>
            <a:pPr marL="989013" indent="-358775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800" i="1" dirty="0" smtClean="0"/>
              <a:t>4- </a:t>
            </a:r>
            <a:r>
              <a:rPr lang="fr-FR" i="1" dirty="0" smtClean="0"/>
              <a:t>Formalisation des savoirs</a:t>
            </a:r>
            <a:endParaRPr lang="fr-FR" i="1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652963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hlinkClick r:id="rId3"/>
              </a:rPr>
              <a:t>Jeu 3:</a:t>
            </a:r>
            <a:r>
              <a:rPr lang="fr-FR" dirty="0" smtClean="0">
                <a:hlinkClick r:id="rId3"/>
              </a:rPr>
              <a:t> </a:t>
            </a:r>
            <a:r>
              <a:rPr lang="fr-FR" b="1" dirty="0" smtClean="0">
                <a:hlinkClick r:id="rId3"/>
              </a:rPr>
              <a:t>Construis ta ligne à grande vitesse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Technologie collège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3D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Aménagement+ contraintes techniques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Situation pédagogique envisageable: </a:t>
            </a:r>
          </a:p>
          <a:p>
            <a:pPr marL="989013" indent="-358775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400" i="1" dirty="0" smtClean="0"/>
              <a:t>1- Jeu découverte </a:t>
            </a:r>
          </a:p>
          <a:p>
            <a:pPr marL="989013" indent="-358775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400" i="1" dirty="0" smtClean="0"/>
              <a:t>2- Débats</a:t>
            </a:r>
          </a:p>
          <a:p>
            <a:pPr marL="989013" indent="-358775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400" i="1" dirty="0" smtClean="0"/>
              <a:t>3- Mutualisation</a:t>
            </a:r>
          </a:p>
          <a:p>
            <a:pPr marL="989013" indent="-358775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400" i="1" dirty="0" smtClean="0"/>
              <a:t>4- </a:t>
            </a:r>
            <a:r>
              <a:rPr lang="fr-FR" i="1" dirty="0" smtClean="0"/>
              <a:t>Formalisation des savoirs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411413" y="2492375"/>
            <a:ext cx="1008062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140200" y="25654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076825" y="2565400"/>
            <a:ext cx="863600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ZoneTexte 10"/>
          <p:cNvSpPr txBox="1">
            <a:spLocks noChangeArrowheads="1"/>
          </p:cNvSpPr>
          <p:nvPr/>
        </p:nvSpPr>
        <p:spPr bwMode="auto">
          <a:xfrm>
            <a:off x="3492500" y="42926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</p:txBody>
      </p:sp>
      <p:sp>
        <p:nvSpPr>
          <p:cNvPr id="34823" name="ZoneTexte 11"/>
          <p:cNvSpPr txBox="1">
            <a:spLocks noChangeArrowheads="1"/>
          </p:cNvSpPr>
          <p:nvPr/>
        </p:nvSpPr>
        <p:spPr bwMode="auto">
          <a:xfrm>
            <a:off x="3644900" y="44450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</p:txBody>
      </p:sp>
      <p:sp>
        <p:nvSpPr>
          <p:cNvPr id="34824" name="ZoneTexte 12"/>
          <p:cNvSpPr txBox="1">
            <a:spLocks noChangeArrowheads="1"/>
          </p:cNvSpPr>
          <p:nvPr/>
        </p:nvSpPr>
        <p:spPr bwMode="auto">
          <a:xfrm>
            <a:off x="1187450" y="422116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</p:txBody>
      </p:sp>
      <p:sp>
        <p:nvSpPr>
          <p:cNvPr id="34825" name="ZoneTexte 13"/>
          <p:cNvSpPr txBox="1">
            <a:spLocks noChangeArrowheads="1"/>
          </p:cNvSpPr>
          <p:nvPr/>
        </p:nvSpPr>
        <p:spPr bwMode="auto">
          <a:xfrm>
            <a:off x="5435600" y="3141663"/>
            <a:ext cx="18002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Georgia" pitchFamily="18" charset="0"/>
              </a:rPr>
              <a:t>Choix des ouvrages de franchissement</a:t>
            </a:r>
          </a:p>
        </p:txBody>
      </p:sp>
      <p:sp>
        <p:nvSpPr>
          <p:cNvPr id="34826" name="ZoneTexte 14"/>
          <p:cNvSpPr txBox="1">
            <a:spLocks noChangeArrowheads="1"/>
          </p:cNvSpPr>
          <p:nvPr/>
        </p:nvSpPr>
        <p:spPr bwMode="auto">
          <a:xfrm>
            <a:off x="3348038" y="3141663"/>
            <a:ext cx="18002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Georgia" pitchFamily="18" charset="0"/>
              </a:rPr>
              <a:t>Terrassement: remblai / déblai</a:t>
            </a:r>
          </a:p>
        </p:txBody>
      </p:sp>
      <p:sp>
        <p:nvSpPr>
          <p:cNvPr id="34827" name="ZoneTexte 19"/>
          <p:cNvSpPr txBox="1">
            <a:spLocks noChangeArrowheads="1"/>
          </p:cNvSpPr>
          <p:nvPr/>
        </p:nvSpPr>
        <p:spPr bwMode="auto">
          <a:xfrm>
            <a:off x="827088" y="2997200"/>
            <a:ext cx="24495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Georgia" pitchFamily="18" charset="0"/>
              </a:rPr>
              <a:t>Choix du tracé: contraintes physiques et d’aménagement du territoire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88A44D"/>
                </a:solidFill>
                <a:hlinkClick r:id="rId3"/>
              </a:rPr>
              <a:t>Jeu 2:</a:t>
            </a:r>
            <a:r>
              <a:rPr lang="fr-FR" smtClean="0">
                <a:solidFill>
                  <a:srgbClr val="88A44D"/>
                </a:solidFill>
                <a:hlinkClick r:id="rId3"/>
              </a:rPr>
              <a:t> </a:t>
            </a:r>
            <a:r>
              <a:rPr lang="fr-FR" b="1" smtClean="0">
                <a:solidFill>
                  <a:srgbClr val="88A44D"/>
                </a:solidFill>
                <a:hlinkClick r:id="rId3"/>
              </a:rPr>
              <a:t>Construire et préserver</a:t>
            </a:r>
            <a:endParaRPr lang="fr-FR" smtClean="0">
              <a:solidFill>
                <a:srgbClr val="88A44D"/>
              </a:solidFill>
            </a:endParaRPr>
          </a:p>
        </p:txBody>
      </p:sp>
      <p:sp>
        <p:nvSpPr>
          <p:cNvPr id="36866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FR" smtClean="0"/>
              <a:t>SVT</a:t>
            </a:r>
          </a:p>
          <a:p>
            <a:r>
              <a:rPr lang="fr-FR" smtClean="0"/>
              <a:t>Comment construire une LGV tout en limitant les impacts sur la biodiversité?</a:t>
            </a:r>
          </a:p>
          <a:p>
            <a:r>
              <a:rPr lang="fr-FR" smtClean="0"/>
              <a:t>Présentation générale du jeu</a:t>
            </a:r>
          </a:p>
        </p:txBody>
      </p:sp>
      <p:sp>
        <p:nvSpPr>
          <p:cNvPr id="36867" name="ZoneTexte 10"/>
          <p:cNvSpPr txBox="1">
            <a:spLocks noChangeArrowheads="1"/>
          </p:cNvSpPr>
          <p:nvPr/>
        </p:nvSpPr>
        <p:spPr bwMode="auto">
          <a:xfrm>
            <a:off x="3492500" y="42926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</p:txBody>
      </p:sp>
      <p:sp>
        <p:nvSpPr>
          <p:cNvPr id="36868" name="ZoneTexte 11"/>
          <p:cNvSpPr txBox="1">
            <a:spLocks noChangeArrowheads="1"/>
          </p:cNvSpPr>
          <p:nvPr/>
        </p:nvSpPr>
        <p:spPr bwMode="auto">
          <a:xfrm>
            <a:off x="3644900" y="44450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</p:txBody>
      </p:sp>
      <p:sp>
        <p:nvSpPr>
          <p:cNvPr id="36869" name="ZoneTexte 12"/>
          <p:cNvSpPr txBox="1">
            <a:spLocks noChangeArrowheads="1"/>
          </p:cNvSpPr>
          <p:nvPr/>
        </p:nvSpPr>
        <p:spPr bwMode="auto">
          <a:xfrm>
            <a:off x="1187450" y="422116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969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/>
              <a:t>Jeu 2:</a:t>
            </a:r>
            <a:r>
              <a:rPr lang="fr-FR" dirty="0" smtClean="0"/>
              <a:t> </a:t>
            </a:r>
            <a:r>
              <a:rPr lang="fr-FR" b="1" dirty="0" smtClean="0"/>
              <a:t>Construire et préserver</a:t>
            </a:r>
            <a:br>
              <a:rPr lang="fr-FR" b="1" dirty="0" smtClean="0"/>
            </a:br>
            <a:r>
              <a:rPr lang="fr-FR" b="1" dirty="0" smtClean="0"/>
              <a:t>Module 1: Le franchissement de la Vienne</a:t>
            </a:r>
            <a:endParaRPr lang="fr-FR" dirty="0"/>
          </a:p>
        </p:txBody>
      </p:sp>
      <p:sp>
        <p:nvSpPr>
          <p:cNvPr id="3891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FR" b="1" smtClean="0"/>
              <a:t>Documents d’accompagnement/ Situations pédagogiques</a:t>
            </a:r>
          </a:p>
          <a:p>
            <a:endParaRPr lang="fr-FR" b="1" smtClean="0"/>
          </a:p>
          <a:p>
            <a:r>
              <a:rPr lang="fr-FR" b="1" smtClean="0"/>
              <a:t>Vue d’ensemble du scénario</a:t>
            </a:r>
          </a:p>
          <a:p>
            <a:endParaRPr lang="fr-FR" b="1" smtClean="0"/>
          </a:p>
          <a:p>
            <a:r>
              <a:rPr lang="fr-FR" b="1" smtClean="0"/>
              <a:t>Document élève</a:t>
            </a:r>
          </a:p>
          <a:p>
            <a:endParaRPr lang="fr-FR" smtClean="0"/>
          </a:p>
        </p:txBody>
      </p:sp>
      <p:sp>
        <p:nvSpPr>
          <p:cNvPr id="38915" name="ZoneTexte 10"/>
          <p:cNvSpPr txBox="1">
            <a:spLocks noChangeArrowheads="1"/>
          </p:cNvSpPr>
          <p:nvPr/>
        </p:nvSpPr>
        <p:spPr bwMode="auto">
          <a:xfrm>
            <a:off x="3419475" y="42926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</p:txBody>
      </p:sp>
      <p:sp>
        <p:nvSpPr>
          <p:cNvPr id="38916" name="ZoneTexte 11"/>
          <p:cNvSpPr txBox="1">
            <a:spLocks noChangeArrowheads="1"/>
          </p:cNvSpPr>
          <p:nvPr/>
        </p:nvSpPr>
        <p:spPr bwMode="auto">
          <a:xfrm>
            <a:off x="3644900" y="44450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</p:txBody>
      </p:sp>
      <p:sp>
        <p:nvSpPr>
          <p:cNvPr id="38917" name="ZoneTexte 12"/>
          <p:cNvSpPr txBox="1">
            <a:spLocks noChangeArrowheads="1"/>
          </p:cNvSpPr>
          <p:nvPr/>
        </p:nvSpPr>
        <p:spPr bwMode="auto">
          <a:xfrm>
            <a:off x="1187450" y="422116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/>
              <a:t>Jeu 2:</a:t>
            </a:r>
            <a:r>
              <a:rPr lang="fr-FR" dirty="0" smtClean="0"/>
              <a:t> </a:t>
            </a:r>
            <a:r>
              <a:rPr lang="fr-FR" b="1" dirty="0" smtClean="0"/>
              <a:t>Construire et préserver</a:t>
            </a:r>
            <a:br>
              <a:rPr lang="fr-FR" b="1" dirty="0" smtClean="0"/>
            </a:br>
            <a:r>
              <a:rPr lang="fr-FR" b="1" dirty="0" smtClean="0"/>
              <a:t>Module 2: Le marais de la Virvée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412875"/>
            <a:ext cx="8504238" cy="46863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400" b="1" dirty="0" smtClean="0"/>
              <a:t>Documents d’accompagnement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400" b="1" dirty="0" smtClean="0"/>
              <a:t>Documents papiers INDISPENSABLES: </a:t>
            </a:r>
          </a:p>
          <a:p>
            <a:pPr marL="719138" indent="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i="1" dirty="0" smtClean="0">
                <a:hlinkClick r:id="rId3"/>
              </a:rPr>
              <a:t>Franchissement</a:t>
            </a:r>
            <a:r>
              <a:rPr lang="fr-FR" sz="1800" i="1" dirty="0" smtClean="0"/>
              <a:t> </a:t>
            </a:r>
          </a:p>
          <a:p>
            <a:pPr marL="719138" indent="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i="1" dirty="0" smtClean="0">
                <a:hlinkClick r:id="rId4"/>
              </a:rPr>
              <a:t>Extension</a:t>
            </a:r>
            <a:endParaRPr lang="fr-FR" sz="1800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400" b="1" dirty="0" smtClean="0"/>
              <a:t>3 Situations pédagogiques</a:t>
            </a:r>
          </a:p>
          <a:p>
            <a:pPr marL="719138" indent="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i="1" dirty="0" smtClean="0"/>
              <a:t>Proposition 1 : Le jeu comme situation initiale motivante conduisant à la construction de notions relatives à la biodiversité et au fonctionnement des écosystèmes.</a:t>
            </a:r>
          </a:p>
          <a:p>
            <a:pPr marL="719138" indent="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i="1" dirty="0" smtClean="0"/>
              <a:t>Proposition 2 : Le jeu comme support à la réalisation d’un rapport scientifique sur la biodiversité d’un milieu et son évolution possible.</a:t>
            </a:r>
          </a:p>
          <a:p>
            <a:pPr marL="719138" indent="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i="1" dirty="0" smtClean="0"/>
              <a:t>Proposition 3 : Le jeu en phase de bilan, de mutualisation ou d’évaluation 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400" b="1" dirty="0" smtClean="0"/>
              <a:t>Diaporama: les écosystèmes</a:t>
            </a:r>
            <a:endParaRPr lang="fr-FR" sz="2400" dirty="0"/>
          </a:p>
        </p:txBody>
      </p:sp>
      <p:sp>
        <p:nvSpPr>
          <p:cNvPr id="40963" name="ZoneTexte 10"/>
          <p:cNvSpPr txBox="1">
            <a:spLocks noChangeArrowheads="1"/>
          </p:cNvSpPr>
          <p:nvPr/>
        </p:nvSpPr>
        <p:spPr bwMode="auto">
          <a:xfrm>
            <a:off x="3492500" y="42926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</p:txBody>
      </p:sp>
      <p:sp>
        <p:nvSpPr>
          <p:cNvPr id="40964" name="ZoneTexte 11"/>
          <p:cNvSpPr txBox="1">
            <a:spLocks noChangeArrowheads="1"/>
          </p:cNvSpPr>
          <p:nvPr/>
        </p:nvSpPr>
        <p:spPr bwMode="auto">
          <a:xfrm>
            <a:off x="3644900" y="44450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</p:txBody>
      </p:sp>
      <p:sp>
        <p:nvSpPr>
          <p:cNvPr id="40965" name="ZoneTexte 12"/>
          <p:cNvSpPr txBox="1">
            <a:spLocks noChangeArrowheads="1"/>
          </p:cNvSpPr>
          <p:nvPr/>
        </p:nvSpPr>
        <p:spPr bwMode="auto">
          <a:xfrm>
            <a:off x="-900113" y="3573463"/>
            <a:ext cx="180022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dirty="0" smtClean="0"/>
              <a:t>Jouer pour apprendre: exemple de « Construire et préserver »</a:t>
            </a:r>
            <a:endParaRPr lang="fr-FR" sz="3000" b="1" dirty="0"/>
          </a:p>
        </p:txBody>
      </p:sp>
      <p:sp>
        <p:nvSpPr>
          <p:cNvPr id="15362" name="ZoneTexte 10"/>
          <p:cNvSpPr txBox="1">
            <a:spLocks noChangeArrowheads="1"/>
          </p:cNvSpPr>
          <p:nvPr/>
        </p:nvSpPr>
        <p:spPr bwMode="auto">
          <a:xfrm>
            <a:off x="3492500" y="42926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</p:txBody>
      </p:sp>
      <p:sp>
        <p:nvSpPr>
          <p:cNvPr id="15363" name="ZoneTexte 11"/>
          <p:cNvSpPr txBox="1">
            <a:spLocks noChangeArrowheads="1"/>
          </p:cNvSpPr>
          <p:nvPr/>
        </p:nvSpPr>
        <p:spPr bwMode="auto">
          <a:xfrm>
            <a:off x="3644900" y="44450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</p:txBody>
      </p:sp>
      <p:sp>
        <p:nvSpPr>
          <p:cNvPr id="15364" name="ZoneTexte 12"/>
          <p:cNvSpPr txBox="1">
            <a:spLocks noChangeArrowheads="1"/>
          </p:cNvSpPr>
          <p:nvPr/>
        </p:nvSpPr>
        <p:spPr bwMode="auto">
          <a:xfrm>
            <a:off x="1187450" y="422116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1341438"/>
            <a:ext cx="6408738" cy="3922712"/>
          </a:xfrm>
        </p:spPr>
      </p:pic>
      <p:sp>
        <p:nvSpPr>
          <p:cNvPr id="15366" name="ZoneTexte 8"/>
          <p:cNvSpPr txBox="1">
            <a:spLocks noChangeArrowheads="1"/>
          </p:cNvSpPr>
          <p:nvPr/>
        </p:nvSpPr>
        <p:spPr bwMode="auto">
          <a:xfrm>
            <a:off x="179388" y="1412875"/>
            <a:ext cx="792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Georgia" pitchFamily="18" charset="0"/>
                <a:hlinkClick r:id="rId4"/>
              </a:rPr>
              <a:t>Lien</a:t>
            </a:r>
            <a:endParaRPr lang="fr-FR">
              <a:latin typeface="Georgia" pitchFamily="18" charset="0"/>
            </a:endParaRPr>
          </a:p>
        </p:txBody>
      </p:sp>
      <p:sp>
        <p:nvSpPr>
          <p:cNvPr id="15367" name="ZoneTexte 7"/>
          <p:cNvSpPr txBox="1">
            <a:spLocks noChangeArrowheads="1"/>
          </p:cNvSpPr>
          <p:nvPr/>
        </p:nvSpPr>
        <p:spPr bwMode="auto">
          <a:xfrm>
            <a:off x="1116013" y="5373688"/>
            <a:ext cx="7127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>
                <a:latin typeface="Georgia" pitchFamily="18" charset="0"/>
              </a:rPr>
              <a:t>Thème général: Action de l’Homme sur la biodiversité.</a:t>
            </a: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250825" y="5732463"/>
            <a:ext cx="8893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rgbClr val="663300"/>
                </a:solidFill>
                <a:latin typeface="Georgia" pitchFamily="18" charset="0"/>
              </a:rPr>
              <a:t>Comment construire une LGV tout en limitant les impacts sur la biodiversité?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r>
              <a:rPr lang="fr-FR" sz="3000" b="1" smtClean="0">
                <a:solidFill>
                  <a:srgbClr val="88A44D"/>
                </a:solidFill>
              </a:rPr>
              <a:t>Un jeu, deux modules (distincts et basés sur des situations réelles): 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557338"/>
            <a:ext cx="8497887" cy="5056187"/>
          </a:xfrm>
        </p:spPr>
      </p:pic>
      <p:sp>
        <p:nvSpPr>
          <p:cNvPr id="5" name="ZoneTexte 4"/>
          <p:cNvSpPr txBox="1"/>
          <p:nvPr/>
        </p:nvSpPr>
        <p:spPr>
          <a:xfrm>
            <a:off x="5867400" y="2205038"/>
            <a:ext cx="2808288" cy="1476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Zone de </a:t>
            </a:r>
            <a:r>
              <a:rPr lang="fr-FR" b="1" dirty="0">
                <a:latin typeface="+mn-lt"/>
              </a:rPr>
              <a:t>franchissement de la rivière de la Vienne </a:t>
            </a:r>
            <a:r>
              <a:rPr lang="fr-FR" dirty="0">
                <a:latin typeface="+mn-lt"/>
              </a:rPr>
              <a:t>(commune de Ports-sur-Vienne).</a:t>
            </a:r>
            <a:endParaRPr lang="fr-FR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95963" y="4652963"/>
            <a:ext cx="2879725" cy="1200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Zone de franchissement du </a:t>
            </a:r>
            <a:r>
              <a:rPr lang="fr-FR" b="1" dirty="0">
                <a:latin typeface="+mn-lt"/>
              </a:rPr>
              <a:t>marais de la Virvée </a:t>
            </a:r>
            <a:r>
              <a:rPr lang="fr-FR" dirty="0">
                <a:latin typeface="+mn-lt"/>
              </a:rPr>
              <a:t>(Gironde), sur la rive nord du fleuve Dordogne.</a:t>
            </a:r>
            <a:endParaRPr lang="fr-FR" dirty="0">
              <a:latin typeface="+mn-lt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067175" y="5084763"/>
            <a:ext cx="360363" cy="28892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0" name="Connecteur droit avec flèche 9"/>
          <p:cNvCxnSpPr>
            <a:endCxn id="8" idx="6"/>
          </p:cNvCxnSpPr>
          <p:nvPr/>
        </p:nvCxnSpPr>
        <p:spPr>
          <a:xfrm flipH="1">
            <a:off x="5364163" y="3141663"/>
            <a:ext cx="50323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003800" y="2997200"/>
            <a:ext cx="360363" cy="28733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4284663" y="5229225"/>
            <a:ext cx="15113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76475"/>
            <a:ext cx="28702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Utilisations pédagogiques possibles du jeu.</a:t>
            </a:r>
            <a:br>
              <a:rPr lang="fr-FR" dirty="0" smtClean="0"/>
            </a:br>
            <a:r>
              <a:rPr lang="fr-FR" dirty="0" smtClean="0">
                <a:solidFill>
                  <a:schemeClr val="tx2"/>
                </a:solidFill>
              </a:rPr>
              <a:t>Cas 1: en situation initiale/déclenchante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/>
              <a:t>1-Phase de jeu : Une partie (environ 45 min: pour réaliser correctement une partie).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Objectifs: Donner un contexte commun / un sens aux thématiques liées à la « connaissance de la biodiversité  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fr-FR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/>
              <a:t>2-Mise en commun/ « débriefing » de la partie :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Problématisation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/>
              <a:t>3-Utilisation du jeu en mode « animations », pour une étude exhaustive des écosystèmes présentés dans le module.</a:t>
            </a: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Utilisation du code fin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u="sng" dirty="0" smtClean="0"/>
              <a:t>Consigne aux élèves :</a:t>
            </a:r>
            <a:r>
              <a:rPr lang="fr-FR" dirty="0" smtClean="0"/>
              <a:t> </a:t>
            </a:r>
            <a:r>
              <a:rPr lang="fr-FR" i="1" dirty="0" smtClean="0"/>
              <a:t>Proposer un schéma intégrant les éléments constituant l’écosystème, ainsi que les relations entre ces éléments.</a:t>
            </a: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Utilisations pédagogiques possibles du jeu.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>
              <a:hlinkClick r:id="rId2" action="ppaction://hlinkfile"/>
            </a:endParaRPr>
          </a:p>
        </p:txBody>
      </p:sp>
      <p:sp>
        <p:nvSpPr>
          <p:cNvPr id="19458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2060575"/>
            <a:ext cx="8504238" cy="4038600"/>
          </a:xfrm>
        </p:spPr>
        <p:txBody>
          <a:bodyPr/>
          <a:lstStyle/>
          <a:p>
            <a:r>
              <a:rPr lang="fr-FR" smtClean="0">
                <a:solidFill>
                  <a:schemeClr val="tx2"/>
                </a:solidFill>
              </a:rPr>
              <a:t>Cas 2: Le jeu comme support à la réalisation d’un rapport scientifique sur la biodiversité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Utilisations pédagogiques possibles du jeu.</a:t>
            </a:r>
            <a:br>
              <a:rPr lang="fr-FR" dirty="0" smtClean="0"/>
            </a:br>
            <a:endParaRPr lang="fr-FR" dirty="0" smtClean="0">
              <a:hlinkClick r:id="rId2" action="ppaction://hlinkfile"/>
            </a:endParaRPr>
          </a:p>
        </p:txBody>
      </p:sp>
      <p:sp>
        <p:nvSpPr>
          <p:cNvPr id="2048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FR" smtClean="0">
                <a:solidFill>
                  <a:schemeClr val="tx2"/>
                </a:solidFill>
              </a:rPr>
              <a:t>Cas 3: Le jeu en phase de bilan, de mutualisation ou d’évaluation </a:t>
            </a:r>
          </a:p>
          <a:p>
            <a:endParaRPr lang="fr-FR" smtClean="0"/>
          </a:p>
          <a:p>
            <a:r>
              <a:rPr lang="fr-FR" smtClean="0"/>
              <a:t>Le jeu utilisé comme support de mobilisation de connaissances ou d’évaluation … par exemple à une sortie de terrain, une étude d’écosystèmes proches de l’établissement.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88A44D"/>
                </a:solidFill>
              </a:rPr>
              <a:t>Intérêts /limites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971550" y="1700213"/>
            <a:ext cx="3455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chemeClr val="tx2"/>
                </a:solidFill>
                <a:latin typeface="Georgia" pitchFamily="18" charset="0"/>
              </a:rPr>
              <a:t>Ludique / Appétant pour l’élève. 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95288" y="3860800"/>
            <a:ext cx="41052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chemeClr val="accent2"/>
                </a:solidFill>
                <a:latin typeface="Georgia" pitchFamily="18" charset="0"/>
              </a:rPr>
              <a:t>Chronophage  voir fastidieux dans certains cas : </a:t>
            </a:r>
          </a:p>
          <a:p>
            <a:r>
              <a:rPr lang="fr-FR" b="1" i="1">
                <a:solidFill>
                  <a:schemeClr val="accent2"/>
                </a:solidFill>
                <a:latin typeface="Georgia" pitchFamily="18" charset="0"/>
              </a:rPr>
              <a:t>Cas 1 : phase 3… fastidieux si l’on veux être exhaustif. </a:t>
            </a:r>
          </a:p>
          <a:p>
            <a:endParaRPr lang="fr-FR" b="1">
              <a:latin typeface="Georg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19700" y="1628775"/>
            <a:ext cx="36004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Situation pédagogique réfléchie … comme tout support 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24300" y="2852738"/>
            <a:ext cx="50403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Prise en main en amont nécessaire… pour anticiper les subtilités du jeu (cas des mails). 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850" y="2565400"/>
            <a:ext cx="36718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Ressorts ludiques plus ou moins marqués. 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68313" y="5516563"/>
            <a:ext cx="345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chemeClr val="tx2"/>
                </a:solidFill>
                <a:latin typeface="Georgia" pitchFamily="18" charset="0"/>
              </a:rPr>
              <a:t>Essais - erreurs. 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859338" y="4221163"/>
            <a:ext cx="3457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chemeClr val="tx2"/>
                </a:solidFill>
                <a:latin typeface="Georgia" pitchFamily="18" charset="0"/>
              </a:rPr>
              <a:t>Challenge / entraide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4859338" y="5732463"/>
            <a:ext cx="3457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chemeClr val="tx2"/>
                </a:solidFill>
                <a:latin typeface="Georgia" pitchFamily="18" charset="0"/>
              </a:rPr>
              <a:t>Enquête/ investigation.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4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15975"/>
          </a:xfrm>
        </p:spPr>
        <p:txBody>
          <a:bodyPr/>
          <a:lstStyle/>
          <a:p>
            <a:r>
              <a:rPr lang="fr-FR" smtClean="0">
                <a:hlinkClick r:id="rId3"/>
              </a:rPr>
              <a:t>Le Pack ressources LGV</a:t>
            </a:r>
            <a:endParaRPr lang="fr-FR" smtClean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FR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08275"/>
            <a:ext cx="9144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2268538" y="3357563"/>
            <a:ext cx="863600" cy="43180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572000" y="3357563"/>
            <a:ext cx="1512888" cy="43180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059113" y="3357563"/>
            <a:ext cx="1584325" cy="43180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4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15975"/>
          </a:xfrm>
        </p:spPr>
        <p:txBody>
          <a:bodyPr/>
          <a:lstStyle/>
          <a:p>
            <a:r>
              <a:rPr lang="fr-FR" smtClean="0">
                <a:hlinkClick r:id="rId3"/>
              </a:rPr>
              <a:t>Le Pack ressources LGV</a:t>
            </a:r>
            <a:endParaRPr lang="fr-FR" smtClean="0"/>
          </a:p>
        </p:txBody>
      </p:sp>
      <p:sp>
        <p:nvSpPr>
          <p:cNvPr id="16" name="Sous-titre 15"/>
          <p:cNvSpPr>
            <a:spLocks noGrp="1"/>
          </p:cNvSpPr>
          <p:nvPr>
            <p:ph type="subTitle" idx="1"/>
          </p:nvPr>
        </p:nvSpPr>
        <p:spPr>
          <a:xfrm>
            <a:off x="1258888" y="2852738"/>
            <a:ext cx="7058025" cy="23764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000" cap="none" dirty="0" smtClean="0"/>
              <a:t>Supports proposés sur la plateforme: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000" cap="none" dirty="0" smtClean="0"/>
              <a:t> 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000" cap="none" dirty="0" smtClean="0"/>
              <a:t> Des séquences pédagogiques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000" cap="none" dirty="0" smtClean="0"/>
              <a:t> Des animations numériques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000" cap="none" dirty="0" smtClean="0"/>
              <a:t> Des jeux sérieux</a:t>
            </a:r>
            <a:endParaRPr lang="fr-FR" sz="2000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660</TotalTime>
  <Words>725</Words>
  <Application>Microsoft Office PowerPoint</Application>
  <PresentationFormat>Affichage à l'écran (4:3)</PresentationFormat>
  <Paragraphs>150</Paragraphs>
  <Slides>19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Modèle de conception</vt:lpstr>
      </vt:variant>
      <vt:variant>
        <vt:i4>11</vt:i4>
      </vt:variant>
      <vt:variant>
        <vt:lpstr>Titres des diapositives</vt:lpstr>
      </vt:variant>
      <vt:variant>
        <vt:i4>19</vt:i4>
      </vt:variant>
    </vt:vector>
  </HeadingPairs>
  <TitlesOfParts>
    <vt:vector size="35" baseType="lpstr">
      <vt:lpstr>Georgia</vt:lpstr>
      <vt:lpstr>Arial</vt:lpstr>
      <vt:lpstr>Wingdings 2</vt:lpstr>
      <vt:lpstr>Wingdings</vt:lpstr>
      <vt:lpstr>Calibri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Jouer pour apprendre!</vt:lpstr>
      <vt:lpstr>Jouer pour apprendre: exemple de « Construire et préserver »</vt:lpstr>
      <vt:lpstr>Un jeu, deux modules (distincts et basés sur des situations réelles): </vt:lpstr>
      <vt:lpstr>Utilisations pédagogiques possibles du jeu. Cas 1: en situation initiale/déclenchante</vt:lpstr>
      <vt:lpstr>Utilisations pédagogiques possibles du jeu.  </vt:lpstr>
      <vt:lpstr>Utilisations pédagogiques possibles du jeu. </vt:lpstr>
      <vt:lpstr>Intérêts /limites</vt:lpstr>
      <vt:lpstr>Le Pack ressources LGV</vt:lpstr>
      <vt:lpstr>Le Pack ressources LGV</vt:lpstr>
      <vt:lpstr>Contexte: construction de la LGV Tours-Bordeaux</vt:lpstr>
      <vt:lpstr>Pack  ressources LGV: 3 jeux sérieux liés à la mise en place de la Ligne à Grande Vitesse.</vt:lpstr>
      <vt:lpstr>Trouver des jeux sérieux! Ressource éduscol</vt:lpstr>
      <vt:lpstr>Sitographie: apprendre avec des jeux sérieux</vt:lpstr>
      <vt:lpstr>Jeux sérieux Derrick. </vt:lpstr>
      <vt:lpstr>Jeu 1 : Des territoires, une voie</vt:lpstr>
      <vt:lpstr>Jeu 3: Construis ta ligne à grande vitesse</vt:lpstr>
      <vt:lpstr>Jeu 2: Construire et préserver</vt:lpstr>
      <vt:lpstr>Jeu 2: Construire et préserver Module 1: Le franchissement de la Vienne</vt:lpstr>
      <vt:lpstr>Jeu 2: Construire et préserver Module 2: Le marais de la Virvée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  ressource LGV: 3 jeux sérieux liés à la mise en place de la Ligne à Grande Vitesse.</dc:title>
  <dc:creator>Loïc Chapelain</dc:creator>
  <cp:lastModifiedBy>CHANTAL BERNARD</cp:lastModifiedBy>
  <cp:revision>29</cp:revision>
  <dcterms:created xsi:type="dcterms:W3CDTF">2016-01-04T20:52:13Z</dcterms:created>
  <dcterms:modified xsi:type="dcterms:W3CDTF">2016-04-07T14:58:56Z</dcterms:modified>
</cp:coreProperties>
</file>