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6" r:id="rId5"/>
    <p:sldId id="267" r:id="rId6"/>
    <p:sldId id="259" r:id="rId7"/>
    <p:sldId id="260" r:id="rId8"/>
    <p:sldId id="261" r:id="rId9"/>
    <p:sldId id="262" r:id="rId10"/>
    <p:sldId id="263" r:id="rId11"/>
    <p:sldId id="264" r:id="rId12"/>
    <p:sldId id="265"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70620" autoAdjust="0"/>
  </p:normalViewPr>
  <p:slideViewPr>
    <p:cSldViewPr snapToGrid="0">
      <p:cViewPr varScale="1">
        <p:scale>
          <a:sx n="52" d="100"/>
          <a:sy n="52"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DF1B93-F487-4132-ABEC-E9050D02C6CF}" type="datetimeFigureOut">
              <a:rPr lang="fr-FR" smtClean="0"/>
              <a:t>12/02/2024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D3EDA-E06E-40E2-AF10-AD124BF36F23}" type="slidenum">
              <a:rPr lang="fr-FR" smtClean="0"/>
              <a:t>‹N°›</a:t>
            </a:fld>
            <a:endParaRPr lang="fr-FR"/>
          </a:p>
        </p:txBody>
      </p:sp>
    </p:spTree>
    <p:extLst>
      <p:ext uri="{BB962C8B-B14F-4D97-AF65-F5344CB8AC3E}">
        <p14:creationId xmlns:p14="http://schemas.microsoft.com/office/powerpoint/2010/main" val="606208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agistere.education.fr/ac-poitiers/course/view.php?id=7182&amp;section=4"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2.ac-poitiers.fr/mission-edd/spip.php?article1875=" TargetMode="External"/><Relationship Id="rId5" Type="http://schemas.openxmlformats.org/officeDocument/2006/relationships/hyperlink" Target="https://eduscol.education.fr/document/33467/download?attachment" TargetMode="External"/><Relationship Id="rId4" Type="http://schemas.openxmlformats.org/officeDocument/2006/relationships/hyperlink" Target="https://eduscol.education.fr/1121/les-eco-delegu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1)renommer les ODD : </a:t>
            </a:r>
            <a:r>
              <a:rPr lang="fr-FR" sz="1200" i="1" kern="1200" dirty="0" smtClean="0">
                <a:solidFill>
                  <a:schemeClr val="tx1"/>
                </a:solidFill>
                <a:effectLst/>
                <a:latin typeface="+mn-lt"/>
                <a:ea typeface="+mn-ea"/>
                <a:cs typeface="+mn-cs"/>
              </a:rPr>
              <a:t>(trouver une formulation qui fasse sens pour chaque ODD) (chaque ODD est imprimé sur une feuille A4, des lignes sont tracées et les élèves les renomment). </a:t>
            </a:r>
            <a:r>
              <a:rPr lang="fr-FR" sz="1200" kern="1200" dirty="0" smtClean="0">
                <a:solidFill>
                  <a:schemeClr val="tx1"/>
                </a:solidFill>
                <a:effectLst/>
                <a:latin typeface="+mn-lt"/>
                <a:ea typeface="+mn-ea"/>
                <a:cs typeface="+mn-cs"/>
              </a:rPr>
              <a:t>Pour ce travail, la dernière série de photos de Yann Artus Bertrand, distribuée en 2020 et présente dans toutes les écoles et tous les établissements, peut aider les élèves car chaque ODD est illustré par une photo fort explicite (cycle 1 à lycée).</a:t>
            </a:r>
          </a:p>
          <a:p>
            <a:endParaRPr lang="fr-FR" dirty="0"/>
          </a:p>
        </p:txBody>
      </p:sp>
      <p:sp>
        <p:nvSpPr>
          <p:cNvPr id="4" name="Espace réservé du numéro de diapositive 3"/>
          <p:cNvSpPr>
            <a:spLocks noGrp="1"/>
          </p:cNvSpPr>
          <p:nvPr>
            <p:ph type="sldNum" sz="quarter" idx="10"/>
          </p:nvPr>
        </p:nvSpPr>
        <p:spPr/>
        <p:txBody>
          <a:bodyPr/>
          <a:lstStyle/>
          <a:p>
            <a:fld id="{69ED3EDA-E06E-40E2-AF10-AD124BF36F23}" type="slidenum">
              <a:rPr lang="fr-FR" smtClean="0"/>
              <a:t>2</a:t>
            </a:fld>
            <a:endParaRPr lang="fr-FR"/>
          </a:p>
        </p:txBody>
      </p:sp>
    </p:spTree>
    <p:extLst>
      <p:ext uri="{BB962C8B-B14F-4D97-AF65-F5344CB8AC3E}">
        <p14:creationId xmlns:p14="http://schemas.microsoft.com/office/powerpoint/2010/main" val="641554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2)en classe entière (élèves lecteurs), on imprime un (cycle 1, à l’oral) à quatre ODD par séance et les élèves réfléchissent aux actions déjà menées pour atteindre chaque objectif (les élèves peuvent également formuler de nouvelles propositions</a:t>
            </a:r>
            <a:r>
              <a:rPr lang="fr-FR" i="1" dirty="0" smtClean="0"/>
              <a:t>): on écrit ces actions, sous chaque ODD, pour les mettre en valeur (on peut répéter la séance, jusqu’à atteindre les dix-sept ODD, si cela fait sens)</a:t>
            </a:r>
            <a:r>
              <a:rPr lang="fr-FR" dirty="0" smtClean="0"/>
              <a:t> (cycle 1  à lycée).</a:t>
            </a:r>
          </a:p>
          <a:p>
            <a:endParaRPr lang="fr-FR" dirty="0"/>
          </a:p>
        </p:txBody>
      </p:sp>
      <p:sp>
        <p:nvSpPr>
          <p:cNvPr id="4" name="Espace réservé du numéro de diapositive 3"/>
          <p:cNvSpPr>
            <a:spLocks noGrp="1"/>
          </p:cNvSpPr>
          <p:nvPr>
            <p:ph type="sldNum" sz="quarter" idx="10"/>
          </p:nvPr>
        </p:nvSpPr>
        <p:spPr/>
        <p:txBody>
          <a:bodyPr/>
          <a:lstStyle/>
          <a:p>
            <a:fld id="{69ED3EDA-E06E-40E2-AF10-AD124BF36F23}" type="slidenum">
              <a:rPr lang="fr-FR" smtClean="0"/>
              <a:t>3</a:t>
            </a:fld>
            <a:endParaRPr lang="fr-FR"/>
          </a:p>
        </p:txBody>
      </p:sp>
    </p:spTree>
    <p:extLst>
      <p:ext uri="{BB962C8B-B14F-4D97-AF65-F5344CB8AC3E}">
        <p14:creationId xmlns:p14="http://schemas.microsoft.com/office/powerpoint/2010/main" val="2970213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kern="1200" dirty="0" smtClean="0">
                <a:solidFill>
                  <a:schemeClr val="tx1"/>
                </a:solidFill>
                <a:effectLst/>
                <a:latin typeface="+mn-lt"/>
                <a:ea typeface="+mn-ea"/>
                <a:cs typeface="+mn-cs"/>
              </a:rPr>
              <a:t>au centre d’une grande feuille ou au mur (version carte mentale), on indique le titre du projet EDD de l’année ou de la période, et on appose autour les ODD concernés, par exemple par découpage et collage des ODD par les élèves </a:t>
            </a:r>
            <a:r>
              <a:rPr lang="fr-FR" sz="1200" b="1" i="1" kern="1200" dirty="0" smtClean="0">
                <a:solidFill>
                  <a:schemeClr val="tx1"/>
                </a:solidFill>
                <a:effectLst/>
                <a:latin typeface="+mn-lt"/>
                <a:ea typeface="+mn-ea"/>
                <a:cs typeface="+mn-cs"/>
              </a:rPr>
              <a:t>(</a:t>
            </a:r>
            <a:r>
              <a:rPr lang="fr-FR" sz="1200" b="1" i="1" kern="1200" dirty="0" err="1" smtClean="0">
                <a:solidFill>
                  <a:schemeClr val="tx1"/>
                </a:solidFill>
                <a:effectLst/>
                <a:latin typeface="+mn-lt"/>
                <a:ea typeface="+mn-ea"/>
                <a:cs typeface="+mn-cs"/>
              </a:rPr>
              <a:t>cf</a:t>
            </a:r>
            <a:r>
              <a:rPr lang="fr-FR" sz="1200" b="1" i="1" kern="1200" dirty="0" smtClean="0">
                <a:solidFill>
                  <a:schemeClr val="tx1"/>
                </a:solidFill>
                <a:effectLst/>
                <a:latin typeface="+mn-lt"/>
                <a:ea typeface="+mn-ea"/>
                <a:cs typeface="+mn-cs"/>
              </a:rPr>
              <a:t> schéma page 2)</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(cycle 2 à lycée).</a:t>
            </a:r>
          </a:p>
          <a:p>
            <a:endParaRPr lang="fr-FR" dirty="0"/>
          </a:p>
        </p:txBody>
      </p:sp>
      <p:sp>
        <p:nvSpPr>
          <p:cNvPr id="4" name="Espace réservé du numéro de diapositive 3"/>
          <p:cNvSpPr>
            <a:spLocks noGrp="1"/>
          </p:cNvSpPr>
          <p:nvPr>
            <p:ph type="sldNum" sz="quarter" idx="10"/>
          </p:nvPr>
        </p:nvSpPr>
        <p:spPr/>
        <p:txBody>
          <a:bodyPr/>
          <a:lstStyle/>
          <a:p>
            <a:fld id="{69ED3EDA-E06E-40E2-AF10-AD124BF36F23}" type="slidenum">
              <a:rPr lang="fr-FR" smtClean="0"/>
              <a:t>6</a:t>
            </a:fld>
            <a:endParaRPr lang="fr-FR"/>
          </a:p>
        </p:txBody>
      </p:sp>
    </p:spTree>
    <p:extLst>
      <p:ext uri="{BB962C8B-B14F-4D97-AF65-F5344CB8AC3E}">
        <p14:creationId xmlns:p14="http://schemas.microsoft.com/office/powerpoint/2010/main" val="2532886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avec des flèches pré-imprimées, relier entre eux les ODD qui « fonctionnent ensemble », sur l’affiche grand format, et expliciter les liens </a:t>
            </a:r>
            <a:r>
              <a:rPr lang="fr-FR" sz="1200" kern="1200" dirty="0" smtClean="0">
                <a:solidFill>
                  <a:schemeClr val="tx1"/>
                </a:solidFill>
                <a:effectLst/>
                <a:latin typeface="+mn-lt"/>
                <a:ea typeface="+mn-ea"/>
                <a:cs typeface="+mn-cs"/>
              </a:rPr>
              <a:t>(cycle 3 à lycée).</a:t>
            </a:r>
          </a:p>
          <a:p>
            <a:endParaRPr lang="fr-FR" dirty="0"/>
          </a:p>
        </p:txBody>
      </p:sp>
      <p:sp>
        <p:nvSpPr>
          <p:cNvPr id="4" name="Espace réservé du numéro de diapositive 3"/>
          <p:cNvSpPr>
            <a:spLocks noGrp="1"/>
          </p:cNvSpPr>
          <p:nvPr>
            <p:ph type="sldNum" sz="quarter" idx="10"/>
          </p:nvPr>
        </p:nvSpPr>
        <p:spPr/>
        <p:txBody>
          <a:bodyPr/>
          <a:lstStyle/>
          <a:p>
            <a:fld id="{69ED3EDA-E06E-40E2-AF10-AD124BF36F23}" type="slidenum">
              <a:rPr lang="fr-FR" smtClean="0"/>
              <a:t>7</a:t>
            </a:fld>
            <a:endParaRPr lang="fr-FR"/>
          </a:p>
        </p:txBody>
      </p:sp>
    </p:spTree>
    <p:extLst>
      <p:ext uri="{BB962C8B-B14F-4D97-AF65-F5344CB8AC3E}">
        <p14:creationId xmlns:p14="http://schemas.microsoft.com/office/powerpoint/2010/main" val="4047762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permettre aux élèves de comprendre l’enjeu global des ODD, et de se positionner en tant que citoyens (l’activité peut être réalisée entre collègues enseignants) : </a:t>
            </a:r>
            <a:r>
              <a:rPr lang="fr-FR" sz="1200" i="1" kern="1200" dirty="0" smtClean="0">
                <a:solidFill>
                  <a:schemeClr val="tx1"/>
                </a:solidFill>
                <a:effectLst/>
                <a:latin typeface="+mn-lt"/>
                <a:ea typeface="+mn-ea"/>
                <a:cs typeface="+mn-cs"/>
              </a:rPr>
              <a:t>on trouve donc un titre à l’affiche, il est installé au-dessus de celle-ci. </a:t>
            </a:r>
            <a:r>
              <a:rPr lang="fr-FR" sz="1200" kern="1200" dirty="0" smtClean="0">
                <a:solidFill>
                  <a:schemeClr val="tx1"/>
                </a:solidFill>
                <a:effectLst/>
                <a:latin typeface="+mn-lt"/>
                <a:ea typeface="+mn-ea"/>
                <a:cs typeface="+mn-cs"/>
              </a:rPr>
              <a:t>(cycle 4 à lycée ?).</a:t>
            </a:r>
            <a:endParaRPr lang="fr-FR" dirty="0"/>
          </a:p>
        </p:txBody>
      </p:sp>
      <p:sp>
        <p:nvSpPr>
          <p:cNvPr id="4" name="Espace réservé du numéro de diapositive 3"/>
          <p:cNvSpPr>
            <a:spLocks noGrp="1"/>
          </p:cNvSpPr>
          <p:nvPr>
            <p:ph type="sldNum" sz="quarter" idx="10"/>
          </p:nvPr>
        </p:nvSpPr>
        <p:spPr/>
        <p:txBody>
          <a:bodyPr/>
          <a:lstStyle/>
          <a:p>
            <a:fld id="{69ED3EDA-E06E-40E2-AF10-AD124BF36F23}" type="slidenum">
              <a:rPr lang="fr-FR" smtClean="0"/>
              <a:t>8</a:t>
            </a:fld>
            <a:endParaRPr lang="fr-FR"/>
          </a:p>
        </p:txBody>
      </p:sp>
    </p:spTree>
    <p:extLst>
      <p:ext uri="{BB962C8B-B14F-4D97-AF65-F5344CB8AC3E}">
        <p14:creationId xmlns:p14="http://schemas.microsoft.com/office/powerpoint/2010/main" val="2837210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6) dans le cadre de la classe dehors : travail régulier sur les ODD n° 7, 13, 14 et 15, par travail en sciences expérimentales (températures, influence du feuillage, approche du concept d’énergie …) ou en SVT (pêche d’invertébrés, identification du vivant, travail sur l’écosystème…)</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9ED3EDA-E06E-40E2-AF10-AD124BF36F23}" type="slidenum">
              <a:rPr lang="fr-FR" smtClean="0"/>
              <a:t>9</a:t>
            </a:fld>
            <a:endParaRPr lang="fr-FR"/>
          </a:p>
        </p:txBody>
      </p:sp>
    </p:spTree>
    <p:extLst>
      <p:ext uri="{BB962C8B-B14F-4D97-AF65-F5344CB8AC3E}">
        <p14:creationId xmlns:p14="http://schemas.microsoft.com/office/powerpoint/2010/main" val="496610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 Travail de statistique, par exemple pour l’ODD 4, sur le pourcentage d’enfants (filles et garçons) pouvant fréquenter l’école sur différents continents, pour l’ODD 5 sur les proportions respectives des femmes et des hommes dans différents métiers, par exemple pour l’ODD 6 sur la part de la population, dans les différents pays, accédant à l’eau potable</a:t>
            </a:r>
            <a:endParaRPr lang="fr-FR" sz="1200" kern="1200" dirty="0" smtClean="0">
              <a:solidFill>
                <a:schemeClr val="tx1"/>
              </a:solidFill>
              <a:effectLst/>
              <a:latin typeface="+mn-lt"/>
              <a:ea typeface="+mn-ea"/>
              <a:cs typeface="+mn-cs"/>
            </a:endParaRPr>
          </a:p>
          <a:p>
            <a:pPr lvl="0"/>
            <a:r>
              <a:rPr lang="fr-FR" sz="1200" b="1" kern="1200" dirty="0" smtClean="0">
                <a:solidFill>
                  <a:schemeClr val="tx1"/>
                </a:solidFill>
                <a:effectLst/>
                <a:latin typeface="+mn-lt"/>
                <a:ea typeface="+mn-ea"/>
                <a:cs typeface="+mn-cs"/>
              </a:rPr>
              <a:t>- Résolution de problèmes, par exemple au cycle 2 sur les masses respectives des déchets dans les poubelles noires et jaunes, dans les composteurs, dans les conteneurs à verre, par exemple au cycle 3 sur les kilomètres parcourus  par les camions de collecte des déchets (et les coûts induits, les émissions de CO2) si l’on fait un ramassage par mois, un par quinzaine, un par semaine…, par exemple au cycle 4 en ajoutant la fiscalité liée au traitement des poubelles noires, des poubelles jaunes…</a:t>
            </a:r>
            <a:endParaRPr lang="fr-FR" sz="1200" kern="1200" dirty="0" smtClean="0">
              <a:solidFill>
                <a:schemeClr val="tx1"/>
              </a:solidFill>
              <a:effectLst/>
              <a:latin typeface="+mn-lt"/>
              <a:ea typeface="+mn-ea"/>
              <a:cs typeface="+mn-cs"/>
            </a:endParaRPr>
          </a:p>
          <a:p>
            <a:pPr lvl="0"/>
            <a:r>
              <a:rPr lang="fr-FR" sz="1200" b="1" kern="1200" dirty="0" smtClean="0">
                <a:solidFill>
                  <a:schemeClr val="tx1"/>
                </a:solidFill>
                <a:effectLst/>
                <a:latin typeface="+mn-lt"/>
                <a:ea typeface="+mn-ea"/>
                <a:cs typeface="+mn-cs"/>
              </a:rPr>
              <a:t>- Numération et calculs, sur le terrain, quant au nombre d’êtres vivants, végétaux ou animaux, trouvés sur une surface donnée (exemple du protocole ver de terre)</a:t>
            </a:r>
            <a:endParaRPr lang="fr-FR" sz="1200" kern="1200" dirty="0" smtClean="0">
              <a:solidFill>
                <a:schemeClr val="tx1"/>
              </a:solidFill>
              <a:effectLst/>
              <a:latin typeface="+mn-lt"/>
              <a:ea typeface="+mn-ea"/>
              <a:cs typeface="+mn-cs"/>
            </a:endParaRPr>
          </a:p>
          <a:p>
            <a:pPr lvl="0"/>
            <a:r>
              <a:rPr lang="fr-FR" sz="1200" b="1" kern="1200" dirty="0" smtClean="0">
                <a:solidFill>
                  <a:schemeClr val="tx1"/>
                </a:solidFill>
                <a:effectLst/>
                <a:latin typeface="+mn-lt"/>
                <a:ea typeface="+mn-ea"/>
                <a:cs typeface="+mn-cs"/>
              </a:rPr>
              <a:t>Travail de mesure (cycles 2 et 3), par exemple pour construire des nichoirs (</a:t>
            </a:r>
            <a:r>
              <a:rPr lang="fr-FR" sz="1200" b="1" kern="1200" dirty="0" err="1" smtClean="0">
                <a:solidFill>
                  <a:schemeClr val="tx1"/>
                </a:solidFill>
                <a:effectLst/>
                <a:latin typeface="+mn-lt"/>
                <a:ea typeface="+mn-ea"/>
                <a:cs typeface="+mn-cs"/>
              </a:rPr>
              <a:t>cf</a:t>
            </a:r>
            <a:r>
              <a:rPr lang="fr-FR" sz="1200" b="1" kern="1200" dirty="0" smtClean="0">
                <a:solidFill>
                  <a:schemeClr val="tx1"/>
                </a:solidFill>
                <a:effectLst/>
                <a:latin typeface="+mn-lt"/>
                <a:ea typeface="+mn-ea"/>
                <a:cs typeface="+mn-cs"/>
              </a:rPr>
              <a:t> domaine de la langue C1-C2)</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9ED3EDA-E06E-40E2-AF10-AD124BF36F23}" type="slidenum">
              <a:rPr lang="fr-FR" smtClean="0"/>
              <a:t>11</a:t>
            </a:fld>
            <a:endParaRPr lang="fr-FR"/>
          </a:p>
        </p:txBody>
      </p:sp>
    </p:spTree>
    <p:extLst>
      <p:ext uri="{BB962C8B-B14F-4D97-AF65-F5344CB8AC3E}">
        <p14:creationId xmlns:p14="http://schemas.microsoft.com/office/powerpoint/2010/main" val="1923442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r>
              <a:rPr lang="fr-FR" sz="1200" b="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Pour les cycles 1 et 2, Magistère</a:t>
            </a:r>
            <a:r>
              <a:rPr lang="fr-FR" sz="1200" b="0" kern="1200" dirty="0" smtClean="0">
                <a:solidFill>
                  <a:schemeClr val="tx1"/>
                </a:solidFill>
                <a:effectLst/>
                <a:latin typeface="+mn-lt"/>
                <a:ea typeface="+mn-ea"/>
                <a:cs typeface="+mn-cs"/>
              </a:rPr>
              <a:t> « </a:t>
            </a:r>
            <a:r>
              <a:rPr lang="fr-FR" sz="1200" b="1" kern="1200" dirty="0" smtClean="0">
                <a:solidFill>
                  <a:schemeClr val="tx1"/>
                </a:solidFill>
                <a:effectLst/>
                <a:latin typeface="+mn-lt"/>
                <a:ea typeface="+mn-ea"/>
                <a:cs typeface="+mn-cs"/>
              </a:rPr>
              <a:t>Enseigner le vocabulaire : un enjeu fort de l'école maternelle » : </a:t>
            </a:r>
            <a:r>
              <a:rPr lang="fr-FR" sz="1200" b="1" u="sng" kern="1200" dirty="0" smtClean="0">
                <a:solidFill>
                  <a:schemeClr val="tx1"/>
                </a:solidFill>
                <a:effectLst/>
                <a:latin typeface="+mn-lt"/>
                <a:ea typeface="+mn-ea"/>
                <a:cs typeface="+mn-cs"/>
                <a:hlinkClick r:id="rId3"/>
              </a:rPr>
              <a:t>https://magistere.education.fr/ac-poitiers/course/view.php?id=7182&amp;section=4</a:t>
            </a:r>
            <a:r>
              <a:rPr lang="fr-FR" sz="1200" b="1" kern="1200" dirty="0" smtClean="0">
                <a:solidFill>
                  <a:schemeClr val="tx1"/>
                </a:solidFill>
                <a:effectLst/>
                <a:latin typeface="+mn-lt"/>
                <a:ea typeface="+mn-ea"/>
                <a:cs typeface="+mn-cs"/>
              </a:rPr>
              <a:t> (les nichoirs : insister sur deuxième tableau et les quatre phases)</a:t>
            </a:r>
          </a:p>
          <a:p>
            <a:r>
              <a:rPr lang="fr-FR" sz="1200" b="1" kern="1200" dirty="0" smtClean="0">
                <a:solidFill>
                  <a:schemeClr val="tx1"/>
                </a:solidFill>
                <a:effectLst/>
                <a:latin typeface="+mn-lt"/>
                <a:ea typeface="+mn-ea"/>
                <a:cs typeface="+mn-cs"/>
              </a:rPr>
              <a:t>- Pour le cycle 3, sur EDUSCOL « Les éco-délégués » (vocabulaire, discours argumentatif, discours explicatif) : </a:t>
            </a:r>
            <a:r>
              <a:rPr lang="fr-FR" sz="1200" b="1" u="sng" kern="1200" dirty="0" smtClean="0">
                <a:solidFill>
                  <a:schemeClr val="tx1"/>
                </a:solidFill>
                <a:effectLst/>
                <a:latin typeface="+mn-lt"/>
                <a:ea typeface="+mn-ea"/>
                <a:cs typeface="+mn-cs"/>
                <a:hlinkClick r:id="rId4"/>
              </a:rPr>
              <a:t>https://eduscol.education.fr/1121/les-eco-delegues</a:t>
            </a:r>
            <a:r>
              <a:rPr lang="fr-FR" sz="1200" b="1" kern="1200" dirty="0" smtClean="0">
                <a:solidFill>
                  <a:schemeClr val="tx1"/>
                </a:solidFill>
                <a:effectLst/>
                <a:latin typeface="+mn-lt"/>
                <a:ea typeface="+mn-ea"/>
                <a:cs typeface="+mn-cs"/>
              </a:rPr>
              <a:t>  puis le guide élève : </a:t>
            </a:r>
            <a:r>
              <a:rPr lang="fr-FR" sz="1200" b="1" u="sng" kern="1200" dirty="0" smtClean="0">
                <a:solidFill>
                  <a:schemeClr val="tx1"/>
                </a:solidFill>
                <a:effectLst/>
                <a:latin typeface="+mn-lt"/>
                <a:ea typeface="+mn-ea"/>
                <a:cs typeface="+mn-cs"/>
                <a:hlinkClick r:id="rId5"/>
              </a:rPr>
              <a:t>https://eduscol.education.fr/document/33467/download?attachment</a:t>
            </a:r>
            <a:r>
              <a:rPr lang="fr-FR" sz="1200" b="1" kern="1200" dirty="0" smtClean="0">
                <a:solidFill>
                  <a:schemeClr val="tx1"/>
                </a:solidFill>
                <a:effectLst/>
                <a:latin typeface="+mn-lt"/>
                <a:ea typeface="+mn-ea"/>
                <a:cs typeface="+mn-cs"/>
              </a:rPr>
              <a:t> et enfin le genial.ly : </a:t>
            </a:r>
            <a:r>
              <a:rPr lang="fr-FR" sz="1200" b="1" u="sng" kern="1200" dirty="0" smtClean="0">
                <a:solidFill>
                  <a:schemeClr val="tx1"/>
                </a:solidFill>
                <a:effectLst/>
                <a:latin typeface="+mn-lt"/>
                <a:ea typeface="+mn-ea"/>
                <a:cs typeface="+mn-cs"/>
                <a:hlinkClick r:id="rId6"/>
              </a:rPr>
              <a:t>https://ww2.ac-poitiers.fr/mission-edd/spip.php?article1875=</a:t>
            </a:r>
            <a:endParaRPr lang="fr-FR" sz="1200" b="1"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9ED3EDA-E06E-40E2-AF10-AD124BF36F23}" type="slidenum">
              <a:rPr lang="fr-FR" smtClean="0"/>
              <a:t>12</a:t>
            </a:fld>
            <a:endParaRPr lang="fr-FR"/>
          </a:p>
        </p:txBody>
      </p:sp>
    </p:spTree>
    <p:extLst>
      <p:ext uri="{BB962C8B-B14F-4D97-AF65-F5344CB8AC3E}">
        <p14:creationId xmlns:p14="http://schemas.microsoft.com/office/powerpoint/2010/main" val="289400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CDA1EB96-79AB-4EC9-B04D-B9E4C172F7B0}" type="datetimeFigureOut">
              <a:rPr lang="fr-FR" smtClean="0"/>
              <a:t>12/02/2024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170D5B-F36F-43F5-88AB-30E71CFE550B}" type="slidenum">
              <a:rPr lang="fr-FR" smtClean="0"/>
              <a:t>‹N°›</a:t>
            </a:fld>
            <a:endParaRPr lang="fr-FR"/>
          </a:p>
        </p:txBody>
      </p:sp>
    </p:spTree>
    <p:extLst>
      <p:ext uri="{BB962C8B-B14F-4D97-AF65-F5344CB8AC3E}">
        <p14:creationId xmlns:p14="http://schemas.microsoft.com/office/powerpoint/2010/main" val="2011417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A1EB96-79AB-4EC9-B04D-B9E4C172F7B0}" type="datetimeFigureOut">
              <a:rPr lang="fr-FR" smtClean="0"/>
              <a:t>12/02/2024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170D5B-F36F-43F5-88AB-30E71CFE550B}" type="slidenum">
              <a:rPr lang="fr-FR" smtClean="0"/>
              <a:t>‹N°›</a:t>
            </a:fld>
            <a:endParaRPr lang="fr-FR"/>
          </a:p>
        </p:txBody>
      </p:sp>
    </p:spTree>
    <p:extLst>
      <p:ext uri="{BB962C8B-B14F-4D97-AF65-F5344CB8AC3E}">
        <p14:creationId xmlns:p14="http://schemas.microsoft.com/office/powerpoint/2010/main" val="2373540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A1EB96-79AB-4EC9-B04D-B9E4C172F7B0}" type="datetimeFigureOut">
              <a:rPr lang="fr-FR" smtClean="0"/>
              <a:t>12/02/2024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170D5B-F36F-43F5-88AB-30E71CFE550B}" type="slidenum">
              <a:rPr lang="fr-FR" smtClean="0"/>
              <a:t>‹N°›</a:t>
            </a:fld>
            <a:endParaRPr lang="fr-FR"/>
          </a:p>
        </p:txBody>
      </p:sp>
    </p:spTree>
    <p:extLst>
      <p:ext uri="{BB962C8B-B14F-4D97-AF65-F5344CB8AC3E}">
        <p14:creationId xmlns:p14="http://schemas.microsoft.com/office/powerpoint/2010/main" val="946538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A1EB96-79AB-4EC9-B04D-B9E4C172F7B0}" type="datetimeFigureOut">
              <a:rPr lang="fr-FR" smtClean="0"/>
              <a:t>12/02/2024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170D5B-F36F-43F5-88AB-30E71CFE550B}" type="slidenum">
              <a:rPr lang="fr-FR" smtClean="0"/>
              <a:t>‹N°›</a:t>
            </a:fld>
            <a:endParaRPr lang="fr-FR"/>
          </a:p>
        </p:txBody>
      </p:sp>
    </p:spTree>
    <p:extLst>
      <p:ext uri="{BB962C8B-B14F-4D97-AF65-F5344CB8AC3E}">
        <p14:creationId xmlns:p14="http://schemas.microsoft.com/office/powerpoint/2010/main" val="3567857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CDA1EB96-79AB-4EC9-B04D-B9E4C172F7B0}" type="datetimeFigureOut">
              <a:rPr lang="fr-FR" smtClean="0"/>
              <a:t>12/02/2024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170D5B-F36F-43F5-88AB-30E71CFE550B}" type="slidenum">
              <a:rPr lang="fr-FR" smtClean="0"/>
              <a:t>‹N°›</a:t>
            </a:fld>
            <a:endParaRPr lang="fr-FR"/>
          </a:p>
        </p:txBody>
      </p:sp>
    </p:spTree>
    <p:extLst>
      <p:ext uri="{BB962C8B-B14F-4D97-AF65-F5344CB8AC3E}">
        <p14:creationId xmlns:p14="http://schemas.microsoft.com/office/powerpoint/2010/main" val="2702465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DA1EB96-79AB-4EC9-B04D-B9E4C172F7B0}" type="datetimeFigureOut">
              <a:rPr lang="fr-FR" smtClean="0"/>
              <a:t>12/02/2024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B170D5B-F36F-43F5-88AB-30E71CFE550B}" type="slidenum">
              <a:rPr lang="fr-FR" smtClean="0"/>
              <a:t>‹N°›</a:t>
            </a:fld>
            <a:endParaRPr lang="fr-FR"/>
          </a:p>
        </p:txBody>
      </p:sp>
    </p:spTree>
    <p:extLst>
      <p:ext uri="{BB962C8B-B14F-4D97-AF65-F5344CB8AC3E}">
        <p14:creationId xmlns:p14="http://schemas.microsoft.com/office/powerpoint/2010/main" val="2006764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DA1EB96-79AB-4EC9-B04D-B9E4C172F7B0}" type="datetimeFigureOut">
              <a:rPr lang="fr-FR" smtClean="0"/>
              <a:t>12/02/2024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B170D5B-F36F-43F5-88AB-30E71CFE550B}" type="slidenum">
              <a:rPr lang="fr-FR" smtClean="0"/>
              <a:t>‹N°›</a:t>
            </a:fld>
            <a:endParaRPr lang="fr-FR"/>
          </a:p>
        </p:txBody>
      </p:sp>
    </p:spTree>
    <p:extLst>
      <p:ext uri="{BB962C8B-B14F-4D97-AF65-F5344CB8AC3E}">
        <p14:creationId xmlns:p14="http://schemas.microsoft.com/office/powerpoint/2010/main" val="1659849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DA1EB96-79AB-4EC9-B04D-B9E4C172F7B0}" type="datetimeFigureOut">
              <a:rPr lang="fr-FR" smtClean="0"/>
              <a:t>12/02/2024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B170D5B-F36F-43F5-88AB-30E71CFE550B}" type="slidenum">
              <a:rPr lang="fr-FR" smtClean="0"/>
              <a:t>‹N°›</a:t>
            </a:fld>
            <a:endParaRPr lang="fr-FR"/>
          </a:p>
        </p:txBody>
      </p:sp>
    </p:spTree>
    <p:extLst>
      <p:ext uri="{BB962C8B-B14F-4D97-AF65-F5344CB8AC3E}">
        <p14:creationId xmlns:p14="http://schemas.microsoft.com/office/powerpoint/2010/main" val="2386123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DA1EB96-79AB-4EC9-B04D-B9E4C172F7B0}" type="datetimeFigureOut">
              <a:rPr lang="fr-FR" smtClean="0"/>
              <a:t>12/02/2024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B170D5B-F36F-43F5-88AB-30E71CFE550B}" type="slidenum">
              <a:rPr lang="fr-FR" smtClean="0"/>
              <a:t>‹N°›</a:t>
            </a:fld>
            <a:endParaRPr lang="fr-FR"/>
          </a:p>
        </p:txBody>
      </p:sp>
    </p:spTree>
    <p:extLst>
      <p:ext uri="{BB962C8B-B14F-4D97-AF65-F5344CB8AC3E}">
        <p14:creationId xmlns:p14="http://schemas.microsoft.com/office/powerpoint/2010/main" val="224721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CDA1EB96-79AB-4EC9-B04D-B9E4C172F7B0}" type="datetimeFigureOut">
              <a:rPr lang="fr-FR" smtClean="0"/>
              <a:t>12/02/2024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B170D5B-F36F-43F5-88AB-30E71CFE550B}" type="slidenum">
              <a:rPr lang="fr-FR" smtClean="0"/>
              <a:t>‹N°›</a:t>
            </a:fld>
            <a:endParaRPr lang="fr-FR"/>
          </a:p>
        </p:txBody>
      </p:sp>
    </p:spTree>
    <p:extLst>
      <p:ext uri="{BB962C8B-B14F-4D97-AF65-F5344CB8AC3E}">
        <p14:creationId xmlns:p14="http://schemas.microsoft.com/office/powerpoint/2010/main" val="1987572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CDA1EB96-79AB-4EC9-B04D-B9E4C172F7B0}" type="datetimeFigureOut">
              <a:rPr lang="fr-FR" smtClean="0"/>
              <a:t>12/02/2024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B170D5B-F36F-43F5-88AB-30E71CFE550B}" type="slidenum">
              <a:rPr lang="fr-FR" smtClean="0"/>
              <a:t>‹N°›</a:t>
            </a:fld>
            <a:endParaRPr lang="fr-FR"/>
          </a:p>
        </p:txBody>
      </p:sp>
    </p:spTree>
    <p:extLst>
      <p:ext uri="{BB962C8B-B14F-4D97-AF65-F5344CB8AC3E}">
        <p14:creationId xmlns:p14="http://schemas.microsoft.com/office/powerpoint/2010/main" val="361740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1EB96-79AB-4EC9-B04D-B9E4C172F7B0}" type="datetimeFigureOut">
              <a:rPr lang="fr-FR" smtClean="0"/>
              <a:t>12/02/2024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70D5B-F36F-43F5-88AB-30E71CFE550B}" type="slidenum">
              <a:rPr lang="fr-FR" smtClean="0"/>
              <a:t>‹N°›</a:t>
            </a:fld>
            <a:endParaRPr lang="fr-FR"/>
          </a:p>
        </p:txBody>
      </p:sp>
    </p:spTree>
    <p:extLst>
      <p:ext uri="{BB962C8B-B14F-4D97-AF65-F5344CB8AC3E}">
        <p14:creationId xmlns:p14="http://schemas.microsoft.com/office/powerpoint/2010/main" val="681711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ube-ecoles.org/ecole/" TargetMode="External"/><Relationship Id="rId2" Type="http://schemas.openxmlformats.org/officeDocument/2006/relationships/hyperlink" Target="https://www.vinzetlou.net/fr/ressources/filter/theme/filles-garcons/4" TargetMode="External"/><Relationship Id="rId1" Type="http://schemas.openxmlformats.org/officeDocument/2006/relationships/slideLayout" Target="../slideLayouts/slideLayout2.xml"/><Relationship Id="rId6" Type="http://schemas.openxmlformats.org/officeDocument/2006/relationships/hyperlink" Target="file:///C:\Users\jhortolan\Documents\classes%20d'environnement\E3D\Roue%20des%20ODD\www.ledeveloppementdurable.fr\odd\docs\kit_pedaogique_posters_ODD.pdf" TargetMode="External"/><Relationship Id="rId5" Type="http://schemas.openxmlformats.org/officeDocument/2006/relationships/hyperlink" Target="https://eduscol.education.fr/1117/education-au-developpement-durable#ODD" TargetMode="External"/><Relationship Id="rId4" Type="http://schemas.openxmlformats.org/officeDocument/2006/relationships/hyperlink" Target="https://www.canadasforesttrust.ca/carbon-calculator/school/?lang=f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hyperlink" Target="https://magistere.education.fr/ac-poitiers/course/view.php?id=7182&amp;section=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2.ac-poitiers.fr/mission-edd/spip.php?article1875=" TargetMode="External"/><Relationship Id="rId4" Type="http://schemas.openxmlformats.org/officeDocument/2006/relationships/hyperlink" Target="https://eduscol.education.fr/document/33467/download?attachme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sp>
        <p:nvSpPr>
          <p:cNvPr id="4" name="Rectangle 3"/>
          <p:cNvSpPr/>
          <p:nvPr/>
        </p:nvSpPr>
        <p:spPr>
          <a:xfrm>
            <a:off x="1267097" y="3969369"/>
            <a:ext cx="9400903" cy="1380506"/>
          </a:xfrm>
          <a:prstGeom prst="rect">
            <a:avLst/>
          </a:prstGeom>
        </p:spPr>
        <p:txBody>
          <a:bodyPr wrap="square">
            <a:spAutoFit/>
          </a:bodyPr>
          <a:lstStyle/>
          <a:p>
            <a:pPr algn="ctr">
              <a:lnSpc>
                <a:spcPct val="107000"/>
              </a:lnSpc>
              <a:spcAft>
                <a:spcPts val="800"/>
              </a:spcAft>
            </a:pPr>
            <a:r>
              <a:rPr lang="fr-FR" sz="3600" b="1" dirty="0" smtClean="0">
                <a:effectLst/>
                <a:latin typeface="Calibri" panose="020F0502020204030204" pitchFamily="34" charset="0"/>
                <a:ea typeface="Calibri" panose="020F0502020204030204" pitchFamily="34" charset="0"/>
                <a:cs typeface="Times New Roman" panose="02020603050405020304" pitchFamily="18" charset="0"/>
              </a:rPr>
              <a:t>Idées pour faire vivre les affiches ODD</a:t>
            </a:r>
            <a:endParaRPr lang="fr-FR"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3600" b="1" dirty="0">
                <a:latin typeface="Calibri" panose="020F0502020204030204" pitchFamily="34" charset="0"/>
                <a:ea typeface="Calibri" panose="020F0502020204030204" pitchFamily="34" charset="0"/>
                <a:cs typeface="Times New Roman" panose="02020603050405020304" pitchFamily="18" charset="0"/>
              </a:rPr>
              <a:t>(avec les élèves des premier et second degrés)</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5059" y="983183"/>
            <a:ext cx="7421881" cy="2618855"/>
          </a:xfrm>
          <a:prstGeom prst="rect">
            <a:avLst/>
          </a:prstGeom>
        </p:spPr>
      </p:pic>
    </p:spTree>
    <p:extLst>
      <p:ext uri="{BB962C8B-B14F-4D97-AF65-F5344CB8AC3E}">
        <p14:creationId xmlns:p14="http://schemas.microsoft.com/office/powerpoint/2010/main" val="217214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015806"/>
          </a:xfrm>
        </p:spPr>
        <p:txBody>
          <a:bodyPr/>
          <a:lstStyle/>
          <a:p>
            <a:pPr algn="ctr"/>
            <a:r>
              <a:rPr lang="fr-FR" b="1" dirty="0" smtClean="0">
                <a:latin typeface="+mn-lt"/>
              </a:rPr>
              <a:t>Apports du numérique</a:t>
            </a:r>
            <a:endParaRPr lang="fr-FR" b="1" dirty="0">
              <a:latin typeface="+mn-lt"/>
            </a:endParaRPr>
          </a:p>
        </p:txBody>
      </p:sp>
      <p:sp>
        <p:nvSpPr>
          <p:cNvPr id="3" name="Espace réservé du contenu 2"/>
          <p:cNvSpPr>
            <a:spLocks noGrp="1"/>
          </p:cNvSpPr>
          <p:nvPr>
            <p:ph idx="1"/>
          </p:nvPr>
        </p:nvSpPr>
        <p:spPr>
          <a:xfrm>
            <a:off x="838200" y="1380932"/>
            <a:ext cx="10515600" cy="4351338"/>
          </a:xfrm>
        </p:spPr>
        <p:txBody>
          <a:bodyPr>
            <a:normAutofit fontScale="92500"/>
          </a:bodyPr>
          <a:lstStyle/>
          <a:p>
            <a:r>
              <a:rPr lang="fr-FR" sz="2400" b="1" dirty="0" err="1"/>
              <a:t>Vinz</a:t>
            </a:r>
            <a:r>
              <a:rPr lang="fr-FR" sz="2400" b="1" dirty="0"/>
              <a:t> et Lou, </a:t>
            </a:r>
            <a:r>
              <a:rPr lang="fr-FR" sz="2400" b="1" dirty="0" err="1"/>
              <a:t>multi-thématiques</a:t>
            </a:r>
            <a:r>
              <a:rPr lang="fr-FR" sz="2400" b="1" dirty="0"/>
              <a:t> EDD, </a:t>
            </a:r>
            <a:r>
              <a:rPr lang="fr-FR" sz="2400" dirty="0">
                <a:solidFill>
                  <a:schemeClr val="accent5"/>
                </a:solidFill>
              </a:rPr>
              <a:t>du CE1 à la 5</a:t>
            </a:r>
            <a:r>
              <a:rPr lang="fr-FR" sz="2400" baseline="30000" dirty="0">
                <a:solidFill>
                  <a:schemeClr val="accent5"/>
                </a:solidFill>
              </a:rPr>
              <a:t>ème</a:t>
            </a:r>
            <a:r>
              <a:rPr lang="fr-FR" sz="2400" b="1" baseline="30000" dirty="0"/>
              <a:t> </a:t>
            </a:r>
            <a:r>
              <a:rPr lang="fr-FR" sz="2400" b="1" dirty="0"/>
              <a:t>: </a:t>
            </a:r>
            <a:r>
              <a:rPr lang="fr-FR" sz="2400" u="sng" dirty="0">
                <a:hlinkClick r:id="rId2"/>
              </a:rPr>
              <a:t>https://www.vinzetlou.net/fr/ressources/filter/theme/filles-garcons/4</a:t>
            </a:r>
            <a:endParaRPr lang="fr-FR" sz="2400" dirty="0"/>
          </a:p>
          <a:p>
            <a:r>
              <a:rPr lang="fr-FR" sz="2400" b="1" dirty="0"/>
              <a:t>Programmes CUBE.S (</a:t>
            </a:r>
            <a:r>
              <a:rPr lang="fr-FR" sz="2400" dirty="0">
                <a:solidFill>
                  <a:schemeClr val="accent5"/>
                </a:solidFill>
              </a:rPr>
              <a:t>2</a:t>
            </a:r>
            <a:r>
              <a:rPr lang="fr-FR" sz="2400" baseline="30000" dirty="0">
                <a:solidFill>
                  <a:schemeClr val="accent5"/>
                </a:solidFill>
              </a:rPr>
              <a:t>nd</a:t>
            </a:r>
            <a:r>
              <a:rPr lang="fr-FR" sz="2400" dirty="0">
                <a:solidFill>
                  <a:schemeClr val="accent5"/>
                </a:solidFill>
              </a:rPr>
              <a:t> degré) </a:t>
            </a:r>
            <a:r>
              <a:rPr lang="fr-FR" sz="2400" b="1" dirty="0"/>
              <a:t>et CUBE </a:t>
            </a:r>
            <a:r>
              <a:rPr lang="fr-FR" sz="2400" dirty="0">
                <a:solidFill>
                  <a:schemeClr val="accent5"/>
                </a:solidFill>
              </a:rPr>
              <a:t>écoles</a:t>
            </a:r>
            <a:r>
              <a:rPr lang="fr-FR" sz="2400" b="1" dirty="0"/>
              <a:t>, sur les économies d’énergie</a:t>
            </a:r>
            <a:endParaRPr lang="fr-FR" sz="2400" dirty="0"/>
          </a:p>
          <a:p>
            <a:r>
              <a:rPr lang="fr-FR" sz="2400" u="sng" dirty="0">
                <a:hlinkClick r:id="rId3"/>
              </a:rPr>
              <a:t>https://www.cube-ecoles.org/ecole/</a:t>
            </a:r>
            <a:endParaRPr lang="fr-FR" sz="2400" dirty="0"/>
          </a:p>
          <a:p>
            <a:r>
              <a:rPr lang="fr-FR" sz="2400" b="1" dirty="0"/>
              <a:t>Une éco-calculette canadienne, pour évaluer votre empreinte </a:t>
            </a:r>
            <a:r>
              <a:rPr lang="fr-FR" sz="2400" b="1" dirty="0" smtClean="0"/>
              <a:t>carbone </a:t>
            </a:r>
            <a:r>
              <a:rPr lang="fr-FR" sz="2400" dirty="0" smtClean="0">
                <a:solidFill>
                  <a:schemeClr val="accent5"/>
                </a:solidFill>
              </a:rPr>
              <a:t>(2</a:t>
            </a:r>
            <a:r>
              <a:rPr lang="fr-FR" sz="2400" baseline="30000" dirty="0" smtClean="0">
                <a:solidFill>
                  <a:schemeClr val="accent5"/>
                </a:solidFill>
              </a:rPr>
              <a:t>nd</a:t>
            </a:r>
            <a:r>
              <a:rPr lang="fr-FR" sz="2400" dirty="0" smtClean="0">
                <a:solidFill>
                  <a:schemeClr val="accent5"/>
                </a:solidFill>
              </a:rPr>
              <a:t> degré)</a:t>
            </a:r>
            <a:r>
              <a:rPr lang="fr-FR" sz="2400" b="1" dirty="0"/>
              <a:t> : </a:t>
            </a:r>
            <a:r>
              <a:rPr lang="fr-FR" sz="2400" u="sng" dirty="0">
                <a:hlinkClick r:id="rId4"/>
              </a:rPr>
              <a:t>https://www.canadasforesttrust.ca/carbon-calculator/school/?</a:t>
            </a:r>
            <a:r>
              <a:rPr lang="fr-FR" sz="2400" u="sng" dirty="0" smtClean="0">
                <a:hlinkClick r:id="rId4"/>
              </a:rPr>
              <a:t>lang=fr</a:t>
            </a:r>
            <a:endParaRPr lang="fr-FR" sz="2400" u="sng" dirty="0" smtClean="0"/>
          </a:p>
          <a:p>
            <a:endParaRPr lang="fr-FR" sz="2400" u="sng" dirty="0"/>
          </a:p>
          <a:p>
            <a:r>
              <a:rPr lang="fr-FR" sz="2600" b="1" dirty="0"/>
              <a:t>sur </a:t>
            </a:r>
            <a:r>
              <a:rPr lang="fr-FR" sz="2600" b="1" dirty="0" err="1"/>
              <a:t>Eduscol</a:t>
            </a:r>
            <a:r>
              <a:rPr lang="fr-FR" sz="2600" b="1" dirty="0"/>
              <a:t> : nombreuses propositions autour des ODD : </a:t>
            </a:r>
            <a:r>
              <a:rPr lang="fr-FR" sz="2600" u="sng" dirty="0">
                <a:hlinkClick r:id="rId5"/>
              </a:rPr>
              <a:t>https://eduscol.education.fr/1117/education-au-developpement-durable#ODD</a:t>
            </a:r>
            <a:endParaRPr lang="fr-FR" sz="2600" dirty="0"/>
          </a:p>
          <a:p>
            <a:r>
              <a:rPr lang="fr-FR" sz="2600" b="1" dirty="0" err="1" smtClean="0"/>
              <a:t>Canopé</a:t>
            </a:r>
            <a:r>
              <a:rPr lang="fr-FR" sz="2600" b="1" dirty="0"/>
              <a:t> :</a:t>
            </a:r>
            <a:r>
              <a:rPr lang="fr-FR" sz="2600" dirty="0"/>
              <a:t> </a:t>
            </a:r>
            <a:r>
              <a:rPr lang="fr-FR" sz="2600" u="sng" dirty="0">
                <a:hlinkClick r:id="rId6" action="ppaction://hlinkfile"/>
              </a:rPr>
              <a:t>www.ledeveloppementdurable.fr/odd/docs/kit_pedaogique_posters_ODD.pdf</a:t>
            </a:r>
            <a:endParaRPr lang="fr-FR" sz="2600" dirty="0"/>
          </a:p>
          <a:p>
            <a:endParaRPr lang="fr-FR" dirty="0"/>
          </a:p>
        </p:txBody>
      </p:sp>
    </p:spTree>
    <p:extLst>
      <p:ext uri="{BB962C8B-B14F-4D97-AF65-F5344CB8AC3E}">
        <p14:creationId xmlns:p14="http://schemas.microsoft.com/office/powerpoint/2010/main" val="2449132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66516"/>
          </a:xfrm>
        </p:spPr>
        <p:txBody>
          <a:bodyPr/>
          <a:lstStyle/>
          <a:p>
            <a:pPr algn="ctr"/>
            <a:r>
              <a:rPr lang="fr-FR" b="1" dirty="0" smtClean="0">
                <a:latin typeface="+mn-lt"/>
              </a:rPr>
              <a:t>En mathématiques</a:t>
            </a:r>
            <a:endParaRPr lang="fr-FR" b="1" dirty="0">
              <a:latin typeface="+mn-lt"/>
            </a:endParaRPr>
          </a:p>
        </p:txBody>
      </p:sp>
      <p:sp>
        <p:nvSpPr>
          <p:cNvPr id="3" name="Espace réservé du contenu 2"/>
          <p:cNvSpPr>
            <a:spLocks noGrp="1"/>
          </p:cNvSpPr>
          <p:nvPr>
            <p:ph idx="1"/>
          </p:nvPr>
        </p:nvSpPr>
        <p:spPr>
          <a:xfrm>
            <a:off x="838200" y="1231642"/>
            <a:ext cx="10515600" cy="4945321"/>
          </a:xfrm>
        </p:spPr>
        <p:txBody>
          <a:bodyPr/>
          <a:lstStyle/>
          <a:p>
            <a:pPr marL="0" indent="0">
              <a:buNone/>
            </a:pPr>
            <a:r>
              <a:rPr lang="fr-FR" b="1" dirty="0" smtClean="0"/>
              <a:t>Statistiques                                                                         Numération </a:t>
            </a:r>
          </a:p>
          <a:p>
            <a:pPr marL="0" indent="0">
              <a:buNone/>
            </a:pPr>
            <a:r>
              <a:rPr lang="fr-FR" b="1" dirty="0"/>
              <a:t>	</a:t>
            </a:r>
            <a:r>
              <a:rPr lang="fr-FR" b="1" dirty="0" smtClean="0"/>
              <a:t>							       et calcul</a:t>
            </a:r>
          </a:p>
          <a:p>
            <a:pPr marL="3657600" lvl="8" indent="0">
              <a:buNone/>
            </a:pPr>
            <a:r>
              <a:rPr lang="fr-FR" sz="2800" b="1" dirty="0" smtClean="0"/>
              <a:t>  Résolution </a:t>
            </a:r>
          </a:p>
          <a:p>
            <a:pPr marL="3657600" lvl="8" indent="0">
              <a:buNone/>
            </a:pPr>
            <a:r>
              <a:rPr lang="fr-FR" sz="2800" b="1" dirty="0" smtClean="0"/>
              <a:t>de problèmes</a:t>
            </a:r>
          </a:p>
          <a:p>
            <a:pPr marL="0" indent="0" algn="ctr">
              <a:buNone/>
            </a:pPr>
            <a:endParaRPr lang="fr-FR" b="1" dirty="0" smtClean="0"/>
          </a:p>
          <a:p>
            <a:pPr marL="0" indent="0">
              <a:buNone/>
            </a:pPr>
            <a:endParaRPr lang="fr-FR" b="1"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098158"/>
            <a:ext cx="2046184" cy="2043404"/>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5821" y="3704302"/>
            <a:ext cx="2233046" cy="2230016"/>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60305" y="2789902"/>
            <a:ext cx="2233050" cy="2230016"/>
          </a:xfrm>
          <a:prstGeom prst="rect">
            <a:avLst/>
          </a:prstGeom>
        </p:spPr>
      </p:pic>
    </p:spTree>
    <p:extLst>
      <p:ext uri="{BB962C8B-B14F-4D97-AF65-F5344CB8AC3E}">
        <p14:creationId xmlns:p14="http://schemas.microsoft.com/office/powerpoint/2010/main" val="1341433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034467"/>
          </a:xfrm>
        </p:spPr>
        <p:txBody>
          <a:bodyPr/>
          <a:lstStyle/>
          <a:p>
            <a:pPr algn="ctr"/>
            <a:r>
              <a:rPr lang="fr-FR" b="1" dirty="0" smtClean="0">
                <a:latin typeface="+mn-lt"/>
              </a:rPr>
              <a:t>Dans le domaine de la langue</a:t>
            </a:r>
            <a:endParaRPr lang="fr-FR" b="1" dirty="0">
              <a:latin typeface="+mn-lt"/>
            </a:endParaRPr>
          </a:p>
        </p:txBody>
      </p:sp>
      <p:sp>
        <p:nvSpPr>
          <p:cNvPr id="3" name="Espace réservé du contenu 2"/>
          <p:cNvSpPr>
            <a:spLocks noGrp="1"/>
          </p:cNvSpPr>
          <p:nvPr>
            <p:ph idx="1"/>
          </p:nvPr>
        </p:nvSpPr>
        <p:spPr>
          <a:xfrm>
            <a:off x="838200" y="1250302"/>
            <a:ext cx="10515600" cy="4926661"/>
          </a:xfrm>
        </p:spPr>
        <p:txBody>
          <a:bodyPr/>
          <a:lstStyle/>
          <a:p>
            <a:r>
              <a:rPr lang="fr-FR" sz="2400" b="1" dirty="0"/>
              <a:t>Magistère</a:t>
            </a:r>
            <a:r>
              <a:rPr lang="fr-FR" sz="2400" dirty="0"/>
              <a:t> « </a:t>
            </a:r>
            <a:r>
              <a:rPr lang="fr-FR" sz="2400" b="1" dirty="0"/>
              <a:t>Enseigner le vocabulaire : un enjeu fort de l'école maternelle »</a:t>
            </a:r>
            <a:r>
              <a:rPr lang="fr-FR" b="1" dirty="0"/>
              <a:t> : </a:t>
            </a:r>
            <a:r>
              <a:rPr lang="fr-FR" sz="2400" u="sng" dirty="0">
                <a:hlinkClick r:id="rId3"/>
              </a:rPr>
              <a:t>https://</a:t>
            </a:r>
            <a:r>
              <a:rPr lang="fr-FR" sz="2400" u="sng" dirty="0" smtClean="0">
                <a:hlinkClick r:id="rId3"/>
              </a:rPr>
              <a:t>magistere.education.fr/ac-poitiers/course/view.php?id=7182&amp;section=4</a:t>
            </a:r>
            <a:endParaRPr lang="fr-FR" sz="2400" u="sng" dirty="0" smtClean="0"/>
          </a:p>
          <a:p>
            <a:endParaRPr lang="fr-FR" sz="2400" u="sng" dirty="0"/>
          </a:p>
          <a:p>
            <a:endParaRPr lang="fr-FR" sz="2400" u="sng" dirty="0" smtClean="0"/>
          </a:p>
          <a:p>
            <a:endParaRPr lang="fr-FR" sz="2400" u="sng" dirty="0"/>
          </a:p>
          <a:p>
            <a:endParaRPr lang="fr-FR" sz="2400" u="sng" dirty="0" smtClean="0"/>
          </a:p>
          <a:p>
            <a:endParaRPr lang="fr-FR" sz="2400" u="sng" dirty="0"/>
          </a:p>
          <a:p>
            <a:pPr marL="0" indent="0">
              <a:buNone/>
            </a:pPr>
            <a:endParaRPr lang="fr-FR" sz="2400" u="sng" dirty="0" smtClean="0"/>
          </a:p>
          <a:p>
            <a:r>
              <a:rPr lang="fr-FR" sz="2400" dirty="0" smtClean="0"/>
              <a:t> </a:t>
            </a:r>
            <a:r>
              <a:rPr lang="fr-FR" sz="2400" b="1" dirty="0"/>
              <a:t>sur EDUSCOL « Les éco-délégués » </a:t>
            </a:r>
            <a:endParaRPr lang="fr-FR" sz="2400" b="1" dirty="0" smtClean="0"/>
          </a:p>
          <a:p>
            <a:pPr marL="0" indent="0">
              <a:buNone/>
            </a:pPr>
            <a:r>
              <a:rPr lang="fr-FR" sz="2400" b="1" dirty="0"/>
              <a:t> </a:t>
            </a:r>
            <a:r>
              <a:rPr lang="fr-FR" sz="2400" b="1" dirty="0" smtClean="0"/>
              <a:t>    </a:t>
            </a:r>
            <a:r>
              <a:rPr lang="fr-FR" sz="2400" u="sng" dirty="0">
                <a:hlinkClick r:id="rId4"/>
              </a:rPr>
              <a:t>https://eduscol.education.fr/document/33467/download?attachment</a:t>
            </a:r>
            <a:r>
              <a:rPr lang="fr-FR" sz="2400" dirty="0"/>
              <a:t> </a:t>
            </a:r>
            <a:endParaRPr lang="fr-FR" sz="2400" dirty="0" smtClean="0"/>
          </a:p>
          <a:p>
            <a:pPr marL="0" indent="0">
              <a:buNone/>
            </a:pPr>
            <a:r>
              <a:rPr lang="fr-FR" sz="2400" dirty="0"/>
              <a:t> </a:t>
            </a:r>
            <a:r>
              <a:rPr lang="fr-FR" sz="2400" dirty="0" smtClean="0"/>
              <a:t>   </a:t>
            </a:r>
            <a:r>
              <a:rPr lang="fr-FR" sz="2400" b="1" dirty="0" smtClean="0"/>
              <a:t> </a:t>
            </a:r>
            <a:r>
              <a:rPr lang="fr-FR" sz="2400" u="sng" dirty="0">
                <a:hlinkClick r:id="rId5"/>
              </a:rPr>
              <a:t>https://ww2.ac-poitiers.fr/mission-edd/spip.php?article1875=</a:t>
            </a:r>
            <a:endParaRPr lang="fr-FR" sz="2400" dirty="0"/>
          </a:p>
        </p:txBody>
      </p:sp>
      <p:pic>
        <p:nvPicPr>
          <p:cNvPr id="4" name="Image 3"/>
          <p:cNvPicPr>
            <a:picLocks noChangeAspect="1"/>
          </p:cNvPicPr>
          <p:nvPr/>
        </p:nvPicPr>
        <p:blipFill>
          <a:blip r:embed="rId6"/>
          <a:stretch>
            <a:fillRect/>
          </a:stretch>
        </p:blipFill>
        <p:spPr>
          <a:xfrm>
            <a:off x="4478694" y="2152930"/>
            <a:ext cx="2319642" cy="2312207"/>
          </a:xfrm>
          <a:prstGeom prst="rect">
            <a:avLst/>
          </a:prstGeom>
        </p:spPr>
      </p:pic>
    </p:spTree>
    <p:extLst>
      <p:ext uri="{BB962C8B-B14F-4D97-AF65-F5344CB8AC3E}">
        <p14:creationId xmlns:p14="http://schemas.microsoft.com/office/powerpoint/2010/main" val="1680714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98179" y="0"/>
            <a:ext cx="10515600" cy="1220463"/>
          </a:xfrm>
        </p:spPr>
        <p:txBody>
          <a:bodyPr>
            <a:normAutofit lnSpcReduction="10000"/>
          </a:bodyPr>
          <a:lstStyle/>
          <a:p>
            <a:pPr marL="0" indent="0" algn="ctr">
              <a:buNone/>
            </a:pPr>
            <a:r>
              <a:rPr lang="fr-FR" sz="4400" b="1" dirty="0" smtClean="0"/>
              <a:t>Renommer </a:t>
            </a:r>
            <a:r>
              <a:rPr lang="fr-FR" sz="4400" b="1" dirty="0"/>
              <a:t>les ODD</a:t>
            </a:r>
            <a:r>
              <a:rPr lang="fr-FR" sz="3600" b="1" dirty="0"/>
              <a:t> </a:t>
            </a:r>
            <a:r>
              <a:rPr lang="fr-FR" sz="2400" dirty="0">
                <a:solidFill>
                  <a:schemeClr val="accent5"/>
                </a:solidFill>
              </a:rPr>
              <a:t>(cycle 1 à lycée</a:t>
            </a:r>
            <a:r>
              <a:rPr lang="fr-FR" sz="2400" dirty="0" smtClean="0">
                <a:solidFill>
                  <a:schemeClr val="accent5"/>
                </a:solidFill>
              </a:rPr>
              <a:t>)</a:t>
            </a:r>
            <a:endParaRPr lang="fr-FR" sz="2400" b="1" dirty="0" smtClean="0">
              <a:solidFill>
                <a:schemeClr val="accent5"/>
              </a:solidFill>
            </a:endParaRPr>
          </a:p>
          <a:p>
            <a:pPr marL="0" indent="0" algn="ctr">
              <a:buNone/>
            </a:pPr>
            <a:r>
              <a:rPr lang="fr-FR" sz="3600" i="1" dirty="0" smtClean="0"/>
              <a:t>(</a:t>
            </a:r>
            <a:r>
              <a:rPr lang="fr-FR" sz="3200" i="1" dirty="0"/>
              <a:t>trouver une formulation qui fasse sens pour chaque ODD</a:t>
            </a:r>
            <a:r>
              <a:rPr lang="fr-FR" sz="3200" i="1" dirty="0" smtClean="0"/>
              <a:t>)</a:t>
            </a:r>
            <a:endParaRPr lang="fr-FR" sz="3200" dirty="0"/>
          </a:p>
        </p:txBody>
      </p:sp>
      <p:pic>
        <p:nvPicPr>
          <p:cNvPr id="6" name="Image 5"/>
          <p:cNvPicPr>
            <a:picLocks noChangeAspect="1"/>
          </p:cNvPicPr>
          <p:nvPr/>
        </p:nvPicPr>
        <p:blipFill>
          <a:blip r:embed="rId3"/>
          <a:stretch>
            <a:fillRect/>
          </a:stretch>
        </p:blipFill>
        <p:spPr>
          <a:xfrm>
            <a:off x="1900065" y="1492898"/>
            <a:ext cx="8311829" cy="5132352"/>
          </a:xfrm>
          <a:prstGeom prst="rect">
            <a:avLst/>
          </a:prstGeom>
        </p:spPr>
      </p:pic>
    </p:spTree>
    <p:extLst>
      <p:ext uri="{BB962C8B-B14F-4D97-AF65-F5344CB8AC3E}">
        <p14:creationId xmlns:p14="http://schemas.microsoft.com/office/powerpoint/2010/main" val="4280935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838200" y="365125"/>
            <a:ext cx="10515600" cy="5811838"/>
          </a:xfrm>
        </p:spPr>
        <p:txBody>
          <a:bodyPr/>
          <a:lstStyle/>
          <a:p>
            <a:endParaRPr lang="fr-FR" b="1" dirty="0" smtClean="0"/>
          </a:p>
          <a:p>
            <a:pPr marL="0" indent="0" algn="ctr">
              <a:buNone/>
            </a:pPr>
            <a:r>
              <a:rPr lang="fr-FR" sz="4400" b="1" dirty="0" smtClean="0"/>
              <a:t>Quelles actions pour chaque ODD? </a:t>
            </a:r>
            <a:r>
              <a:rPr lang="fr-FR" sz="2400" dirty="0" smtClean="0">
                <a:solidFill>
                  <a:schemeClr val="accent5"/>
                </a:solidFill>
              </a:rPr>
              <a:t>(cycle 1  à lycée)</a:t>
            </a:r>
            <a:endParaRPr lang="fr-FR" sz="2400" b="1" dirty="0">
              <a:solidFill>
                <a:schemeClr val="accent5"/>
              </a:solidFill>
            </a:endParaRPr>
          </a:p>
          <a:p>
            <a:endParaRPr lang="fr-FR" b="1" dirty="0" smtClean="0"/>
          </a:p>
        </p:txBody>
      </p:sp>
      <p:pic>
        <p:nvPicPr>
          <p:cNvPr id="4" name="Image 3"/>
          <p:cNvPicPr/>
          <p:nvPr/>
        </p:nvPicPr>
        <p:blipFill>
          <a:blip r:embed="rId3" cstate="print">
            <a:extLst>
              <a:ext uri="{28A0092B-C50C-407E-A947-70E740481C1C}">
                <a14:useLocalDpi xmlns:a14="http://schemas.microsoft.com/office/drawing/2010/main" val="0"/>
              </a:ext>
            </a:extLst>
          </a:blip>
          <a:stretch>
            <a:fillRect/>
          </a:stretch>
        </p:blipFill>
        <p:spPr>
          <a:xfrm>
            <a:off x="838200" y="2148205"/>
            <a:ext cx="2240902" cy="2162538"/>
          </a:xfrm>
          <a:prstGeom prst="rect">
            <a:avLst/>
          </a:prstGeom>
        </p:spPr>
      </p:pic>
      <p:pic>
        <p:nvPicPr>
          <p:cNvPr id="5" name="Image 4"/>
          <p:cNvPicPr/>
          <p:nvPr/>
        </p:nvPicPr>
        <p:blipFill>
          <a:blip r:embed="rId4" cstate="print">
            <a:extLst>
              <a:ext uri="{28A0092B-C50C-407E-A947-70E740481C1C}">
                <a14:useLocalDpi xmlns:a14="http://schemas.microsoft.com/office/drawing/2010/main" val="0"/>
              </a:ext>
            </a:extLst>
          </a:blip>
          <a:stretch>
            <a:fillRect/>
          </a:stretch>
        </p:blipFill>
        <p:spPr>
          <a:xfrm>
            <a:off x="3433664" y="3933062"/>
            <a:ext cx="2313993" cy="2243902"/>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15996" y="3933061"/>
            <a:ext cx="2237804" cy="2243902"/>
          </a:xfrm>
          <a:prstGeom prst="rect">
            <a:avLst/>
          </a:prstGeom>
        </p:spPr>
      </p:pic>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1602" y="2148205"/>
            <a:ext cx="2314969" cy="2311828"/>
          </a:xfrm>
          <a:prstGeom prst="rect">
            <a:avLst/>
          </a:prstGeom>
        </p:spPr>
      </p:pic>
    </p:spTree>
    <p:extLst>
      <p:ext uri="{BB962C8B-B14F-4D97-AF65-F5344CB8AC3E}">
        <p14:creationId xmlns:p14="http://schemas.microsoft.com/office/powerpoint/2010/main" val="583728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161925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14746"/>
            <a:ext cx="8536239" cy="6429894"/>
          </a:xfrm>
          <a:prstGeom prst="rect">
            <a:avLst/>
          </a:prstGeom>
        </p:spPr>
      </p:pic>
    </p:spTree>
    <p:extLst>
      <p:ext uri="{BB962C8B-B14F-4D97-AF65-F5344CB8AC3E}">
        <p14:creationId xmlns:p14="http://schemas.microsoft.com/office/powerpoint/2010/main" val="2268605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773210"/>
          </a:xfrm>
        </p:spPr>
        <p:txBody>
          <a:bodyPr>
            <a:normAutofit fontScale="90000"/>
          </a:bodyPr>
          <a:lstStyle/>
          <a:p>
            <a:pPr algn="ctr"/>
            <a:r>
              <a:rPr lang="fr-FR" sz="6000" b="1" dirty="0" smtClean="0">
                <a:latin typeface="+mn-lt"/>
                <a:cs typeface="Calibri" panose="020F0502020204030204" pitchFamily="34" charset="0"/>
              </a:rPr>
              <a:t>Entrée</a:t>
            </a:r>
            <a:r>
              <a:rPr lang="fr-FR" sz="6000" b="1" dirty="0" smtClean="0">
                <a:latin typeface="+mn-lt"/>
              </a:rPr>
              <a:t> </a:t>
            </a:r>
            <a:r>
              <a:rPr lang="fr-FR" sz="6000" b="1" dirty="0">
                <a:latin typeface="+mn-lt"/>
              </a:rPr>
              <a:t>par </a:t>
            </a:r>
            <a:r>
              <a:rPr lang="fr-FR" sz="6000" b="1" dirty="0" smtClean="0">
                <a:latin typeface="+mn-lt"/>
              </a:rPr>
              <a:t>projet</a:t>
            </a:r>
            <a:r>
              <a:rPr lang="fr-FR" sz="6000" i="1" dirty="0" smtClean="0">
                <a:latin typeface="+mn-lt"/>
              </a:rPr>
              <a:t> </a:t>
            </a:r>
            <a:r>
              <a:rPr lang="fr-FR" sz="3600" dirty="0">
                <a:solidFill>
                  <a:schemeClr val="accent5"/>
                </a:solidFill>
                <a:latin typeface="+mn-lt"/>
              </a:rPr>
              <a:t>(cycle 2 à lycée</a:t>
            </a:r>
            <a:r>
              <a:rPr lang="fr-FR" sz="3600" dirty="0" smtClean="0">
                <a:solidFill>
                  <a:schemeClr val="accent5"/>
                </a:solidFill>
                <a:latin typeface="+mn-lt"/>
              </a:rPr>
              <a:t>)</a:t>
            </a:r>
            <a:r>
              <a:rPr lang="fr-FR" sz="6000" b="1" dirty="0"/>
              <a:t> </a:t>
            </a:r>
          </a:p>
        </p:txBody>
      </p:sp>
      <p:pic>
        <p:nvPicPr>
          <p:cNvPr id="4" name="Espace réservé du contenu 3"/>
          <p:cNvPicPr>
            <a:picLocks noGrp="1" noChangeAspect="1"/>
          </p:cNvPicPr>
          <p:nvPr>
            <p:ph idx="1"/>
          </p:nvPr>
        </p:nvPicPr>
        <p:blipFill>
          <a:blip r:embed="rId3"/>
          <a:stretch>
            <a:fillRect/>
          </a:stretch>
        </p:blipFill>
        <p:spPr>
          <a:xfrm>
            <a:off x="3769567" y="1002676"/>
            <a:ext cx="4385388" cy="5724440"/>
          </a:xfrm>
          <a:prstGeom prst="rect">
            <a:avLst/>
          </a:prstGeom>
        </p:spPr>
      </p:pic>
    </p:spTree>
    <p:extLst>
      <p:ext uri="{BB962C8B-B14F-4D97-AF65-F5344CB8AC3E}">
        <p14:creationId xmlns:p14="http://schemas.microsoft.com/office/powerpoint/2010/main" val="3349992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800" b="1" dirty="0" smtClean="0">
                <a:latin typeface="+mn-lt"/>
              </a:rPr>
              <a:t>Les liens entre les ODD </a:t>
            </a:r>
            <a:r>
              <a:rPr lang="fr-FR" sz="2400" dirty="0">
                <a:solidFill>
                  <a:schemeClr val="accent5"/>
                </a:solidFill>
                <a:latin typeface="+mn-lt"/>
              </a:rPr>
              <a:t>(cycle 3 à lycée)</a:t>
            </a:r>
            <a:r>
              <a:rPr lang="fr-FR" sz="2400" dirty="0" smtClean="0">
                <a:solidFill>
                  <a:schemeClr val="accent5"/>
                </a:solidFill>
                <a:latin typeface="+mn-lt"/>
              </a:rPr>
              <a:t> </a:t>
            </a:r>
            <a:endParaRPr lang="fr-FR" sz="2400" dirty="0">
              <a:solidFill>
                <a:schemeClr val="accent5"/>
              </a:solidFill>
              <a:latin typeface="+mn-lt"/>
            </a:endParaRP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3207" y="1908637"/>
            <a:ext cx="2859830" cy="2870462"/>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6130" y="3695709"/>
            <a:ext cx="2867602" cy="2863711"/>
          </a:xfrm>
          <a:prstGeom prst="rect">
            <a:avLst/>
          </a:prstGeom>
        </p:spPr>
      </p:pic>
      <p:pic>
        <p:nvPicPr>
          <p:cNvPr id="6" name="Image 5"/>
          <p:cNvPicPr>
            <a:picLocks noChangeAspect="1"/>
          </p:cNvPicPr>
          <p:nvPr/>
        </p:nvPicPr>
        <p:blipFill>
          <a:blip r:embed="rId5"/>
          <a:stretch>
            <a:fillRect/>
          </a:stretch>
        </p:blipFill>
        <p:spPr>
          <a:xfrm>
            <a:off x="3708478" y="2635730"/>
            <a:ext cx="4582211" cy="3275661"/>
          </a:xfrm>
          <a:prstGeom prst="rect">
            <a:avLst/>
          </a:prstGeom>
        </p:spPr>
      </p:pic>
    </p:spTree>
    <p:extLst>
      <p:ext uri="{BB962C8B-B14F-4D97-AF65-F5344CB8AC3E}">
        <p14:creationId xmlns:p14="http://schemas.microsoft.com/office/powerpoint/2010/main" val="4036758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63898"/>
          </a:xfrm>
        </p:spPr>
        <p:txBody>
          <a:bodyPr/>
          <a:lstStyle/>
          <a:p>
            <a:r>
              <a:rPr lang="fr-FR" b="1" dirty="0" smtClean="0">
                <a:latin typeface="+mn-lt"/>
              </a:rPr>
              <a:t>Trouver un titre à notre affiche </a:t>
            </a:r>
            <a:r>
              <a:rPr lang="fr-FR" i="1" dirty="0"/>
              <a:t>. </a:t>
            </a:r>
            <a:r>
              <a:rPr lang="fr-FR" sz="2400" dirty="0">
                <a:solidFill>
                  <a:schemeClr val="accent5"/>
                </a:solidFill>
              </a:rPr>
              <a:t>(cycle 4 à </a:t>
            </a:r>
            <a:r>
              <a:rPr lang="fr-FR" sz="2400" dirty="0" smtClean="0">
                <a:solidFill>
                  <a:schemeClr val="accent5"/>
                </a:solidFill>
              </a:rPr>
              <a:t>lycée).</a:t>
            </a:r>
            <a:endParaRPr lang="fr-FR" sz="2400" b="1" dirty="0">
              <a:solidFill>
                <a:schemeClr val="accent5"/>
              </a:solidFill>
              <a:latin typeface="+mn-lt"/>
            </a:endParaRP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71396" y="1688742"/>
            <a:ext cx="7118010" cy="5006273"/>
          </a:xfrm>
        </p:spPr>
      </p:pic>
      <p:sp>
        <p:nvSpPr>
          <p:cNvPr id="5" name="Rectangle 4"/>
          <p:cNvSpPr/>
          <p:nvPr/>
        </p:nvSpPr>
        <p:spPr>
          <a:xfrm>
            <a:off x="1146545" y="1042411"/>
            <a:ext cx="8568000" cy="646331"/>
          </a:xfrm>
          <a:prstGeom prst="rect">
            <a:avLst/>
          </a:prstGeom>
          <a:noFill/>
          <a:ln>
            <a:solidFill>
              <a:srgbClr val="00B050"/>
            </a:solidFill>
          </a:ln>
        </p:spPr>
        <p:txBody>
          <a:bodyPr wrap="square" lIns="91440" tIns="45720" rIns="91440" bIns="45720">
            <a:spAutoFit/>
          </a:bodyPr>
          <a:lstStyle/>
          <a:p>
            <a:pPr algn="ctr"/>
            <a:r>
              <a:rPr lang="fr-FR" sz="36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 plus belle affiche du monde</a:t>
            </a:r>
            <a:endParaRPr lang="fr-FR"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359555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mn-lt"/>
              </a:rPr>
              <a:t>Dans </a:t>
            </a:r>
            <a:r>
              <a:rPr lang="fr-FR" b="1" dirty="0">
                <a:latin typeface="+mn-lt"/>
              </a:rPr>
              <a:t>le cadre de la classe </a:t>
            </a:r>
            <a:r>
              <a:rPr lang="fr-FR" b="1" dirty="0" smtClean="0">
                <a:latin typeface="+mn-lt"/>
              </a:rPr>
              <a:t>dehors </a:t>
            </a:r>
            <a:r>
              <a:rPr lang="fr-FR" sz="2400" b="1" dirty="0" smtClean="0">
                <a:solidFill>
                  <a:schemeClr val="accent5"/>
                </a:solidFill>
              </a:rPr>
              <a:t>(tous niveaux)</a:t>
            </a:r>
            <a:endParaRPr lang="fr-FR" sz="2400" dirty="0">
              <a:solidFill>
                <a:schemeClr val="accent5"/>
              </a:solidFill>
            </a:endParaRP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02831" y="1880760"/>
            <a:ext cx="2337316" cy="2346006"/>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09" y="1828799"/>
            <a:ext cx="2401230" cy="2397967"/>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4080" y="4226766"/>
            <a:ext cx="2289110" cy="2286000"/>
          </a:xfrm>
          <a:prstGeom prst="rect">
            <a:avLst/>
          </a:prstGeom>
        </p:spPr>
      </p:pic>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20750" y="4226766"/>
            <a:ext cx="2233050" cy="2230016"/>
          </a:xfrm>
          <a:prstGeom prst="rect">
            <a:avLst/>
          </a:prstGeom>
        </p:spPr>
      </p:pic>
    </p:spTree>
    <p:extLst>
      <p:ext uri="{BB962C8B-B14F-4D97-AF65-F5344CB8AC3E}">
        <p14:creationId xmlns:p14="http://schemas.microsoft.com/office/powerpoint/2010/main" val="2883724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2003</TotalTime>
  <Words>918</Words>
  <Application>Microsoft Office PowerPoint</Application>
  <PresentationFormat>Grand écran</PresentationFormat>
  <Paragraphs>56</Paragraphs>
  <Slides>12</Slides>
  <Notes>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Entrée par projet (cycle 2 à lycée) </vt:lpstr>
      <vt:lpstr>Les liens entre les ODD (cycle 3 à lycée) </vt:lpstr>
      <vt:lpstr>Trouver un titre à notre affiche . (cycle 4 à lycée).</vt:lpstr>
      <vt:lpstr>Dans le cadre de la classe dehors (tous niveaux)</vt:lpstr>
      <vt:lpstr>Apports du numérique</vt:lpstr>
      <vt:lpstr>En mathématiques</vt:lpstr>
      <vt:lpstr>Dans le domaine de la langue</vt:lpstr>
    </vt:vector>
  </TitlesOfParts>
  <Company>Rectorat de Poitiers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jhortolan</dc:creator>
  <cp:lastModifiedBy>jhortolan</cp:lastModifiedBy>
  <cp:revision>23</cp:revision>
  <dcterms:created xsi:type="dcterms:W3CDTF">2024-02-08T08:24:18Z</dcterms:created>
  <dcterms:modified xsi:type="dcterms:W3CDTF">2024-02-13T17:08:07Z</dcterms:modified>
</cp:coreProperties>
</file>