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4"/>
  </p:notesMasterIdLst>
  <p:sldIdLst>
    <p:sldId id="256" r:id="rId3"/>
    <p:sldId id="257" r:id="rId4"/>
    <p:sldId id="262" r:id="rId5"/>
    <p:sldId id="266" r:id="rId6"/>
    <p:sldId id="267" r:id="rId7"/>
    <p:sldId id="258" r:id="rId8"/>
    <p:sldId id="263" r:id="rId9"/>
    <p:sldId id="264" r:id="rId10"/>
    <p:sldId id="265" r:id="rId11"/>
    <p:sldId id="259" r:id="rId12"/>
    <p:sldId id="261" r:id="rId13"/>
  </p:sldIdLst>
  <p:sldSz cx="9144000" cy="6858000" type="screen4x3"/>
  <p:notesSz cx="6858000" cy="9926638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Microsoft YaHei" charset="-122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Microsoft YaHei" charset="-122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Microsoft YaHei" charset="-122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Microsoft YaHei" charset="-122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Microsoft YaHei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Microsoft YaHei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Microsoft YaHei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Microsoft YaHei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Microsoft YaHei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105" d="100"/>
          <a:sy n="105" d="100"/>
        </p:scale>
        <p:origin x="-1794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127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754063"/>
            <a:ext cx="0" cy="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1" y="4715154"/>
            <a:ext cx="5484813" cy="446526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47738" y="754063"/>
            <a:ext cx="4962525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715153"/>
            <a:ext cx="5486400" cy="44669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47738" y="754063"/>
            <a:ext cx="4962525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715153"/>
            <a:ext cx="5486400" cy="44669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47738" y="754063"/>
            <a:ext cx="4962525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715153"/>
            <a:ext cx="5486400" cy="44669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47738" y="754063"/>
            <a:ext cx="4962525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715153"/>
            <a:ext cx="5486400" cy="44669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47738" y="754063"/>
            <a:ext cx="4962525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715153"/>
            <a:ext cx="5486400" cy="44669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DF4AAA9-90E0-4097-A36A-52995FC297A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46B2033-055D-44F0-80F7-A0D1305C14A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002463" y="311150"/>
            <a:ext cx="1941512" cy="590391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73163" y="311150"/>
            <a:ext cx="5676900" cy="590391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EB3D5F1-2864-41BA-8E1F-80150E53E53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78CE2D2-2430-4AEE-AF2F-521318747036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CD2F7B2-BC2C-43EF-855A-D95F694ABFE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49BABEF-B4DE-4234-9D62-2A87A900F6E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2B73651-01EF-4AE0-BCF9-EE73A54668CF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3E781E4-BF3D-405D-86F3-34BD6734416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9D9A1D9-38E6-4665-BBA7-8D40E4F4AF89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D61C39D-6972-42CC-B5AD-5DF3D3B63DF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C9205DF-9BD7-44E7-9782-83E68A9F0A3B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4416859-FCEB-4AD9-B799-942D08D96236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6E43C3A-868D-4BD7-9C52-ECFBFADB62EB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CB19067-A4D9-4BEC-A151-EA497C5D818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23075" y="-898525"/>
            <a:ext cx="2120900" cy="70246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-898525"/>
            <a:ext cx="6213475" cy="70246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9005F35-84E2-45E2-AB6A-CD3A92FBDDD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50AF7E3-5525-4B32-8E1B-8733A1BF04E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08412" cy="4233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33975" y="1981200"/>
            <a:ext cx="3810000" cy="4233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2EBA93B-FF0B-43C6-84A6-FFD5504FC436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B8F0B64-5C5A-451A-99BC-60DD6105238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F98F309-7416-4096-94AE-094D292D183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7057592-E555-49CB-874B-37188F90F68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0C70B57-CEE7-4083-913F-C1F9E5FBD90B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BEC3922-DD94-4C3E-B5EE-91AEF0C8301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" name="Group 1"/>
          <p:cNvGrpSpPr>
            <a:grpSpLocks/>
          </p:cNvGrpSpPr>
          <p:nvPr/>
        </p:nvGrpSpPr>
        <p:grpSpPr bwMode="auto">
          <a:xfrm>
            <a:off x="0" y="-4763"/>
            <a:ext cx="1063625" cy="6856413"/>
            <a:chOff x="0" y="-3"/>
            <a:chExt cx="670" cy="4319"/>
          </a:xfrm>
        </p:grpSpPr>
        <p:grpSp>
          <p:nvGrpSpPr>
            <p:cNvPr id="1026" name="Group 2"/>
            <p:cNvGrpSpPr>
              <a:grpSpLocks/>
            </p:cNvGrpSpPr>
            <p:nvPr/>
          </p:nvGrpSpPr>
          <p:grpSpPr bwMode="auto">
            <a:xfrm>
              <a:off x="26" y="-3"/>
              <a:ext cx="637" cy="4319"/>
              <a:chOff x="26" y="-3"/>
              <a:chExt cx="637" cy="4319"/>
            </a:xfrm>
          </p:grpSpPr>
          <p:sp>
            <p:nvSpPr>
              <p:cNvPr id="1027" name="Freeform 3"/>
              <p:cNvSpPr>
                <a:spLocks noChangeArrowheads="1"/>
              </p:cNvSpPr>
              <p:nvPr/>
            </p:nvSpPr>
            <p:spPr bwMode="auto">
              <a:xfrm flipH="1">
                <a:off x="32" y="-3"/>
                <a:ext cx="623" cy="430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99CC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28" name="Freeform 4"/>
              <p:cNvSpPr>
                <a:spLocks noChangeArrowheads="1"/>
              </p:cNvSpPr>
              <p:nvPr/>
            </p:nvSpPr>
            <p:spPr bwMode="auto">
              <a:xfrm flipH="1">
                <a:off x="32" y="1066"/>
                <a:ext cx="623" cy="31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490A8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29" name="Freeform 5"/>
              <p:cNvSpPr>
                <a:spLocks noChangeArrowheads="1"/>
              </p:cNvSpPr>
              <p:nvPr/>
            </p:nvSpPr>
            <p:spPr bwMode="auto">
              <a:xfrm flipH="1">
                <a:off x="32" y="811"/>
                <a:ext cx="623" cy="31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/>
              </a:custGeom>
              <a:solidFill>
                <a:srgbClr val="E1E1B7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30" name="Freeform 6"/>
              <p:cNvSpPr>
                <a:spLocks noChangeArrowheads="1"/>
              </p:cNvSpPr>
              <p:nvPr/>
            </p:nvSpPr>
            <p:spPr bwMode="auto">
              <a:xfrm flipH="1">
                <a:off x="32" y="94"/>
                <a:ext cx="623" cy="190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rgbClr val="5490A8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31" name="Freeform 7"/>
              <p:cNvSpPr>
                <a:spLocks noChangeArrowheads="1"/>
              </p:cNvSpPr>
              <p:nvPr/>
            </p:nvSpPr>
            <p:spPr bwMode="auto">
              <a:xfrm flipH="1">
                <a:off x="32" y="620"/>
                <a:ext cx="623" cy="21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32" name="Freeform 8"/>
              <p:cNvSpPr>
                <a:spLocks noChangeArrowheads="1"/>
              </p:cNvSpPr>
              <p:nvPr/>
            </p:nvSpPr>
            <p:spPr bwMode="auto">
              <a:xfrm flipH="1">
                <a:off x="32" y="428"/>
                <a:ext cx="623" cy="27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/>
              </a:custGeom>
              <a:solidFill>
                <a:srgbClr val="3366CC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33" name="Freeform 9"/>
              <p:cNvSpPr>
                <a:spLocks noChangeArrowheads="1"/>
              </p:cNvSpPr>
              <p:nvPr/>
            </p:nvSpPr>
            <p:spPr bwMode="auto">
              <a:xfrm flipH="1">
                <a:off x="32" y="234"/>
                <a:ext cx="631" cy="235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rgbClr val="003366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34" name="Freeform 10"/>
              <p:cNvSpPr>
                <a:spLocks noChangeArrowheads="1"/>
              </p:cNvSpPr>
              <p:nvPr/>
            </p:nvSpPr>
            <p:spPr bwMode="auto">
              <a:xfrm flipH="1">
                <a:off x="27" y="2482"/>
                <a:ext cx="623" cy="3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490A8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35" name="Freeform 11"/>
              <p:cNvSpPr>
                <a:spLocks noChangeArrowheads="1"/>
              </p:cNvSpPr>
              <p:nvPr/>
            </p:nvSpPr>
            <p:spPr bwMode="auto">
              <a:xfrm flipH="1">
                <a:off x="27" y="2226"/>
                <a:ext cx="623" cy="31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/>
              </a:custGeom>
              <a:solidFill>
                <a:srgbClr val="000000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36" name="Freeform 12"/>
              <p:cNvSpPr>
                <a:spLocks noChangeArrowheads="1"/>
              </p:cNvSpPr>
              <p:nvPr/>
            </p:nvSpPr>
            <p:spPr bwMode="auto">
              <a:xfrm flipH="1">
                <a:off x="27" y="1509"/>
                <a:ext cx="623" cy="190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rgbClr val="003366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37" name="Freeform 13"/>
              <p:cNvSpPr>
                <a:spLocks noChangeArrowheads="1"/>
              </p:cNvSpPr>
              <p:nvPr/>
            </p:nvSpPr>
            <p:spPr bwMode="auto">
              <a:xfrm flipH="1">
                <a:off x="27" y="2035"/>
                <a:ext cx="623" cy="21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rgbClr val="E1E1B7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38" name="Freeform 14"/>
              <p:cNvSpPr>
                <a:spLocks noChangeArrowheads="1"/>
              </p:cNvSpPr>
              <p:nvPr/>
            </p:nvSpPr>
            <p:spPr bwMode="auto">
              <a:xfrm flipH="1">
                <a:off x="27" y="1843"/>
                <a:ext cx="623" cy="27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/>
              </a:custGeom>
              <a:solidFill>
                <a:srgbClr val="3366CC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39" name="Freeform 15"/>
              <p:cNvSpPr>
                <a:spLocks noChangeArrowheads="1"/>
              </p:cNvSpPr>
              <p:nvPr/>
            </p:nvSpPr>
            <p:spPr bwMode="auto">
              <a:xfrm flipH="1">
                <a:off x="27" y="1649"/>
                <a:ext cx="631" cy="23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rgbClr val="99CCFF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40" name="Freeform 16"/>
              <p:cNvSpPr>
                <a:spLocks noChangeArrowheads="1"/>
              </p:cNvSpPr>
              <p:nvPr/>
            </p:nvSpPr>
            <p:spPr bwMode="auto">
              <a:xfrm flipH="1">
                <a:off x="32" y="3131"/>
                <a:ext cx="623" cy="3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CCFF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41" name="Freeform 17"/>
              <p:cNvSpPr>
                <a:spLocks noChangeArrowheads="1"/>
              </p:cNvSpPr>
              <p:nvPr/>
            </p:nvSpPr>
            <p:spPr bwMode="auto">
              <a:xfrm flipH="1">
                <a:off x="32" y="2875"/>
                <a:ext cx="623" cy="31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/>
              </a:custGeom>
              <a:solidFill>
                <a:srgbClr val="003366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42" name="Freeform 18"/>
              <p:cNvSpPr>
                <a:spLocks noChangeArrowheads="1"/>
              </p:cNvSpPr>
              <p:nvPr/>
            </p:nvSpPr>
            <p:spPr bwMode="auto">
              <a:xfrm flipH="1">
                <a:off x="27" y="3573"/>
                <a:ext cx="623" cy="190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rgbClr val="E1E1B7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43" name="Freeform 19"/>
              <p:cNvSpPr>
                <a:spLocks noChangeArrowheads="1"/>
              </p:cNvSpPr>
              <p:nvPr/>
            </p:nvSpPr>
            <p:spPr bwMode="auto">
              <a:xfrm rot="16200000" flipH="1">
                <a:off x="231" y="3897"/>
                <a:ext cx="217" cy="624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44" name="Freeform 20"/>
              <p:cNvSpPr>
                <a:spLocks noChangeArrowheads="1"/>
              </p:cNvSpPr>
              <p:nvPr/>
            </p:nvSpPr>
            <p:spPr bwMode="auto">
              <a:xfrm flipH="1">
                <a:off x="27" y="3908"/>
                <a:ext cx="623" cy="27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/>
              </a:custGeom>
              <a:solidFill>
                <a:srgbClr val="3366CC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45" name="Freeform 21"/>
              <p:cNvSpPr>
                <a:spLocks noChangeArrowheads="1"/>
              </p:cNvSpPr>
              <p:nvPr/>
            </p:nvSpPr>
            <p:spPr bwMode="auto">
              <a:xfrm flipH="1">
                <a:off x="27" y="3713"/>
                <a:ext cx="631" cy="23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rgbClr val="003366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1046" name="Freeform 22"/>
            <p:cNvSpPr>
              <a:spLocks noChangeArrowheads="1"/>
            </p:cNvSpPr>
            <p:nvPr/>
          </p:nvSpPr>
          <p:spPr bwMode="auto">
            <a:xfrm rot="16200000" flipH="1">
              <a:off x="-1954" y="1951"/>
              <a:ext cx="4319" cy="411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/>
            </a:custGeom>
            <a:gradFill rotWithShape="0">
              <a:gsLst>
                <a:gs pos="0">
                  <a:srgbClr val="767676"/>
                </a:gs>
                <a:gs pos="100000">
                  <a:srgbClr val="FFFFFF"/>
                </a:gs>
              </a:gsLst>
              <a:lin ang="10800000" scaled="1"/>
            </a:gradFill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47" name="Freeform 23"/>
            <p:cNvSpPr>
              <a:spLocks noChangeArrowheads="1"/>
            </p:cNvSpPr>
            <p:nvPr/>
          </p:nvSpPr>
          <p:spPr bwMode="auto">
            <a:xfrm rot="16200000" flipH="1">
              <a:off x="-1582" y="2062"/>
              <a:ext cx="4318" cy="188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/>
            </a:custGeom>
            <a:gradFill rotWithShape="0">
              <a:gsLst>
                <a:gs pos="0">
                  <a:srgbClr val="767676"/>
                </a:gs>
                <a:gs pos="100000">
                  <a:srgbClr val="FFFFFF"/>
                </a:gs>
              </a:gsLst>
              <a:lin ang="10800000" scaled="1"/>
            </a:gradFill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048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311150"/>
            <a:ext cx="7770812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éditer le format du texte-titre</a:t>
            </a:r>
          </a:p>
        </p:txBody>
      </p:sp>
      <p:sp>
        <p:nvSpPr>
          <p:cNvPr id="1049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0812" cy="4233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éditer le format du plan de texte</a:t>
            </a:r>
          </a:p>
          <a:p>
            <a:pPr lvl="1"/>
            <a:r>
              <a:rPr lang="en-GB" smtClean="0"/>
              <a:t>Second niveau de plan</a:t>
            </a:r>
          </a:p>
          <a:p>
            <a:pPr lvl="2"/>
            <a:r>
              <a:rPr lang="en-GB" smtClean="0"/>
              <a:t>Troisième niveau de plan</a:t>
            </a:r>
          </a:p>
          <a:p>
            <a:pPr lvl="3"/>
            <a:r>
              <a:rPr lang="en-GB" smtClean="0"/>
              <a:t>Quatrième niveau de plan</a:t>
            </a:r>
          </a:p>
          <a:p>
            <a:pPr lvl="4"/>
            <a:r>
              <a:rPr lang="en-GB" smtClean="0"/>
              <a:t>Cinquième niveau de plan</a:t>
            </a:r>
          </a:p>
          <a:p>
            <a:pPr lvl="4"/>
            <a:r>
              <a:rPr lang="en-GB" smtClean="0"/>
              <a:t>Sixième niveau de plan</a:t>
            </a:r>
          </a:p>
          <a:p>
            <a:pPr lvl="4"/>
            <a:r>
              <a:rPr lang="en-GB" smtClean="0"/>
              <a:t>Septième niveau de plan</a:t>
            </a:r>
          </a:p>
          <a:p>
            <a:pPr lvl="4"/>
            <a:r>
              <a:rPr lang="en-GB" smtClean="0"/>
              <a:t>Huitième niveau de plan</a:t>
            </a:r>
          </a:p>
          <a:p>
            <a:pPr lvl="4"/>
            <a:r>
              <a:rPr lang="en-GB" smtClean="0"/>
              <a:t>Neuvième niveau de plan</a:t>
            </a:r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dt"/>
          </p:nvPr>
        </p:nvSpPr>
        <p:spPr bwMode="auto">
          <a:xfrm>
            <a:off x="1173163" y="6265863"/>
            <a:ext cx="1903412" cy="458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1pPr>
          </a:lstStyle>
          <a:p>
            <a:endParaRPr lang="fr-FR"/>
          </a:p>
        </p:txBody>
      </p:sp>
      <p:sp>
        <p:nvSpPr>
          <p:cNvPr id="1051" name="Rectangle 27"/>
          <p:cNvSpPr>
            <a:spLocks noGrp="1" noChangeArrowheads="1"/>
          </p:cNvSpPr>
          <p:nvPr>
            <p:ph type="ftr"/>
          </p:nvPr>
        </p:nvSpPr>
        <p:spPr bwMode="auto">
          <a:xfrm>
            <a:off x="3581400" y="6248400"/>
            <a:ext cx="2894013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1pPr>
          </a:lstStyle>
          <a:p>
            <a:endParaRPr lang="fr-FR"/>
          </a:p>
        </p:txBody>
      </p:sp>
      <p:sp>
        <p:nvSpPr>
          <p:cNvPr id="1052" name="Rectangle 28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248400"/>
            <a:ext cx="1903413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1pPr>
          </a:lstStyle>
          <a:p>
            <a:fld id="{D0D6E162-DD82-4594-A634-83B2165042F6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3366"/>
          </a:solidFill>
          <a:latin typeface="Times New Roman" charset="0"/>
          <a:ea typeface="Microsoft YaHei" charset="-122"/>
        </a:defRPr>
      </a:lvl2pPr>
      <a:lvl3pPr marL="1143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3366"/>
          </a:solidFill>
          <a:latin typeface="Times New Roman" charset="0"/>
          <a:ea typeface="Microsoft YaHei" charset="-122"/>
        </a:defRPr>
      </a:lvl3pPr>
      <a:lvl4pPr marL="1600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3366"/>
          </a:solidFill>
          <a:latin typeface="Times New Roman" charset="0"/>
          <a:ea typeface="Microsoft YaHei" charset="-122"/>
        </a:defRPr>
      </a:lvl4pPr>
      <a:lvl5pPr marL="20574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3366"/>
          </a:solidFill>
          <a:latin typeface="Times New Roman" charset="0"/>
          <a:ea typeface="Microsoft YaHei" charset="-122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3366"/>
          </a:solidFill>
          <a:latin typeface="Times New Roman" charset="0"/>
          <a:ea typeface="Microsoft YaHei" charset="-122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3366"/>
          </a:solidFill>
          <a:latin typeface="Times New Roman" charset="0"/>
          <a:ea typeface="Microsoft YaHei" charset="-122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3366"/>
          </a:solidFill>
          <a:latin typeface="Times New Roman" charset="0"/>
          <a:ea typeface="Microsoft YaHei" charset="-122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3366"/>
          </a:solidFill>
          <a:latin typeface="Times New Roman" charset="0"/>
          <a:ea typeface="Microsoft YaHei" charset="-122"/>
        </a:defRPr>
      </a:lvl9pPr>
    </p:titleStyle>
    <p:bodyStyle>
      <a:lvl1pPr marL="342900" indent="-342900" algn="l" defTabSz="449263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-3175" y="2438400"/>
            <a:ext cx="9145588" cy="1062038"/>
            <a:chOff x="-2" y="1536"/>
            <a:chExt cx="5761" cy="669"/>
          </a:xfrm>
        </p:grpSpPr>
        <p:grpSp>
          <p:nvGrpSpPr>
            <p:cNvPr id="2050" name="Group 2"/>
            <p:cNvGrpSpPr>
              <a:grpSpLocks/>
            </p:cNvGrpSpPr>
            <p:nvPr/>
          </p:nvGrpSpPr>
          <p:grpSpPr bwMode="auto">
            <a:xfrm>
              <a:off x="-2" y="1562"/>
              <a:ext cx="5761" cy="637"/>
              <a:chOff x="-2" y="1562"/>
              <a:chExt cx="5761" cy="637"/>
            </a:xfrm>
          </p:grpSpPr>
          <p:sp>
            <p:nvSpPr>
              <p:cNvPr id="2051" name="Freeform 3"/>
              <p:cNvSpPr>
                <a:spLocks noChangeArrowheads="1"/>
              </p:cNvSpPr>
              <p:nvPr/>
            </p:nvSpPr>
            <p:spPr bwMode="auto">
              <a:xfrm rot="5400000" flipH="1">
                <a:off x="2574" y="-992"/>
                <a:ext cx="623" cy="574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99CC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52" name="Freeform 4"/>
              <p:cNvSpPr>
                <a:spLocks noChangeArrowheads="1"/>
              </p:cNvSpPr>
              <p:nvPr/>
            </p:nvSpPr>
            <p:spPr bwMode="auto">
              <a:xfrm rot="5400000" flipH="1">
                <a:off x="3810" y="1670"/>
                <a:ext cx="623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490A8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53" name="Freeform 5"/>
              <p:cNvSpPr>
                <a:spLocks noChangeArrowheads="1"/>
              </p:cNvSpPr>
              <p:nvPr/>
            </p:nvSpPr>
            <p:spPr bwMode="auto">
              <a:xfrm rot="5400000" flipH="1">
                <a:off x="4151" y="1669"/>
                <a:ext cx="623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/>
              </a:custGeom>
              <a:solidFill>
                <a:srgbClr val="E1E1B7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54" name="Freeform 6"/>
              <p:cNvSpPr>
                <a:spLocks noChangeArrowheads="1"/>
              </p:cNvSpPr>
              <p:nvPr/>
            </p:nvSpPr>
            <p:spPr bwMode="auto">
              <a:xfrm rot="5400000" flipH="1">
                <a:off x="5190" y="1753"/>
                <a:ext cx="623" cy="254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rgbClr val="5490A8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55" name="Freeform 7"/>
              <p:cNvSpPr>
                <a:spLocks noChangeArrowheads="1"/>
              </p:cNvSpPr>
              <p:nvPr/>
            </p:nvSpPr>
            <p:spPr bwMode="auto">
              <a:xfrm rot="5400000" flipH="1">
                <a:off x="4470" y="1733"/>
                <a:ext cx="623" cy="29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56" name="Freeform 8"/>
              <p:cNvSpPr>
                <a:spLocks noChangeArrowheads="1"/>
              </p:cNvSpPr>
              <p:nvPr/>
            </p:nvSpPr>
            <p:spPr bwMode="auto">
              <a:xfrm rot="5400000" flipH="1">
                <a:off x="4692" y="1699"/>
                <a:ext cx="623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/>
              </a:custGeom>
              <a:solidFill>
                <a:srgbClr val="3366CC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57" name="Freeform 9"/>
              <p:cNvSpPr>
                <a:spLocks noChangeArrowheads="1"/>
              </p:cNvSpPr>
              <p:nvPr/>
            </p:nvSpPr>
            <p:spPr bwMode="auto">
              <a:xfrm rot="5400000" flipH="1">
                <a:off x="4969" y="1727"/>
                <a:ext cx="631" cy="314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rgbClr val="003366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58" name="Freeform 10"/>
              <p:cNvSpPr>
                <a:spLocks noChangeArrowheads="1"/>
              </p:cNvSpPr>
              <p:nvPr/>
            </p:nvSpPr>
            <p:spPr bwMode="auto">
              <a:xfrm rot="5400000" flipH="1">
                <a:off x="1923" y="1665"/>
                <a:ext cx="623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490A8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59" name="Freeform 11"/>
              <p:cNvSpPr>
                <a:spLocks noChangeArrowheads="1"/>
              </p:cNvSpPr>
              <p:nvPr/>
            </p:nvSpPr>
            <p:spPr bwMode="auto">
              <a:xfrm rot="5400000" flipH="1">
                <a:off x="2264" y="1664"/>
                <a:ext cx="623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/>
              </a:custGeom>
              <a:solidFill>
                <a:srgbClr val="000000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60" name="Freeform 12"/>
              <p:cNvSpPr>
                <a:spLocks noChangeArrowheads="1"/>
              </p:cNvSpPr>
              <p:nvPr/>
            </p:nvSpPr>
            <p:spPr bwMode="auto">
              <a:xfrm rot="5400000" flipH="1">
                <a:off x="3303" y="1748"/>
                <a:ext cx="623" cy="254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rgbClr val="003366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61" name="Freeform 13"/>
              <p:cNvSpPr>
                <a:spLocks noChangeArrowheads="1"/>
              </p:cNvSpPr>
              <p:nvPr/>
            </p:nvSpPr>
            <p:spPr bwMode="auto">
              <a:xfrm rot="5400000" flipH="1">
                <a:off x="2583" y="1728"/>
                <a:ext cx="623" cy="29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rgbClr val="E1E1B7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62" name="Freeform 14"/>
              <p:cNvSpPr>
                <a:spLocks noChangeArrowheads="1"/>
              </p:cNvSpPr>
              <p:nvPr/>
            </p:nvSpPr>
            <p:spPr bwMode="auto">
              <a:xfrm rot="5400000" flipH="1">
                <a:off x="2804" y="1695"/>
                <a:ext cx="623" cy="36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/>
              </a:custGeom>
              <a:solidFill>
                <a:srgbClr val="3366CC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63" name="Freeform 15"/>
              <p:cNvSpPr>
                <a:spLocks noChangeArrowheads="1"/>
              </p:cNvSpPr>
              <p:nvPr/>
            </p:nvSpPr>
            <p:spPr bwMode="auto">
              <a:xfrm rot="5400000" flipH="1">
                <a:off x="3083" y="1721"/>
                <a:ext cx="631" cy="315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rgbClr val="99CCFF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64" name="Freeform 16"/>
              <p:cNvSpPr>
                <a:spLocks noChangeArrowheads="1"/>
              </p:cNvSpPr>
              <p:nvPr/>
            </p:nvSpPr>
            <p:spPr bwMode="auto">
              <a:xfrm rot="5400000" flipH="1">
                <a:off x="1057" y="1670"/>
                <a:ext cx="623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CCFF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65" name="Freeform 17"/>
              <p:cNvSpPr>
                <a:spLocks noChangeArrowheads="1"/>
              </p:cNvSpPr>
              <p:nvPr/>
            </p:nvSpPr>
            <p:spPr bwMode="auto">
              <a:xfrm rot="5400000" flipH="1">
                <a:off x="1398" y="1669"/>
                <a:ext cx="623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/>
              </a:custGeom>
              <a:solidFill>
                <a:srgbClr val="003366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66" name="Freeform 18"/>
              <p:cNvSpPr>
                <a:spLocks noChangeArrowheads="1"/>
              </p:cNvSpPr>
              <p:nvPr/>
            </p:nvSpPr>
            <p:spPr bwMode="auto">
              <a:xfrm rot="5400000" flipH="1">
                <a:off x="550" y="1748"/>
                <a:ext cx="623" cy="254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rgbClr val="E1E1B7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67" name="Freeform 19"/>
              <p:cNvSpPr>
                <a:spLocks noChangeArrowheads="1"/>
              </p:cNvSpPr>
              <p:nvPr/>
            </p:nvSpPr>
            <p:spPr bwMode="auto">
              <a:xfrm flipH="1">
                <a:off x="-2" y="1562"/>
                <a:ext cx="290" cy="624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68" name="Freeform 20"/>
              <p:cNvSpPr>
                <a:spLocks noChangeArrowheads="1"/>
              </p:cNvSpPr>
              <p:nvPr/>
            </p:nvSpPr>
            <p:spPr bwMode="auto">
              <a:xfrm rot="5400000" flipH="1">
                <a:off x="50" y="1695"/>
                <a:ext cx="623" cy="36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/>
              </a:custGeom>
              <a:solidFill>
                <a:srgbClr val="3366CC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69" name="Freeform 21"/>
              <p:cNvSpPr>
                <a:spLocks noChangeArrowheads="1"/>
              </p:cNvSpPr>
              <p:nvPr/>
            </p:nvSpPr>
            <p:spPr bwMode="auto">
              <a:xfrm rot="5400000" flipH="1">
                <a:off x="329" y="1721"/>
                <a:ext cx="631" cy="315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rgbClr val="003366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2070" name="Freeform 22"/>
            <p:cNvSpPr>
              <a:spLocks noChangeArrowheads="1"/>
            </p:cNvSpPr>
            <p:nvPr/>
          </p:nvSpPr>
          <p:spPr bwMode="auto">
            <a:xfrm flipH="1">
              <a:off x="-2" y="1536"/>
              <a:ext cx="5761" cy="411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/>
            </a:custGeom>
            <a:gradFill rotWithShape="0">
              <a:gsLst>
                <a:gs pos="0">
                  <a:srgbClr val="767676"/>
                </a:gs>
                <a:gs pos="100000">
                  <a:srgbClr val="FFFFFF"/>
                </a:gs>
              </a:gsLst>
              <a:lin ang="5400000" scaled="1"/>
            </a:gradFill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071" name="Freeform 23"/>
            <p:cNvSpPr>
              <a:spLocks noChangeArrowheads="1"/>
            </p:cNvSpPr>
            <p:nvPr/>
          </p:nvSpPr>
          <p:spPr bwMode="auto">
            <a:xfrm flipH="1">
              <a:off x="-2" y="2017"/>
              <a:ext cx="5760" cy="188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/>
            </a:custGeom>
            <a:gradFill rotWithShape="0">
              <a:gsLst>
                <a:gs pos="0">
                  <a:srgbClr val="767676"/>
                </a:gs>
                <a:gs pos="100000">
                  <a:srgbClr val="FFFFFF"/>
                </a:gs>
              </a:gsLst>
              <a:lin ang="5400000" scaled="1"/>
            </a:gradFill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2072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-898525"/>
            <a:ext cx="7770812" cy="3381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éditer le format du texte-titre</a:t>
            </a:r>
          </a:p>
        </p:txBody>
      </p:sp>
      <p:sp>
        <p:nvSpPr>
          <p:cNvPr id="2073" name="Rectangle 25"/>
          <p:cNvSpPr>
            <a:spLocks noGrp="1" noChangeArrowheads="1"/>
          </p:cNvSpPr>
          <p:nvPr>
            <p:ph type="dt"/>
          </p:nvPr>
        </p:nvSpPr>
        <p:spPr bwMode="auto">
          <a:xfrm>
            <a:off x="1166813" y="6248400"/>
            <a:ext cx="19034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spcBef>
                <a:spcPts val="875"/>
              </a:spcBef>
              <a:buClrTx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2074" name="Rectangle 26"/>
          <p:cNvSpPr>
            <a:spLocks noGrp="1" noChangeArrowheads="1"/>
          </p:cNvSpPr>
          <p:nvPr>
            <p:ph type="ftr"/>
          </p:nvPr>
        </p:nvSpPr>
        <p:spPr bwMode="auto">
          <a:xfrm>
            <a:off x="3581400" y="6248400"/>
            <a:ext cx="2894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ts val="875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2075" name="Rectangle 27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875"/>
              </a:spcBef>
              <a:buClrTx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fld id="{EBE19A39-D832-412C-8763-FBA4FD2380A6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3366"/>
          </a:solidFill>
          <a:latin typeface="Times New Roman" charset="0"/>
          <a:ea typeface="Microsoft YaHei" charset="-122"/>
        </a:defRPr>
      </a:lvl2pPr>
      <a:lvl3pPr marL="1143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3366"/>
          </a:solidFill>
          <a:latin typeface="Times New Roman" charset="0"/>
          <a:ea typeface="Microsoft YaHei" charset="-122"/>
        </a:defRPr>
      </a:lvl3pPr>
      <a:lvl4pPr marL="1600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3366"/>
          </a:solidFill>
          <a:latin typeface="Times New Roman" charset="0"/>
          <a:ea typeface="Microsoft YaHei" charset="-122"/>
        </a:defRPr>
      </a:lvl4pPr>
      <a:lvl5pPr marL="20574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3366"/>
          </a:solidFill>
          <a:latin typeface="Times New Roman" charset="0"/>
          <a:ea typeface="Microsoft YaHei" charset="-122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3366"/>
          </a:solidFill>
          <a:latin typeface="Times New Roman" charset="0"/>
          <a:ea typeface="Microsoft YaHei" charset="-122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3366"/>
          </a:solidFill>
          <a:latin typeface="Times New Roman" charset="0"/>
          <a:ea typeface="Microsoft YaHei" charset="-122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3366"/>
          </a:solidFill>
          <a:latin typeface="Times New Roman" charset="0"/>
          <a:ea typeface="Microsoft YaHei" charset="-122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3366"/>
          </a:solidFill>
          <a:latin typeface="Times New Roman" charset="0"/>
          <a:ea typeface="Microsoft YaHei" charset="-122"/>
        </a:defRPr>
      </a:lvl9pPr>
    </p:titleStyle>
    <p:bodyStyle>
      <a:lvl1pPr marL="342900" indent="-342900" algn="l" defTabSz="449263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1143000" y="1743075"/>
            <a:ext cx="7772400" cy="3751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6000">
                <a:solidFill>
                  <a:srgbClr val="003366"/>
                </a:solidFill>
              </a:rPr>
              <a:t>TPE </a:t>
            </a:r>
            <a:r>
              <a:rPr lang="fr-FR" sz="6000" smtClean="0">
                <a:solidFill>
                  <a:srgbClr val="003366"/>
                </a:solidFill>
              </a:rPr>
              <a:t>série ES</a:t>
            </a:r>
            <a:r>
              <a:rPr lang="fr-FR" sz="6000" dirty="0">
                <a:solidFill>
                  <a:srgbClr val="003366"/>
                </a:solidFill>
              </a:rPr>
              <a:t/>
            </a:r>
            <a:br>
              <a:rPr lang="fr-FR" sz="6000" dirty="0">
                <a:solidFill>
                  <a:srgbClr val="003366"/>
                </a:solidFill>
              </a:rPr>
            </a:br>
            <a:r>
              <a:rPr lang="fr-FR" sz="6000" dirty="0">
                <a:solidFill>
                  <a:srgbClr val="003366"/>
                </a:solidFill>
              </a:rPr>
              <a:t/>
            </a:r>
            <a:br>
              <a:rPr lang="fr-FR" sz="6000" dirty="0">
                <a:solidFill>
                  <a:srgbClr val="003366"/>
                </a:solidFill>
              </a:rPr>
            </a:br>
            <a:r>
              <a:rPr lang="fr-FR" sz="6000" dirty="0">
                <a:solidFill>
                  <a:srgbClr val="003366"/>
                </a:solidFill>
              </a:rPr>
              <a:t>(Travaux personnels encadrés)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1173163" y="457200"/>
            <a:ext cx="7772400" cy="1143000"/>
          </a:xfrm>
          <a:ln cap="flat"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dirty="0"/>
              <a:t>Les thèmes </a:t>
            </a:r>
            <a:r>
              <a:rPr lang="fr-FR" dirty="0" smtClean="0"/>
              <a:t>proposés ( thèmes nationaux)</a:t>
            </a:r>
            <a:endParaRPr lang="fr-FR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1981200"/>
            <a:ext cx="7772400" cy="4114800"/>
          </a:xfrm>
          <a:ln/>
        </p:spPr>
        <p:txBody>
          <a:bodyPr/>
          <a:lstStyle/>
          <a:p>
            <a:pPr marL="341313" indent="-341313"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dirty="0"/>
              <a:t>Éthique et responsabilité</a:t>
            </a:r>
          </a:p>
          <a:p>
            <a:pPr marL="341313" indent="-341313"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dirty="0"/>
              <a:t>Individuel et collectif</a:t>
            </a:r>
          </a:p>
          <a:p>
            <a:pPr marL="341313" indent="-341313"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dirty="0" smtClean="0"/>
              <a:t>L’aléatoire, l’insolite, le prévisible</a:t>
            </a:r>
            <a:endParaRPr lang="fr-FR" dirty="0"/>
          </a:p>
          <a:p>
            <a:pPr marL="341313" indent="-341313"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dirty="0"/>
              <a:t>L'argent</a:t>
            </a:r>
          </a:p>
          <a:p>
            <a:pPr marL="341313" indent="-341313"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dirty="0"/>
              <a:t>Crise et </a:t>
            </a:r>
            <a:r>
              <a:rPr lang="fr-FR" dirty="0" smtClean="0"/>
              <a:t>progrès</a:t>
            </a:r>
          </a:p>
          <a:p>
            <a:pPr marL="341313" indent="-341313"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dirty="0" smtClean="0"/>
              <a:t>Les inégalités</a:t>
            </a:r>
          </a:p>
          <a:p>
            <a:pPr marL="341313" indent="-341313">
              <a:buClr>
                <a:srgbClr val="0099CC"/>
              </a:buClr>
              <a:buSzPct val="8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r-F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1173163" y="457200"/>
            <a:ext cx="7772400" cy="1143000"/>
          </a:xfrm>
          <a:ln cap="flat"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/>
              <a:t>Un bon TPE, c’est…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43000" y="1676400"/>
            <a:ext cx="7772400" cy="4375150"/>
          </a:xfrm>
          <a:ln/>
        </p:spPr>
        <p:txBody>
          <a:bodyPr/>
          <a:lstStyle/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800" dirty="0"/>
              <a:t>Un travail </a:t>
            </a:r>
            <a:r>
              <a:rPr lang="fr-FR" sz="2800" u="sng" dirty="0"/>
              <a:t>réellement</a:t>
            </a:r>
            <a:r>
              <a:rPr lang="fr-FR" sz="2800" dirty="0"/>
              <a:t> personnel (le copier-coller est sanctionné) et </a:t>
            </a:r>
            <a:r>
              <a:rPr lang="fr-FR" sz="2800" dirty="0" smtClean="0"/>
              <a:t>maîtrisé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0099CC"/>
              </a:buClr>
              <a:buSzPct val="8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800" dirty="0"/>
              <a:t>	</a:t>
            </a:r>
            <a:r>
              <a:rPr lang="fr-FR" sz="2800" dirty="0" smtClean="0"/>
              <a:t>	Logiciel </a:t>
            </a:r>
            <a:r>
              <a:rPr lang="fr-FR" sz="2800" dirty="0" err="1" smtClean="0"/>
              <a:t>Compilatio</a:t>
            </a:r>
            <a:endParaRPr lang="fr-FR" sz="2800" dirty="0"/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800" dirty="0" smtClean="0"/>
              <a:t>Un </a:t>
            </a:r>
            <a:r>
              <a:rPr lang="fr-FR" sz="2800" dirty="0"/>
              <a:t>travail </a:t>
            </a:r>
            <a:r>
              <a:rPr lang="fr-FR" sz="2800" dirty="0" err="1" smtClean="0"/>
              <a:t>bidisciplinaire</a:t>
            </a:r>
            <a:endParaRPr lang="fr-FR" sz="2800" dirty="0"/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800" dirty="0"/>
              <a:t>Un travail qui ne doit pas privilégier la forme ou la quantité au détriment du </a:t>
            </a:r>
            <a:r>
              <a:rPr lang="fr-FR" sz="2800" u="sng" dirty="0"/>
              <a:t>fond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800" dirty="0"/>
              <a:t>Une bonne gestion du temps et du travail collectif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0099CC"/>
              </a:buClr>
              <a:buSzPct val="80000"/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r-FR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1173163" y="457200"/>
            <a:ext cx="7772400" cy="1143000"/>
          </a:xfrm>
          <a:ln cap="flat"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dirty="0"/>
              <a:t>Les caractéristiques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1981200"/>
            <a:ext cx="7772400" cy="4649788"/>
          </a:xfrm>
          <a:ln/>
        </p:spPr>
        <p:txBody>
          <a:bodyPr/>
          <a:lstStyle/>
          <a:p>
            <a:pPr marL="341313" indent="-341313">
              <a:lnSpc>
                <a:spcPct val="90000"/>
              </a:lnSpc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dirty="0" smtClean="0"/>
              <a:t>Epreuve de bac</a:t>
            </a:r>
          </a:p>
          <a:p>
            <a:pPr marL="341313" indent="-341313">
              <a:lnSpc>
                <a:spcPct val="90000"/>
              </a:lnSpc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dirty="0" smtClean="0"/>
              <a:t>Travail </a:t>
            </a:r>
            <a:r>
              <a:rPr lang="fr-FR" dirty="0"/>
              <a:t>sur un </a:t>
            </a:r>
            <a:r>
              <a:rPr lang="fr-FR" dirty="0" smtClean="0"/>
              <a:t>semestre: dépôt des </a:t>
            </a:r>
            <a:r>
              <a:rPr lang="fr-FR" dirty="0" smtClean="0"/>
              <a:t>productions le 1</a:t>
            </a:r>
            <a:r>
              <a:rPr lang="fr-FR" sz="2400" baseline="30000" dirty="0" smtClean="0"/>
              <a:t>ier</a:t>
            </a:r>
            <a:r>
              <a:rPr lang="fr-FR" dirty="0" smtClean="0"/>
              <a:t> février dernier délai</a:t>
            </a:r>
            <a:endParaRPr lang="fr-FR" dirty="0"/>
          </a:p>
          <a:p>
            <a:pPr marL="341313" indent="-341313">
              <a:lnSpc>
                <a:spcPct val="90000"/>
              </a:lnSpc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dirty="0"/>
              <a:t>Travail </a:t>
            </a:r>
            <a:r>
              <a:rPr lang="fr-FR" dirty="0" smtClean="0"/>
              <a:t>pluridisciplinaire</a:t>
            </a:r>
            <a:endParaRPr lang="fr-FR" dirty="0"/>
          </a:p>
          <a:p>
            <a:pPr marL="341313" indent="-341313">
              <a:lnSpc>
                <a:spcPct val="90000"/>
              </a:lnSpc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dirty="0"/>
              <a:t>Travail de groupe </a:t>
            </a:r>
            <a:r>
              <a:rPr lang="fr-FR" dirty="0" smtClean="0"/>
              <a:t>(3 </a:t>
            </a:r>
            <a:r>
              <a:rPr lang="fr-FR" dirty="0"/>
              <a:t>élèves par groupe)</a:t>
            </a:r>
          </a:p>
          <a:p>
            <a:pPr marL="341313" indent="-341313">
              <a:lnSpc>
                <a:spcPct val="90000"/>
              </a:lnSpc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dirty="0"/>
              <a:t>Production </a:t>
            </a:r>
            <a:r>
              <a:rPr lang="fr-FR" dirty="0" smtClean="0"/>
              <a:t>(</a:t>
            </a:r>
            <a:r>
              <a:rPr lang="fr-FR" dirty="0"/>
              <a:t>plusieurs formes possibles)</a:t>
            </a:r>
          </a:p>
          <a:p>
            <a:pPr marL="341313" indent="-341313">
              <a:lnSpc>
                <a:spcPct val="90000"/>
              </a:lnSpc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dirty="0"/>
              <a:t>Encadrement par les </a:t>
            </a:r>
            <a:r>
              <a:rPr lang="fr-FR" dirty="0" smtClean="0"/>
              <a:t>enseignants</a:t>
            </a:r>
            <a:endParaRPr lang="fr-F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296143"/>
          </a:xfrm>
        </p:spPr>
        <p:txBody>
          <a:bodyPr/>
          <a:lstStyle/>
          <a:p>
            <a:r>
              <a:rPr lang="fr-FR" dirty="0" smtClean="0"/>
              <a:t>     Le déroulement de l’année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1772816"/>
            <a:ext cx="6400800" cy="3865984"/>
          </a:xfrm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800" dirty="0" smtClean="0"/>
              <a:t>Premières séances : choix d’un thème et d’une problématique (évolutive au fil des recherches) </a:t>
            </a:r>
          </a:p>
          <a:p>
            <a:pPr marL="341313" indent="-341313" algn="l">
              <a:spcBef>
                <a:spcPts val="700"/>
              </a:spcBef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800" dirty="0" smtClean="0"/>
              <a:t>Deuxième étape: sélection de l’information ; élaboration progressive d’un plan</a:t>
            </a:r>
          </a:p>
          <a:p>
            <a:pPr marL="341313" indent="-341313" algn="l">
              <a:spcBef>
                <a:spcPts val="700"/>
              </a:spcBef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800" dirty="0" smtClean="0"/>
              <a:t>Troisième étape: réalisation de la production</a:t>
            </a:r>
          </a:p>
          <a:p>
            <a:pPr marL="341313" indent="-341313" algn="l">
              <a:spcBef>
                <a:spcPts val="700"/>
              </a:spcBef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fr-F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28662" y="642918"/>
            <a:ext cx="7772400" cy="1470025"/>
          </a:xfrm>
        </p:spPr>
        <p:txBody>
          <a:bodyPr/>
          <a:lstStyle/>
          <a:p>
            <a:r>
              <a:rPr lang="fr-FR" dirty="0" smtClean="0"/>
              <a:t>   A faire: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28" y="2357430"/>
            <a:ext cx="6400800" cy="4000528"/>
          </a:xfrm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800" dirty="0" smtClean="0"/>
              <a:t>A chaque séance : remplissage du carnet de bord (assure la continuité dans le travail et permet d’établir la note de synthèse)</a:t>
            </a:r>
          </a:p>
          <a:p>
            <a:pPr marL="341313" indent="-341313" algn="l">
              <a:spcBef>
                <a:spcPts val="700"/>
              </a:spcBef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800" dirty="0" smtClean="0"/>
              <a:t>Bibliographie, </a:t>
            </a:r>
            <a:r>
              <a:rPr lang="fr-FR" sz="2800" dirty="0" err="1" smtClean="0"/>
              <a:t>webographie</a:t>
            </a:r>
            <a:endParaRPr lang="fr-FR" sz="2800" dirty="0" smtClean="0"/>
          </a:p>
          <a:p>
            <a:pPr marL="341313" indent="-341313" algn="l">
              <a:spcBef>
                <a:spcPts val="700"/>
              </a:spcBef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800" dirty="0" smtClean="0"/>
              <a:t>Ponctuellement : bilan avec les </a:t>
            </a:r>
            <a:r>
              <a:rPr lang="fr-FR" sz="2800" dirty="0" err="1" smtClean="0"/>
              <a:t>encadrants</a:t>
            </a:r>
            <a:endParaRPr lang="fr-F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28662" y="428604"/>
            <a:ext cx="7772400" cy="1470025"/>
          </a:xfrm>
        </p:spPr>
        <p:txBody>
          <a:bodyPr/>
          <a:lstStyle/>
          <a:p>
            <a:r>
              <a:rPr lang="fr-FR" dirty="0" smtClean="0"/>
              <a:t>Le carnet de bord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1928802"/>
            <a:ext cx="6400800" cy="3709998"/>
          </a:xfrm>
        </p:spPr>
        <p:txBody>
          <a:bodyPr/>
          <a:lstStyle/>
          <a:p>
            <a:pPr lvl="0" algn="l">
              <a:buFont typeface="Wingdings" pitchFamily="2" charset="2"/>
              <a:buChar char="§"/>
            </a:pPr>
            <a:r>
              <a:rPr lang="fr-FR" sz="2800" b="1" u="sng" dirty="0" smtClean="0"/>
              <a:t> </a:t>
            </a:r>
            <a:r>
              <a:rPr lang="fr-FR" sz="2800" dirty="0" smtClean="0"/>
              <a:t>Un </a:t>
            </a:r>
            <a:r>
              <a:rPr lang="fr-FR" sz="2800" b="1" dirty="0" smtClean="0"/>
              <a:t>carnet de bord </a:t>
            </a:r>
            <a:r>
              <a:rPr lang="fr-FR" sz="2800" dirty="0" smtClean="0"/>
              <a:t>par groupe</a:t>
            </a:r>
          </a:p>
          <a:p>
            <a:pPr lvl="0" algn="l">
              <a:buFont typeface="Wingdings" pitchFamily="2" charset="2"/>
              <a:buChar char="§"/>
            </a:pPr>
            <a:r>
              <a:rPr lang="fr-FR" sz="2800" dirty="0" smtClean="0"/>
              <a:t>Les </a:t>
            </a:r>
            <a:r>
              <a:rPr lang="fr-FR" sz="2800" b="1" dirty="0" smtClean="0"/>
              <a:t>informations</a:t>
            </a:r>
            <a:r>
              <a:rPr lang="fr-FR" sz="2800" dirty="0" smtClean="0"/>
              <a:t> qui doivent y figurer sont les suivantes :</a:t>
            </a:r>
            <a:r>
              <a:rPr lang="fr-FR" sz="2400" dirty="0" smtClean="0"/>
              <a:t>Lieux de travail //Bibliographie ://Activités de la séance (recherche documentaire, sélection d’information, plan détaillé, contact avec associations ; </a:t>
            </a:r>
            <a:r>
              <a:rPr lang="fr-FR" sz="2400" dirty="0" err="1" smtClean="0"/>
              <a:t>etc</a:t>
            </a:r>
            <a:r>
              <a:rPr lang="fr-FR" sz="2400" dirty="0" smtClean="0"/>
              <a:t> ) //Bilan de la séance (difficultés rencontrées ; résolution de problèmes etc.) //Travaux prévus pour la séance suivante //Eventuellement consignes formulées par les professeurs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1173163" y="457200"/>
            <a:ext cx="7772400" cy="1143000"/>
          </a:xfrm>
          <a:ln cap="flat"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/>
              <a:t>L’évaluation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73163" y="1981200"/>
            <a:ext cx="7772400" cy="4114800"/>
          </a:xfrm>
          <a:ln/>
        </p:spPr>
        <p:txBody>
          <a:bodyPr/>
          <a:lstStyle/>
          <a:p>
            <a:pPr marL="341313" indent="-341313">
              <a:spcBef>
                <a:spcPts val="700"/>
              </a:spcBef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800" dirty="0"/>
              <a:t>Démarche personnelle et investissement du candidat au cours de l’élaboration du TPE (8 points, par les </a:t>
            </a:r>
            <a:r>
              <a:rPr lang="fr-FR" sz="2800" dirty="0" err="1"/>
              <a:t>encadrants</a:t>
            </a:r>
            <a:r>
              <a:rPr lang="fr-FR" sz="2800" dirty="0"/>
              <a:t>)</a:t>
            </a:r>
          </a:p>
          <a:p>
            <a:pPr marL="341313" indent="-341313">
              <a:spcBef>
                <a:spcPts val="700"/>
              </a:spcBef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800" dirty="0"/>
              <a:t>Réponse à la problématique : production + note synthétique (6 points, par deux examinateurs)</a:t>
            </a:r>
          </a:p>
          <a:p>
            <a:pPr marL="341313" indent="-341313">
              <a:spcBef>
                <a:spcPts val="700"/>
              </a:spcBef>
              <a:buClr>
                <a:srgbClr val="0099CC"/>
              </a:buClr>
              <a:buSzPct val="8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fr-FR" sz="2800"/>
              <a:t>Présentation </a:t>
            </a:r>
            <a:r>
              <a:rPr lang="fr-FR" sz="2800" smtClean="0"/>
              <a:t>orale </a:t>
            </a:r>
            <a:r>
              <a:rPr lang="fr-FR" sz="2800" dirty="0"/>
              <a:t>du projet (6 points, par les mêmes examinateurs</a:t>
            </a:r>
            <a:r>
              <a:rPr lang="fr-FR" sz="2800" dirty="0" smtClean="0"/>
              <a:t>) </a:t>
            </a:r>
            <a:endParaRPr lang="fr-FR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L’évaluation: première partie</a:t>
            </a: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298" y="2276872"/>
            <a:ext cx="8130138" cy="3312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L’évaluation: deuxième partie:</a:t>
            </a:r>
            <a:endParaRPr lang="fr-F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132856"/>
            <a:ext cx="676875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1619672" y="4077072"/>
            <a:ext cx="69127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tx1"/>
                </a:solidFill>
              </a:rPr>
              <a:t>La production: </a:t>
            </a:r>
            <a:r>
              <a:rPr lang="fr-FR" dirty="0" smtClean="0">
                <a:solidFill>
                  <a:schemeClr val="tx1"/>
                </a:solidFill>
              </a:rPr>
              <a:t>multiples formes possibles, elle est collective</a:t>
            </a:r>
          </a:p>
          <a:p>
            <a:r>
              <a:rPr lang="fr-FR" u="sng" dirty="0" smtClean="0">
                <a:solidFill>
                  <a:schemeClr val="tx1"/>
                </a:solidFill>
              </a:rPr>
              <a:t>La synthèse: </a:t>
            </a:r>
            <a:r>
              <a:rPr lang="fr-FR" dirty="0" smtClean="0">
                <a:solidFill>
                  <a:schemeClr val="tx1"/>
                </a:solidFill>
              </a:rPr>
              <a:t>restitution en 2 pages de votre travail; elle est individuelle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L’évaluation: troisième partie</a:t>
            </a:r>
            <a:endParaRPr lang="fr-F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033725"/>
            <a:ext cx="7022580" cy="1611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1475656" y="3861048"/>
            <a:ext cx="6912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1"/>
                </a:solidFill>
              </a:rPr>
              <a:t>Dates </a:t>
            </a:r>
            <a:r>
              <a:rPr lang="fr-FR" dirty="0" smtClean="0">
                <a:solidFill>
                  <a:schemeClr val="tx1"/>
                </a:solidFill>
              </a:rPr>
              <a:t>: lundi 29 février au mercredi 16 </a:t>
            </a:r>
            <a:r>
              <a:rPr lang="fr-FR" dirty="0" smtClean="0">
                <a:solidFill>
                  <a:schemeClr val="tx1"/>
                </a:solidFill>
              </a:rPr>
              <a:t>mars </a:t>
            </a:r>
            <a:r>
              <a:rPr lang="fr-FR" dirty="0" smtClean="0">
                <a:solidFill>
                  <a:schemeClr val="tx1"/>
                </a:solidFill>
              </a:rPr>
              <a:t>2016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charset="0"/>
            <a:ea typeface="Microsoft YaHei" charset="-122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Times New Roman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charset="0"/>
            <a:ea typeface="Microsoft YaHei" charset="-122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279</Words>
  <Application>Microsoft Office PowerPoint</Application>
  <PresentationFormat>Affichage à l'écran (4:3)</PresentationFormat>
  <Paragraphs>42</Paragraphs>
  <Slides>11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13" baseType="lpstr">
      <vt:lpstr>Modèle par défaut</vt:lpstr>
      <vt:lpstr>Thème Office</vt:lpstr>
      <vt:lpstr>Diapositive 1</vt:lpstr>
      <vt:lpstr>Les caractéristiques</vt:lpstr>
      <vt:lpstr>     Le déroulement de l’année</vt:lpstr>
      <vt:lpstr>   A faire:</vt:lpstr>
      <vt:lpstr>Le carnet de bord</vt:lpstr>
      <vt:lpstr>L’évaluation</vt:lpstr>
      <vt:lpstr>L’évaluation: première partie</vt:lpstr>
      <vt:lpstr>L’évaluation: deuxième partie:</vt:lpstr>
      <vt:lpstr>L’évaluation: troisième partie</vt:lpstr>
      <vt:lpstr>Les thèmes proposés ( thèmes nationaux)</vt:lpstr>
      <vt:lpstr>Un bon TPE, c’est…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TPE   (Travaux personnels encadrés)</dc:title>
  <dc:creator>fabrice</dc:creator>
  <cp:lastModifiedBy>Marotte</cp:lastModifiedBy>
  <cp:revision>14</cp:revision>
  <cp:lastPrinted>1601-01-01T00:00:00Z</cp:lastPrinted>
  <dcterms:created xsi:type="dcterms:W3CDTF">2011-06-17T10:08:39Z</dcterms:created>
  <dcterms:modified xsi:type="dcterms:W3CDTF">2015-09-13T17:48:16Z</dcterms:modified>
</cp:coreProperties>
</file>