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24"/>
  </p:notesMasterIdLst>
  <p:sldIdLst>
    <p:sldId id="256" r:id="rId2"/>
    <p:sldId id="259" r:id="rId3"/>
    <p:sldId id="257" r:id="rId4"/>
    <p:sldId id="258" r:id="rId5"/>
    <p:sldId id="260" r:id="rId6"/>
    <p:sldId id="261" r:id="rId7"/>
    <p:sldId id="263" r:id="rId8"/>
    <p:sldId id="264" r:id="rId9"/>
    <p:sldId id="265" r:id="rId10"/>
    <p:sldId id="267" r:id="rId11"/>
    <p:sldId id="277" r:id="rId12"/>
    <p:sldId id="278" r:id="rId13"/>
    <p:sldId id="268" r:id="rId14"/>
    <p:sldId id="269" r:id="rId15"/>
    <p:sldId id="282" r:id="rId16"/>
    <p:sldId id="283" r:id="rId17"/>
    <p:sldId id="284" r:id="rId18"/>
    <p:sldId id="288" r:id="rId19"/>
    <p:sldId id="285" r:id="rId20"/>
    <p:sldId id="286" r:id="rId21"/>
    <p:sldId id="287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/>
    <p:restoredTop sz="94705"/>
  </p:normalViewPr>
  <p:slideViewPr>
    <p:cSldViewPr snapToGrid="0" snapToObjects="1"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B64B9-0C16-4028-A9B7-50D39E4CBC27}" type="datetimeFigureOut">
              <a:rPr lang="fr-FR" smtClean="0"/>
              <a:pPr/>
              <a:t>02/02/2019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56E403-335B-4358-8B79-74830CE068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929953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244567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8193707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7560817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7521147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7BDEA-8EA0-FE4F-8E67-406CE035A260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45668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B69E8-23E9-4C1F-AA2B-3C5BA6EDBEAE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B69E8-23E9-4C1F-AA2B-3C5BA6EDBEAE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B69E8-23E9-4C1F-AA2B-3C5BA6EDBEAE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B69E8-23E9-4C1F-AA2B-3C5BA6EDBEAE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B69E8-23E9-4C1F-AA2B-3C5BA6EDBEAE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B69E8-23E9-4C1F-AA2B-3C5BA6EDBEAE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B69E8-23E9-4C1F-AA2B-3C5BA6EDBEAE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B69E8-23E9-4C1F-AA2B-3C5BA6EDBEAE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B69E8-23E9-4C1F-AA2B-3C5BA6EDBEAE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B69E8-23E9-4C1F-AA2B-3C5BA6EDBEAE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B69E8-23E9-4C1F-AA2B-3C5BA6EDBEAE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382A7F7-08BF-4252-8141-63FB96055BB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F1B69E8-23E9-4C1F-AA2B-3C5BA6EDBEAE}" type="datetimeFigureOut">
              <a:rPr lang="en-US" smtClean="0"/>
              <a:pPr/>
              <a:t>2/2/2019</a:t>
            </a:fld>
            <a:endParaRPr lang="en-US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382A7F7-08BF-4252-8141-63FB96055BBB}" type="slidenum">
              <a:rPr lang="en-US" smtClean="0"/>
              <a:pPr/>
              <a:t>‹N°›</a:t>
            </a:fld>
            <a:endParaRPr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La spécialité S.E.S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En Première et Terminale</a:t>
            </a:r>
          </a:p>
        </p:txBody>
      </p:sp>
    </p:spTree>
    <p:extLst>
      <p:ext uri="{BB962C8B-B14F-4D97-AF65-F5344CB8AC3E}">
        <p14:creationId xmlns="" xmlns:p14="http://schemas.microsoft.com/office/powerpoint/2010/main" val="289672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 txBox="1">
            <a:spLocks/>
          </p:cNvSpPr>
          <p:nvPr/>
        </p:nvSpPr>
        <p:spPr>
          <a:xfrm>
            <a:off x="593327" y="1886652"/>
            <a:ext cx="8191443" cy="326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2000"/>
              </a:spcAft>
              <a:buFontTx/>
              <a:buBlip>
                <a:blip r:embed="rId2"/>
              </a:buBlip>
              <a:defRPr sz="2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31825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22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20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196975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1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492250" indent="-2952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1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774825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055813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344738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625725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>
              <a:buFont typeface="Courier New" pitchFamily="49" charset="0"/>
              <a:buChar char="o"/>
            </a:pPr>
            <a:endParaRPr lang="fr-FR" sz="2800" dirty="0"/>
          </a:p>
          <a:p>
            <a:pPr marL="0" indent="0">
              <a:buFontTx/>
              <a:buNone/>
            </a:pPr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870858" y="1599126"/>
            <a:ext cx="727165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Eclairage sur les grands enjeux de nos sociétés contemporaines : </a:t>
            </a:r>
          </a:p>
          <a:p>
            <a:endParaRPr lang="fr-FR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fr-FR" sz="2400" dirty="0">
                <a:solidFill>
                  <a:srgbClr val="00B050"/>
                </a:solidFill>
              </a:rPr>
              <a:t>économiques</a:t>
            </a:r>
            <a:r>
              <a:rPr lang="fr-F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: production, consommation, répartition, …</a:t>
            </a:r>
          </a:p>
          <a:p>
            <a:endParaRPr lang="fr-FR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fr-FR" sz="2400" dirty="0">
                <a:solidFill>
                  <a:srgbClr val="00B050"/>
                </a:solidFill>
              </a:rPr>
              <a:t> sociaux </a:t>
            </a:r>
            <a:r>
              <a:rPr lang="fr-F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socialisation, lien social, déviance...</a:t>
            </a:r>
          </a:p>
          <a:p>
            <a:endParaRPr lang="fr-FR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fr-FR" sz="2400" dirty="0">
                <a:solidFill>
                  <a:srgbClr val="00B050"/>
                </a:solidFill>
              </a:rPr>
              <a:t> politiques </a:t>
            </a:r>
            <a:r>
              <a:rPr lang="fr-F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systèmes politiques, vote...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14935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7">
            <a:extLst>
              <a:ext uri="{FF2B5EF4-FFF2-40B4-BE49-F238E27FC236}">
                <a16:creationId xmlns:a16="http://schemas.microsoft.com/office/drawing/2014/main" xmlns="" id="{922081EA-7107-46FA-A893-B15086A748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9">
            <a:extLst>
              <a:ext uri="{FF2B5EF4-FFF2-40B4-BE49-F238E27FC236}">
                <a16:creationId xmlns:a16="http://schemas.microsoft.com/office/drawing/2014/main" xmlns="" id="{DD8889DF-D030-4BCD-9797-4BBD1986C2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5D79C5F0-1400-432D-BA5A-6DA4D905E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31" y="643467"/>
            <a:ext cx="7493298" cy="583605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fr-FR" sz="2400" dirty="0"/>
              <a:t>EN classe de </a:t>
            </a:r>
            <a:r>
              <a:rPr lang="fr-FR" sz="2400" b="1" dirty="0"/>
              <a:t>première</a:t>
            </a:r>
            <a:r>
              <a:rPr lang="fr-FR" sz="2400" dirty="0"/>
              <a:t> vous saurez tout sur les thèmes suivants </a:t>
            </a:r>
          </a:p>
          <a:p>
            <a:pPr lvl="0"/>
            <a:r>
              <a:rPr lang="fr-FR" sz="2400" b="1" dirty="0">
                <a:solidFill>
                  <a:srgbClr val="00B050"/>
                </a:solidFill>
              </a:rPr>
              <a:t>Economie :</a:t>
            </a:r>
            <a:r>
              <a:rPr lang="fr-FR" sz="2400" b="1" dirty="0"/>
              <a:t> </a:t>
            </a:r>
            <a:endParaRPr lang="fr-FR" sz="2400" dirty="0"/>
          </a:p>
          <a:p>
            <a:pPr lvl="1"/>
            <a:r>
              <a:rPr lang="fr-FR" sz="2000" dirty="0"/>
              <a:t>Le marché : la concurrence, les monopoles, la formation des prix…</a:t>
            </a:r>
          </a:p>
          <a:p>
            <a:pPr lvl="1"/>
            <a:r>
              <a:rPr lang="fr-FR" sz="2000" dirty="0"/>
              <a:t>Le financement de l’Etat, des entreprises et des ménages….</a:t>
            </a:r>
          </a:p>
          <a:p>
            <a:pPr lvl="1"/>
            <a:r>
              <a:rPr lang="fr-FR" sz="2000" dirty="0"/>
              <a:t>La monnaie ; la création monétaire, le rôle des banques, le rôle de la banque centrale…</a:t>
            </a:r>
          </a:p>
          <a:p>
            <a:pPr lvl="0"/>
            <a:r>
              <a:rPr lang="fr-FR" sz="2400" b="1" dirty="0">
                <a:solidFill>
                  <a:srgbClr val="00B050"/>
                </a:solidFill>
              </a:rPr>
              <a:t>Sociologie :</a:t>
            </a:r>
            <a:endParaRPr lang="fr-FR" sz="2400" dirty="0">
              <a:solidFill>
                <a:srgbClr val="00B050"/>
              </a:solidFill>
            </a:endParaRPr>
          </a:p>
          <a:p>
            <a:pPr lvl="1"/>
            <a:r>
              <a:rPr lang="fr-FR" sz="2000" dirty="0"/>
              <a:t>La socialisation : l’influence de la famille, des amis, des collègues sur les individus…</a:t>
            </a:r>
          </a:p>
          <a:p>
            <a:pPr lvl="1"/>
            <a:r>
              <a:rPr lang="fr-FR" sz="2000" dirty="0"/>
              <a:t>Les liens sociaux : L’individualisme, la solidarité, le lien social à l’heure des réseaux sociaux… </a:t>
            </a:r>
          </a:p>
          <a:p>
            <a:pPr lvl="1"/>
            <a:r>
              <a:rPr lang="fr-FR" sz="2000" dirty="0"/>
              <a:t>La déviance : les normes dans une société, la délinquance, le travail de la police… </a:t>
            </a:r>
          </a:p>
        </p:txBody>
      </p:sp>
    </p:spTree>
    <p:extLst>
      <p:ext uri="{BB962C8B-B14F-4D97-AF65-F5344CB8AC3E}">
        <p14:creationId xmlns:p14="http://schemas.microsoft.com/office/powerpoint/2010/main" xmlns="" val="1620792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7">
            <a:extLst>
              <a:ext uri="{FF2B5EF4-FFF2-40B4-BE49-F238E27FC236}">
                <a16:creationId xmlns:a16="http://schemas.microsoft.com/office/drawing/2014/main" xmlns="" id="{922081EA-7107-46FA-A893-B15086A748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9">
            <a:extLst>
              <a:ext uri="{FF2B5EF4-FFF2-40B4-BE49-F238E27FC236}">
                <a16:creationId xmlns:a16="http://schemas.microsoft.com/office/drawing/2014/main" xmlns="" id="{DD8889DF-D030-4BCD-9797-4BBD1986C2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5D79C5F0-1400-432D-BA5A-6DA4D905E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331" y="84780"/>
            <a:ext cx="7493298" cy="6309964"/>
          </a:xfrm>
        </p:spPr>
        <p:txBody>
          <a:bodyPr anchor="ctr">
            <a:normAutofit/>
          </a:bodyPr>
          <a:lstStyle/>
          <a:p>
            <a:pPr lvl="0"/>
            <a:r>
              <a:rPr lang="fr-FR" sz="2800" b="1" dirty="0">
                <a:solidFill>
                  <a:srgbClr val="00B050"/>
                </a:solidFill>
              </a:rPr>
              <a:t>Sciences politiques </a:t>
            </a:r>
            <a:endParaRPr lang="fr-FR" sz="2800" dirty="0">
              <a:solidFill>
                <a:srgbClr val="00B050"/>
              </a:solidFill>
            </a:endParaRPr>
          </a:p>
          <a:p>
            <a:pPr lvl="1"/>
            <a:r>
              <a:rPr lang="fr-FR" sz="2400" dirty="0"/>
              <a:t>L’opinion publique : les sondages, la démocratie, les élections</a:t>
            </a:r>
          </a:p>
          <a:p>
            <a:pPr lvl="1"/>
            <a:r>
              <a:rPr lang="fr-FR" sz="2400" dirty="0"/>
              <a:t>Le vote : la mesure du vote, les différentes formes du vote, les déterminants, l’offre électorale… </a:t>
            </a:r>
          </a:p>
          <a:p>
            <a:endParaRPr lang="fr-FR" sz="2800" dirty="0"/>
          </a:p>
          <a:p>
            <a:pPr lvl="0"/>
            <a:r>
              <a:rPr lang="fr-FR" sz="2800" b="1" dirty="0">
                <a:solidFill>
                  <a:srgbClr val="00B050"/>
                </a:solidFill>
              </a:rPr>
              <a:t>Regards croisés </a:t>
            </a:r>
            <a:endParaRPr lang="fr-FR" sz="2800" dirty="0">
              <a:solidFill>
                <a:srgbClr val="00B050"/>
              </a:solidFill>
            </a:endParaRPr>
          </a:p>
          <a:p>
            <a:pPr lvl="1"/>
            <a:r>
              <a:rPr lang="fr-FR" sz="2400" dirty="0"/>
              <a:t>La protection sociale : La logique d’assurance et d’assistance, les raisons de sa mise en place…. </a:t>
            </a:r>
          </a:p>
          <a:p>
            <a:pPr lvl="1"/>
            <a:r>
              <a:rPr lang="fr-FR" sz="2400" dirty="0"/>
              <a:t>La gouvernance d’entreprise : les entrepreneurs, les différentes entreprises, les relations sociales dans l’entreprise… </a:t>
            </a:r>
          </a:p>
        </p:txBody>
      </p:sp>
    </p:spTree>
    <p:extLst>
      <p:ext uri="{BB962C8B-B14F-4D97-AF65-F5344CB8AC3E}">
        <p14:creationId xmlns:p14="http://schemas.microsoft.com/office/powerpoint/2010/main" xmlns="" val="243169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 txBox="1">
            <a:spLocks/>
          </p:cNvSpPr>
          <p:nvPr/>
        </p:nvSpPr>
        <p:spPr>
          <a:xfrm>
            <a:off x="593327" y="1886652"/>
            <a:ext cx="8191443" cy="326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2000"/>
              </a:spcAft>
              <a:buFontTx/>
              <a:buBlip>
                <a:blip r:embed="rId2"/>
              </a:buBlip>
              <a:defRPr sz="2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31825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22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20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196975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1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492250" indent="-2952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1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774825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055813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344738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625725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>
              <a:buFont typeface="Courier New" pitchFamily="49" charset="0"/>
              <a:buChar char="o"/>
            </a:pPr>
            <a:endParaRPr lang="fr-FR" sz="2800" dirty="0"/>
          </a:p>
          <a:p>
            <a:pPr marL="0" indent="0">
              <a:buFontTx/>
              <a:buNone/>
            </a:pPr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870857" y="1907348"/>
            <a:ext cx="755468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Ce que la spécialité SES va vous apporter :</a:t>
            </a:r>
          </a:p>
          <a:p>
            <a:endParaRPr lang="fr-FR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 enrichissement de votre culture économique et sociale, permettant de mieux comprendre la société </a:t>
            </a:r>
          </a:p>
          <a:p>
            <a:endParaRPr lang="fr-FR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 premier pas vers l’enseignement supérieur où les raisonnements économiques et sociologiques pourront être poursuivis</a:t>
            </a:r>
          </a:p>
        </p:txBody>
      </p:sp>
    </p:spTree>
    <p:extLst>
      <p:ext uri="{BB962C8B-B14F-4D97-AF65-F5344CB8AC3E}">
        <p14:creationId xmlns="" xmlns:p14="http://schemas.microsoft.com/office/powerpoint/2010/main" val="202233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3. Quelles combinaisons de spécialités ?</a:t>
            </a:r>
          </a:p>
        </p:txBody>
      </p:sp>
    </p:spTree>
    <p:extLst>
      <p:ext uri="{BB962C8B-B14F-4D97-AF65-F5344CB8AC3E}">
        <p14:creationId xmlns="" xmlns:p14="http://schemas.microsoft.com/office/powerpoint/2010/main" val="93256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"/>
          <p:cNvGrpSpPr/>
          <p:nvPr/>
        </p:nvGrpSpPr>
        <p:grpSpPr>
          <a:xfrm>
            <a:off x="4565328" y="3370845"/>
            <a:ext cx="1787638" cy="2660269"/>
            <a:chOff x="-2" y="-2"/>
            <a:chExt cx="2542420" cy="3783496"/>
          </a:xfrm>
        </p:grpSpPr>
        <p:sp>
          <p:nvSpPr>
            <p:cNvPr id="119" name="Ligne"/>
            <p:cNvSpPr/>
            <p:nvPr/>
          </p:nvSpPr>
          <p:spPr>
            <a:xfrm flipH="1" flipV="1">
              <a:off x="-2" y="-2"/>
              <a:ext cx="1691996" cy="2828627"/>
            </a:xfrm>
            <a:prstGeom prst="line">
              <a:avLst/>
            </a:prstGeom>
            <a:noFill/>
            <a:ln w="63500" cap="flat">
              <a:solidFill>
                <a:srgbClr val="E5E5E5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42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20" name="Cercle"/>
            <p:cNvSpPr/>
            <p:nvPr/>
          </p:nvSpPr>
          <p:spPr>
            <a:xfrm>
              <a:off x="840787" y="2081863"/>
              <a:ext cx="1701631" cy="1701631"/>
            </a:xfrm>
            <a:prstGeom prst="ellipse">
              <a:avLst/>
            </a:prstGeom>
            <a:solidFill>
              <a:srgbClr val="DDDDDD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 defTabSz="410226" hangingPunct="0">
                <a:defRPr b="0" cap="all">
                  <a:solidFill>
                    <a:srgbClr val="FFFFFF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1700" kern="0" cap="all">
                <a:solidFill>
                  <a:srgbClr val="FFFFFF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</p:grpSp>
      <p:sp>
        <p:nvSpPr>
          <p:cNvPr id="122" name="LLCE"/>
          <p:cNvSpPr txBox="1"/>
          <p:nvPr/>
        </p:nvSpPr>
        <p:spPr>
          <a:xfrm>
            <a:off x="5622548" y="5236576"/>
            <a:ext cx="264393" cy="3926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68" tIns="35668" rIns="35668" bIns="35668" anchor="ctr">
            <a:spAutoFit/>
          </a:bodyPr>
          <a:lstStyle>
            <a:lvl1pPr defTabSz="457200">
              <a:lnSpc>
                <a:spcPct val="80000"/>
              </a:lnSpc>
              <a:defRPr sz="25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 dirty="0"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</p:txBody>
      </p:sp>
      <p:sp>
        <p:nvSpPr>
          <p:cNvPr id="123" name="Maths"/>
          <p:cNvSpPr txBox="1"/>
          <p:nvPr/>
        </p:nvSpPr>
        <p:spPr>
          <a:xfrm>
            <a:off x="5173654" y="5040259"/>
            <a:ext cx="1182257" cy="3926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68" tIns="35668" rIns="35668" bIns="35668" anchor="ctr">
            <a:spAutoFit/>
          </a:bodyPr>
          <a:lstStyle>
            <a:lvl1pPr defTabSz="457200">
              <a:lnSpc>
                <a:spcPct val="80000"/>
              </a:lnSpc>
              <a:defRPr sz="25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 dirty="0">
                <a:latin typeface="Helvetica Neue"/>
                <a:ea typeface="Helvetica Neue"/>
                <a:cs typeface="Helvetica Neue"/>
                <a:sym typeface="Helvetica Neue"/>
              </a:rPr>
              <a:t>MATHS</a:t>
            </a:r>
          </a:p>
        </p:txBody>
      </p:sp>
      <p:sp>
        <p:nvSpPr>
          <p:cNvPr id="124" name="HG…"/>
          <p:cNvSpPr txBox="1"/>
          <p:nvPr/>
        </p:nvSpPr>
        <p:spPr>
          <a:xfrm>
            <a:off x="5424914" y="5556793"/>
            <a:ext cx="659686" cy="3926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68" tIns="35668" rIns="35668" bIns="35668" anchor="ctr">
            <a:spAutoFit/>
          </a:bodyPr>
          <a:lstStyle>
            <a:lvl1pPr defTabSz="457200">
              <a:lnSpc>
                <a:spcPct val="80000"/>
              </a:lnSpc>
              <a:defRPr sz="25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 dirty="0">
                <a:latin typeface="Helvetica Neue"/>
                <a:ea typeface="Helvetica Neue"/>
                <a:cs typeface="Helvetica Neue"/>
                <a:sym typeface="Helvetica Neue"/>
              </a:rPr>
              <a:t>SVT</a:t>
            </a:r>
          </a:p>
        </p:txBody>
      </p:sp>
      <p:grpSp>
        <p:nvGrpSpPr>
          <p:cNvPr id="5" name="Groupe"/>
          <p:cNvGrpSpPr/>
          <p:nvPr/>
        </p:nvGrpSpPr>
        <p:grpSpPr>
          <a:xfrm>
            <a:off x="-20982" y="3311265"/>
            <a:ext cx="2778698" cy="2508342"/>
            <a:chOff x="-15552" y="6389"/>
            <a:chExt cx="3951923" cy="3567418"/>
          </a:xfrm>
        </p:grpSpPr>
        <p:sp>
          <p:nvSpPr>
            <p:cNvPr id="125" name="Ligne"/>
            <p:cNvSpPr/>
            <p:nvPr/>
          </p:nvSpPr>
          <p:spPr>
            <a:xfrm flipV="1">
              <a:off x="2397380" y="1299853"/>
              <a:ext cx="1538991" cy="825517"/>
            </a:xfrm>
            <a:prstGeom prst="line">
              <a:avLst/>
            </a:prstGeom>
            <a:noFill/>
            <a:ln w="25400" cap="flat">
              <a:solidFill>
                <a:srgbClr val="2E578C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42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26" name="Ligne"/>
            <p:cNvSpPr/>
            <p:nvPr/>
          </p:nvSpPr>
          <p:spPr>
            <a:xfrm flipH="1" flipV="1">
              <a:off x="1764049" y="548601"/>
              <a:ext cx="2005557" cy="872157"/>
            </a:xfrm>
            <a:prstGeom prst="line">
              <a:avLst/>
            </a:prstGeom>
            <a:noFill/>
            <a:ln w="25400" cap="flat">
              <a:solidFill>
                <a:srgbClr val="2E578C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42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27" name="Ligne"/>
            <p:cNvSpPr/>
            <p:nvPr/>
          </p:nvSpPr>
          <p:spPr>
            <a:xfrm flipH="1">
              <a:off x="2895833" y="1361128"/>
              <a:ext cx="728407" cy="1876654"/>
            </a:xfrm>
            <a:prstGeom prst="line">
              <a:avLst/>
            </a:prstGeom>
            <a:noFill/>
            <a:ln w="25400" cap="flat">
              <a:solidFill>
                <a:srgbClr val="2E578C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42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28" name="LICENCES…"/>
            <p:cNvSpPr txBox="1"/>
            <p:nvPr/>
          </p:nvSpPr>
          <p:spPr>
            <a:xfrm>
              <a:off x="0" y="6389"/>
              <a:ext cx="3472495" cy="147440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 u="sng">
                  <a:solidFill>
                    <a:srgbClr val="2E578C"/>
                  </a:solidFill>
                </a:defRPr>
              </a:pPr>
              <a:r>
                <a:rPr sz="1200" b="1" u="sng" kern="0" dirty="0">
                  <a:solidFill>
                    <a:srgbClr val="2E578C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LICENCES</a:t>
              </a: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700">
                  <a:solidFill>
                    <a:srgbClr val="2E578C"/>
                  </a:solidFill>
                </a:defRPr>
              </a:pPr>
              <a:r>
                <a:rPr sz="1200" b="1" kern="0" dirty="0">
                  <a:solidFill>
                    <a:srgbClr val="2E578C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STAPS</a:t>
              </a: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700">
                  <a:solidFill>
                    <a:srgbClr val="2E578C"/>
                  </a:solidFill>
                </a:defRPr>
              </a:pPr>
              <a:r>
                <a:rPr sz="1200" b="1" kern="0" dirty="0">
                  <a:solidFill>
                    <a:srgbClr val="2E578C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Psychologie</a:t>
              </a:r>
            </a:p>
            <a:p>
              <a:pPr marL="0" lvl="2" defTabSz="321042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700">
                  <a:solidFill>
                    <a:srgbClr val="2E578C"/>
                  </a:solidFill>
                </a:defRPr>
              </a:pPr>
              <a:r>
                <a:rPr sz="1200" b="1" kern="0" dirty="0">
                  <a:solidFill>
                    <a:srgbClr val="2E578C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Sciences Sanitaires </a:t>
              </a:r>
              <a:br>
                <a:rPr sz="1200" b="1" kern="0" dirty="0">
                  <a:solidFill>
                    <a:srgbClr val="2E578C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</a:br>
              <a:r>
                <a:rPr sz="1200" b="1" kern="0" dirty="0">
                  <a:solidFill>
                    <a:srgbClr val="2E578C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et sociales</a:t>
              </a:r>
            </a:p>
          </p:txBody>
        </p:sp>
        <p:sp>
          <p:nvSpPr>
            <p:cNvPr id="129" name="ECOLES…"/>
            <p:cNvSpPr txBox="1"/>
            <p:nvPr/>
          </p:nvSpPr>
          <p:spPr>
            <a:xfrm>
              <a:off x="1749734" y="2909193"/>
              <a:ext cx="1432487" cy="6646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 u="sng">
                  <a:solidFill>
                    <a:srgbClr val="2E578C"/>
                  </a:solidFill>
                </a:defRPr>
              </a:pPr>
              <a:r>
                <a:rPr sz="1200" b="1" u="sng" kern="0">
                  <a:solidFill>
                    <a:srgbClr val="2E578C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ECOLE</a:t>
              </a: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2E578C"/>
                  </a:solidFill>
                </a:defRPr>
              </a:pPr>
              <a:r>
                <a:rPr sz="1200" b="1" kern="0">
                  <a:solidFill>
                    <a:srgbClr val="2E578C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Infirmières</a:t>
              </a:r>
            </a:p>
          </p:txBody>
        </p:sp>
        <p:sp>
          <p:nvSpPr>
            <p:cNvPr id="130" name="DUT…"/>
            <p:cNvSpPr txBox="1"/>
            <p:nvPr/>
          </p:nvSpPr>
          <p:spPr>
            <a:xfrm>
              <a:off x="-15552" y="1760574"/>
              <a:ext cx="2718224" cy="87472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 u="sng">
                  <a:solidFill>
                    <a:srgbClr val="2E578C"/>
                  </a:solidFill>
                </a:defRPr>
              </a:pPr>
              <a:r>
                <a:rPr sz="1200" b="1" u="sng" kern="0">
                  <a:solidFill>
                    <a:srgbClr val="2E578C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DUT</a:t>
              </a: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2E578C"/>
                  </a:solidFill>
                </a:defRPr>
              </a:pPr>
              <a:r>
                <a:rPr sz="1200" b="1" kern="0">
                  <a:solidFill>
                    <a:srgbClr val="2E578C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Production / Hygiène, Sécurité, Environnement </a:t>
              </a:r>
            </a:p>
          </p:txBody>
        </p:sp>
      </p:grpSp>
      <p:sp>
        <p:nvSpPr>
          <p:cNvPr id="132" name="Ligne"/>
          <p:cNvSpPr/>
          <p:nvPr/>
        </p:nvSpPr>
        <p:spPr>
          <a:xfrm flipH="1">
            <a:off x="4048641" y="2465517"/>
            <a:ext cx="2223058" cy="1272488"/>
          </a:xfrm>
          <a:prstGeom prst="line">
            <a:avLst/>
          </a:prstGeom>
          <a:ln w="25400">
            <a:solidFill>
              <a:srgbClr val="00882B"/>
            </a:solidFill>
          </a:ln>
        </p:spPr>
        <p:txBody>
          <a:bodyPr lIns="32100" tIns="32100" rIns="32100" bIns="32100"/>
          <a:lstStyle/>
          <a:p>
            <a:pPr algn="ctr" defTabSz="321042" hangingPunct="0">
              <a:lnSpc>
                <a:spcPct val="80000"/>
              </a:lnSpc>
              <a:spcBef>
                <a:spcPts val="3867"/>
              </a:spcBef>
              <a:defRPr sz="50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35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grpSp>
        <p:nvGrpSpPr>
          <p:cNvPr id="6" name="Groupe"/>
          <p:cNvGrpSpPr/>
          <p:nvPr/>
        </p:nvGrpSpPr>
        <p:grpSpPr>
          <a:xfrm>
            <a:off x="1956034" y="3346517"/>
            <a:ext cx="2531622" cy="1537068"/>
            <a:chOff x="-153187" y="-5671"/>
            <a:chExt cx="3600528" cy="2186051"/>
          </a:xfrm>
        </p:grpSpPr>
        <p:sp>
          <p:nvSpPr>
            <p:cNvPr id="133" name="Cercle"/>
            <p:cNvSpPr/>
            <p:nvPr/>
          </p:nvSpPr>
          <p:spPr>
            <a:xfrm>
              <a:off x="-153188" y="477549"/>
              <a:ext cx="1702831" cy="1702831"/>
            </a:xfrm>
            <a:prstGeom prst="ellipse">
              <a:avLst/>
            </a:prstGeom>
            <a:solidFill>
              <a:srgbClr val="2E578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 defTabSz="410226" hangingPunct="0">
                <a:defRPr b="0" cap="all">
                  <a:solidFill>
                    <a:srgbClr val="FFFFFF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1700" kern="0" cap="all">
                <a:solidFill>
                  <a:srgbClr val="FFFFFF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34" name="Ligne"/>
            <p:cNvSpPr/>
            <p:nvPr/>
          </p:nvSpPr>
          <p:spPr>
            <a:xfrm flipH="1">
              <a:off x="1232741" y="-5672"/>
              <a:ext cx="2214601" cy="1197939"/>
            </a:xfrm>
            <a:prstGeom prst="line">
              <a:avLst/>
            </a:prstGeom>
            <a:noFill/>
            <a:ln w="25400" cap="flat">
              <a:solidFill>
                <a:srgbClr val="2E578C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42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</p:grpSp>
      <p:sp>
        <p:nvSpPr>
          <p:cNvPr id="136" name="Groupe"/>
          <p:cNvSpPr/>
          <p:nvPr/>
        </p:nvSpPr>
        <p:spPr>
          <a:xfrm>
            <a:off x="3635173" y="2492173"/>
            <a:ext cx="1873654" cy="1873654"/>
          </a:xfrm>
          <a:prstGeom prst="ellipse">
            <a:avLst/>
          </a:prstGeom>
          <a:solidFill>
            <a:srgbClr val="C02A3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algn="ctr" defTabSz="410226" hangingPunct="0">
              <a:defRPr sz="3000" b="0" cap="all">
                <a:solidFill>
                  <a:srgbClr val="FFFFFF"/>
                </a:solidFill>
              </a:defRPr>
            </a:pPr>
            <a:r>
              <a:rPr sz="21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SES</a:t>
            </a:r>
          </a:p>
          <a:p>
            <a:pPr algn="ctr" defTabSz="410226" hangingPunct="0">
              <a:defRPr sz="3000" b="0" cap="all">
                <a:solidFill>
                  <a:srgbClr val="FFFFFF"/>
                </a:solidFill>
              </a:defRPr>
            </a:pPr>
            <a:r>
              <a:rPr sz="21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  <a:p>
            <a:pPr algn="ctr" defTabSz="410226" hangingPunct="0">
              <a:defRPr sz="3000" b="0" cap="all">
                <a:solidFill>
                  <a:srgbClr val="FFFFFF"/>
                </a:solidFill>
              </a:defRPr>
            </a:pPr>
            <a:r>
              <a:rPr lang="fr-FR" sz="21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maths</a:t>
            </a:r>
            <a:endParaRPr sz="2100" kern="0" cap="all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defTabSz="410226" hangingPunct="0">
              <a:defRPr sz="3000" b="0" cap="all">
                <a:solidFill>
                  <a:srgbClr val="FFFFFF"/>
                </a:solidFill>
              </a:defRPr>
            </a:pPr>
            <a:r>
              <a:rPr sz="21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  <a:p>
            <a:pPr algn="ctr" defTabSz="410226" hangingPunct="0">
              <a:defRPr sz="3000" b="0" cap="all">
                <a:solidFill>
                  <a:srgbClr val="FFFFFF"/>
                </a:solidFill>
              </a:defRPr>
            </a:pPr>
            <a:r>
              <a:rPr sz="21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SVT</a:t>
            </a:r>
          </a:p>
        </p:txBody>
      </p:sp>
      <p:sp>
        <p:nvSpPr>
          <p:cNvPr id="137" name="Cercle"/>
          <p:cNvSpPr/>
          <p:nvPr/>
        </p:nvSpPr>
        <p:spPr>
          <a:xfrm>
            <a:off x="6008108" y="1680203"/>
            <a:ext cx="1196459" cy="1196459"/>
          </a:xfrm>
          <a:prstGeom prst="ellipse">
            <a:avLst/>
          </a:prstGeom>
          <a:solidFill>
            <a:srgbClr val="599553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0226" hangingPunct="0">
              <a:defRPr b="0" cap="all">
                <a:solidFill>
                  <a:srgbClr val="FFFFFF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1700" kern="0" cap="all">
              <a:solidFill>
                <a:srgbClr val="FFFFFF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38" name="Maths"/>
          <p:cNvSpPr txBox="1"/>
          <p:nvPr/>
        </p:nvSpPr>
        <p:spPr>
          <a:xfrm>
            <a:off x="6126219" y="2341717"/>
            <a:ext cx="960212" cy="3285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68" tIns="35668" rIns="35668" bIns="35668" anchor="ctr">
            <a:spAutoFit/>
          </a:bodyPr>
          <a:lstStyle>
            <a:lvl1pPr defTabSz="457200">
              <a:lnSpc>
                <a:spcPct val="80000"/>
              </a:lnSpc>
              <a:defRPr sz="25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sz="2000" kern="0" dirty="0">
                <a:latin typeface="Helvetica Neue"/>
                <a:ea typeface="Helvetica Neue"/>
                <a:cs typeface="Helvetica Neue"/>
                <a:sym typeface="Helvetica Neue"/>
              </a:rPr>
              <a:t>MATHS</a:t>
            </a:r>
            <a:endParaRPr sz="1800" kern="0" dirty="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0" name="Arts"/>
          <p:cNvSpPr txBox="1"/>
          <p:nvPr/>
        </p:nvSpPr>
        <p:spPr>
          <a:xfrm>
            <a:off x="2806551" y="2316533"/>
            <a:ext cx="520873" cy="3156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68" tIns="35668" rIns="35668" bIns="35668" anchor="ctr">
            <a:spAutoFit/>
          </a:bodyPr>
          <a:lstStyle>
            <a:lvl1pPr defTabSz="457200">
              <a:lnSpc>
                <a:spcPct val="80000"/>
              </a:lnSpc>
              <a:defRPr sz="19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Arts</a:t>
            </a:r>
          </a:p>
        </p:txBody>
      </p:sp>
      <p:grpSp>
        <p:nvGrpSpPr>
          <p:cNvPr id="7" name="Groupe"/>
          <p:cNvGrpSpPr/>
          <p:nvPr/>
        </p:nvGrpSpPr>
        <p:grpSpPr>
          <a:xfrm>
            <a:off x="6271657" y="37062"/>
            <a:ext cx="3434639" cy="3936692"/>
            <a:chOff x="-540025" y="64669"/>
            <a:chExt cx="4884820" cy="5598852"/>
          </a:xfrm>
        </p:grpSpPr>
        <p:sp>
          <p:nvSpPr>
            <p:cNvPr id="141" name="Ligne"/>
            <p:cNvSpPr/>
            <p:nvPr/>
          </p:nvSpPr>
          <p:spPr>
            <a:xfrm>
              <a:off x="702787" y="3543545"/>
              <a:ext cx="686447" cy="751741"/>
            </a:xfrm>
            <a:prstGeom prst="line">
              <a:avLst/>
            </a:prstGeom>
            <a:noFill/>
            <a:ln w="25400" cap="flat">
              <a:solidFill>
                <a:srgbClr val="00882B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42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42" name="Ligne"/>
            <p:cNvSpPr/>
            <p:nvPr/>
          </p:nvSpPr>
          <p:spPr>
            <a:xfrm flipV="1">
              <a:off x="0" y="1841435"/>
              <a:ext cx="208670" cy="532473"/>
            </a:xfrm>
            <a:prstGeom prst="line">
              <a:avLst/>
            </a:prstGeom>
            <a:noFill/>
            <a:ln w="25400" cap="flat">
              <a:solidFill>
                <a:srgbClr val="00882B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42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43" name="Ligne"/>
            <p:cNvSpPr/>
            <p:nvPr/>
          </p:nvSpPr>
          <p:spPr>
            <a:xfrm flipH="1">
              <a:off x="623964" y="2348873"/>
              <a:ext cx="937166" cy="548679"/>
            </a:xfrm>
            <a:prstGeom prst="line">
              <a:avLst/>
            </a:prstGeom>
            <a:noFill/>
            <a:ln w="25400" cap="flat">
              <a:solidFill>
                <a:srgbClr val="00882B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42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grpSp>
          <p:nvGrpSpPr>
            <p:cNvPr id="8" name="Groupe"/>
            <p:cNvGrpSpPr/>
            <p:nvPr/>
          </p:nvGrpSpPr>
          <p:grpSpPr>
            <a:xfrm>
              <a:off x="-540025" y="64669"/>
              <a:ext cx="4884820" cy="5598852"/>
              <a:chOff x="-746285" y="64669"/>
              <a:chExt cx="4884818" cy="5598851"/>
            </a:xfrm>
          </p:grpSpPr>
          <p:sp>
            <p:nvSpPr>
              <p:cNvPr id="144" name="LICENCES…"/>
              <p:cNvSpPr txBox="1"/>
              <p:nvPr/>
            </p:nvSpPr>
            <p:spPr>
              <a:xfrm>
                <a:off x="1438373" y="111150"/>
                <a:ext cx="2015711" cy="381405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/>
              <a:p>
                <a:pPr defTabSz="321042" hangingPunct="0">
                  <a:lnSpc>
                    <a:spcPct val="80000"/>
                  </a:lnSpc>
                  <a:spcBef>
                    <a:spcPts val="492"/>
                  </a:spcBef>
                  <a:defRPr sz="1700" u="sng">
                    <a:solidFill>
                      <a:srgbClr val="599553"/>
                    </a:solidFill>
                  </a:defRPr>
                </a:pPr>
                <a:r>
                  <a:rPr sz="1200" b="1" u="sng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LICENCES</a:t>
                </a:r>
              </a:p>
              <a:p>
                <a:pPr defTabSz="321042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599553"/>
                    </a:solidFill>
                  </a:defRPr>
                </a:pPr>
                <a:r>
                  <a:rPr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Economie – gestion</a:t>
                </a:r>
                <a:r>
                  <a:rPr lang="fr-FR"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management</a:t>
                </a:r>
                <a:endPara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defTabSz="321042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599553"/>
                    </a:solidFill>
                  </a:defRPr>
                </a:pPr>
                <a:r>
                  <a:rPr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AES</a:t>
                </a:r>
                <a:r>
                  <a:rPr lang="fr-FR"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 / Sc. hum. et soc.</a:t>
                </a:r>
                <a:endPara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defTabSz="321042" hangingPunct="0">
                  <a:lnSpc>
                    <a:spcPct val="80000"/>
                  </a:lnSpc>
                  <a:spcBef>
                    <a:spcPts val="492"/>
                  </a:spcBef>
                  <a:buSzPct val="100000"/>
                  <a:buFontTx/>
                  <a:buChar char="-"/>
                  <a:defRPr sz="1700">
                    <a:solidFill>
                      <a:srgbClr val="599553"/>
                    </a:solidFill>
                  </a:defRPr>
                </a:pPr>
                <a:r>
                  <a:rPr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 Psychologie</a:t>
                </a:r>
              </a:p>
              <a:p>
                <a:pPr defTabSz="321042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599553"/>
                    </a:solidFill>
                  </a:defRPr>
                </a:pPr>
                <a:r>
                  <a:rPr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MIASH</a:t>
                </a:r>
              </a:p>
              <a:p>
                <a:pPr defTabSz="321042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599553"/>
                    </a:solidFill>
                  </a:defRPr>
                </a:pPr>
                <a:r>
                  <a:rPr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D</a:t>
                </a:r>
                <a:r>
                  <a:rPr lang="fr-FR" sz="1200" b="1" kern="0" dirty="0" err="1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ipl</a:t>
                </a:r>
                <a:r>
                  <a:rPr lang="fr-FR"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. compta et gestion</a:t>
                </a:r>
                <a:endPara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defTabSz="321042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599553"/>
                    </a:solidFill>
                  </a:defRPr>
                </a:pPr>
                <a:r>
                  <a:rPr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Administration publique</a:t>
                </a:r>
              </a:p>
              <a:p>
                <a:pPr defTabSz="321042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599553"/>
                    </a:solidFill>
                  </a:defRPr>
                </a:pPr>
                <a:r>
                  <a:rPr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Droit</a:t>
                </a:r>
              </a:p>
              <a:p>
                <a:pPr defTabSz="321042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599553"/>
                    </a:solidFill>
                  </a:defRPr>
                </a:pPr>
                <a:r>
                  <a:rPr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LEA</a:t>
                </a:r>
              </a:p>
            </p:txBody>
          </p:sp>
          <p:sp>
            <p:nvSpPr>
              <p:cNvPr id="145" name="CPGE…"/>
              <p:cNvSpPr txBox="1"/>
              <p:nvPr/>
            </p:nvSpPr>
            <p:spPr>
              <a:xfrm>
                <a:off x="-746285" y="64669"/>
                <a:ext cx="1837741" cy="228420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/>
              <a:p>
                <a:pPr defTabSz="321042" hangingPunct="0">
                  <a:lnSpc>
                    <a:spcPct val="80000"/>
                  </a:lnSpc>
                  <a:spcBef>
                    <a:spcPts val="492"/>
                  </a:spcBef>
                  <a:defRPr sz="1700" u="sng">
                    <a:solidFill>
                      <a:srgbClr val="599553"/>
                    </a:solidFill>
                  </a:defRPr>
                </a:pPr>
                <a:r>
                  <a:rPr sz="1200" b="1" u="sng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CPGE</a:t>
                </a:r>
              </a:p>
              <a:p>
                <a:pPr defTabSz="321042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599553"/>
                    </a:solidFill>
                  </a:defRPr>
                </a:pPr>
                <a:r>
                  <a:rPr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</a:t>
                </a:r>
                <a:r>
                  <a:rPr lang="fr-FR"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Lettres et </a:t>
                </a:r>
                <a:r>
                  <a:rPr lang="fr-FR" sz="1200" b="1" kern="0" dirty="0" err="1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sc.oc</a:t>
                </a:r>
                <a:r>
                  <a:rPr lang="fr-FR"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. B/L</a:t>
                </a:r>
                <a:endPara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defTabSz="321042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599553"/>
                    </a:solidFill>
                  </a:defRPr>
                </a:pPr>
                <a:r>
                  <a:rPr lang="fr-FR"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Éco et </a:t>
                </a:r>
                <a:r>
                  <a:rPr lang="fr-FR" sz="1200" b="1" kern="0" dirty="0" err="1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comm</a:t>
                </a:r>
                <a:r>
                  <a:rPr lang="fr-FR"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.</a:t>
                </a:r>
                <a:endPara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defTabSz="321042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599553"/>
                    </a:solidFill>
                  </a:defRPr>
                </a:pPr>
                <a:r>
                  <a:rPr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</a:t>
                </a:r>
                <a:r>
                  <a:rPr lang="fr-FR"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Droit et gestion</a:t>
                </a:r>
              </a:p>
              <a:p>
                <a:pPr defTabSz="321042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599553"/>
                    </a:solidFill>
                  </a:defRPr>
                </a:pPr>
                <a:r>
                  <a:rPr lang="fr-FR"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Eco et gestion</a:t>
                </a:r>
                <a:endPara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defTabSz="321042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599553"/>
                    </a:solidFill>
                  </a:defRPr>
                </a:pPr>
                <a:r>
                  <a:rPr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</a:t>
                </a:r>
              </a:p>
            </p:txBody>
          </p:sp>
          <p:sp>
            <p:nvSpPr>
              <p:cNvPr id="146" name="DUT…"/>
              <p:cNvSpPr txBox="1"/>
              <p:nvPr/>
            </p:nvSpPr>
            <p:spPr>
              <a:xfrm>
                <a:off x="1244137" y="4189111"/>
                <a:ext cx="2894396" cy="147440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/>
              <a:p>
                <a:pPr defTabSz="321042" hangingPunct="0">
                  <a:lnSpc>
                    <a:spcPct val="80000"/>
                  </a:lnSpc>
                  <a:spcBef>
                    <a:spcPts val="492"/>
                  </a:spcBef>
                  <a:defRPr sz="1700" u="sng">
                    <a:solidFill>
                      <a:srgbClr val="599553"/>
                    </a:solidFill>
                  </a:defRPr>
                </a:pPr>
                <a:r>
                  <a:rPr sz="1200" b="1" u="sng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DUT</a:t>
                </a:r>
              </a:p>
              <a:p>
                <a:pPr defTabSz="321042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599553"/>
                    </a:solidFill>
                  </a:defRPr>
                </a:pPr>
                <a:r>
                  <a:rPr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</a:t>
                </a:r>
                <a:r>
                  <a:rPr lang="fr-FR" sz="1200" b="1" kern="0" dirty="0" err="1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Gest</a:t>
                </a:r>
                <a:r>
                  <a:rPr lang="fr-FR"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. </a:t>
                </a:r>
                <a:r>
                  <a:rPr lang="fr-FR" sz="1200" b="1" kern="0" dirty="0" err="1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Entrep</a:t>
                </a:r>
                <a:r>
                  <a:rPr lang="fr-FR"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. </a:t>
                </a:r>
                <a:r>
                  <a:rPr lang="fr-FR" sz="1200" b="1" kern="0" dirty="0" err="1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Adma</a:t>
                </a:r>
                <a:r>
                  <a:rPr lang="fr-FR"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.</a:t>
                </a:r>
                <a:endPara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defTabSz="321042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599553"/>
                    </a:solidFill>
                  </a:defRPr>
                </a:pPr>
                <a:r>
                  <a:rPr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Techniques de commercialisation</a:t>
                </a:r>
              </a:p>
              <a:p>
                <a:pPr defTabSz="321042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599553"/>
                    </a:solidFill>
                  </a:defRPr>
                </a:pPr>
                <a:r>
                  <a:rPr sz="1200" b="1" kern="0" dirty="0">
                    <a:solidFill>
                      <a:srgbClr val="599553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Carrières sociales</a:t>
                </a:r>
              </a:p>
            </p:txBody>
          </p:sp>
        </p:grpSp>
      </p:grpSp>
      <p:sp>
        <p:nvSpPr>
          <p:cNvPr id="149" name="LLCE"/>
          <p:cNvSpPr txBox="1"/>
          <p:nvPr/>
        </p:nvSpPr>
        <p:spPr>
          <a:xfrm>
            <a:off x="6323025" y="1888993"/>
            <a:ext cx="585592" cy="3413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68" tIns="35668" rIns="35668" bIns="35668" anchor="ctr">
            <a:spAutoFit/>
          </a:bodyPr>
          <a:lstStyle>
            <a:lvl1pPr defTabSz="457200">
              <a:lnSpc>
                <a:spcPct val="80000"/>
              </a:lnSpc>
              <a:defRPr sz="26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sz="2100" kern="0" dirty="0">
                <a:latin typeface="Helvetica Neue"/>
                <a:ea typeface="Helvetica Neue"/>
                <a:cs typeface="Helvetica Neue"/>
                <a:sym typeface="Helvetica Neue"/>
              </a:rPr>
              <a:t>SES</a:t>
            </a:r>
          </a:p>
        </p:txBody>
      </p:sp>
      <p:sp>
        <p:nvSpPr>
          <p:cNvPr id="150" name="LLCE"/>
          <p:cNvSpPr txBox="1"/>
          <p:nvPr/>
        </p:nvSpPr>
        <p:spPr>
          <a:xfrm>
            <a:off x="6465488" y="2059311"/>
            <a:ext cx="264393" cy="3926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68" tIns="35668" rIns="35668" bIns="35668" anchor="ctr">
            <a:spAutoFit/>
          </a:bodyPr>
          <a:lstStyle>
            <a:lvl1pPr defTabSz="457200">
              <a:lnSpc>
                <a:spcPct val="80000"/>
              </a:lnSpc>
              <a:defRPr sz="25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</p:txBody>
      </p:sp>
      <p:sp>
        <p:nvSpPr>
          <p:cNvPr id="151" name="Etudes supérieures envisagées"/>
          <p:cNvSpPr txBox="1"/>
          <p:nvPr/>
        </p:nvSpPr>
        <p:spPr>
          <a:xfrm>
            <a:off x="1645698" y="424302"/>
            <a:ext cx="4323235" cy="3413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68" tIns="35668" rIns="35668" bIns="35668" anchor="ctr">
            <a:spAutoFit/>
          </a:bodyPr>
          <a:lstStyle>
            <a:lvl1pPr defTabSz="457200">
              <a:lnSpc>
                <a:spcPct val="80000"/>
              </a:lnSpc>
              <a:spcBef>
                <a:spcPts val="5500"/>
              </a:spcBef>
              <a:defRPr sz="21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algn="ctr" hangingPunct="0"/>
            <a:r>
              <a:rPr kern="0" dirty="0">
                <a:latin typeface="Helvetica Neue Medium"/>
                <a:ea typeface="Helvetica Neue Medium"/>
                <a:cs typeface="Helvetica Neue Medium"/>
              </a:rPr>
              <a:t>Etudes supérieures </a:t>
            </a:r>
            <a:r>
              <a:rPr lang="fr-FR" kern="0" dirty="0">
                <a:latin typeface="Helvetica Neue Medium"/>
                <a:ea typeface="Helvetica Neue Medium"/>
                <a:cs typeface="Helvetica Neue Medium"/>
              </a:rPr>
              <a:t>envisageables</a:t>
            </a:r>
            <a:endParaRPr kern="0" dirty="0">
              <a:latin typeface="Helvetica Neue Medium"/>
              <a:ea typeface="Helvetica Neue Medium"/>
              <a:cs typeface="Helvetica Neue Medium"/>
            </a:endParaRPr>
          </a:p>
        </p:txBody>
      </p:sp>
      <p:sp>
        <p:nvSpPr>
          <p:cNvPr id="152" name="Cercle"/>
          <p:cNvSpPr/>
          <p:nvPr/>
        </p:nvSpPr>
        <p:spPr>
          <a:xfrm>
            <a:off x="1472829" y="1146141"/>
            <a:ext cx="6198344" cy="5383434"/>
          </a:xfrm>
          <a:prstGeom prst="ellipse">
            <a:avLst/>
          </a:prstGeom>
          <a:ln w="25400">
            <a:solidFill>
              <a:srgbClr val="A7A7A7"/>
            </a:solidFill>
            <a:custDash>
              <a:ds d="600000" sp="600000"/>
            </a:custDash>
            <a:miter lim="400000"/>
          </a:ln>
        </p:spPr>
        <p:txBody>
          <a:bodyPr lIns="0" tIns="0" rIns="0" bIns="0"/>
          <a:lstStyle/>
          <a:p>
            <a:pPr algn="ctr" defTabSz="321042" hangingPunct="0">
              <a:lnSpc>
                <a:spcPct val="80000"/>
              </a:lnSpc>
              <a:spcBef>
                <a:spcPts val="3867"/>
              </a:spcBef>
              <a:defRPr sz="17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12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53" name="Cercle"/>
          <p:cNvSpPr/>
          <p:nvPr/>
        </p:nvSpPr>
        <p:spPr>
          <a:xfrm>
            <a:off x="3067141" y="1923459"/>
            <a:ext cx="3009720" cy="3011082"/>
          </a:xfrm>
          <a:prstGeom prst="ellipse">
            <a:avLst/>
          </a:prstGeom>
          <a:ln w="25400">
            <a:solidFill>
              <a:srgbClr val="A7A7A7"/>
            </a:solidFill>
            <a:custDash>
              <a:ds d="600000" sp="600000"/>
            </a:custDash>
            <a:miter lim="400000"/>
          </a:ln>
        </p:spPr>
        <p:txBody>
          <a:bodyPr lIns="0" tIns="0" rIns="0" bIns="0"/>
          <a:lstStyle/>
          <a:p>
            <a:pPr algn="ctr" defTabSz="321042" hangingPunct="0">
              <a:lnSpc>
                <a:spcPct val="80000"/>
              </a:lnSpc>
              <a:spcBef>
                <a:spcPts val="3867"/>
              </a:spcBef>
              <a:defRPr sz="50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35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54" name="2 spécialités de Terminale"/>
          <p:cNvSpPr txBox="1"/>
          <p:nvPr/>
        </p:nvSpPr>
        <p:spPr>
          <a:xfrm>
            <a:off x="2544778" y="1286351"/>
            <a:ext cx="3726879" cy="3413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68" tIns="35668" rIns="35668" bIns="35668" anchor="ctr">
            <a:spAutoFit/>
          </a:bodyPr>
          <a:lstStyle>
            <a:lvl1pPr defTabSz="457200">
              <a:lnSpc>
                <a:spcPct val="80000"/>
              </a:lnSpc>
              <a:spcBef>
                <a:spcPts val="5500"/>
              </a:spcBef>
              <a:defRPr sz="21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algn="ctr" hangingPunct="0"/>
            <a:r>
              <a:rPr lang="fr-FR" kern="0" dirty="0">
                <a:latin typeface="Helvetica Neue Medium"/>
                <a:ea typeface="Helvetica Neue Medium"/>
                <a:cs typeface="Helvetica Neue Medium"/>
              </a:rPr>
              <a:t>Deux </a:t>
            </a:r>
            <a:r>
              <a:rPr kern="0" dirty="0">
                <a:latin typeface="Helvetica Neue Medium"/>
                <a:ea typeface="Helvetica Neue Medium"/>
                <a:cs typeface="Helvetica Neue Medium"/>
              </a:rPr>
              <a:t>spécialités</a:t>
            </a:r>
            <a:r>
              <a:rPr lang="fr-FR" kern="0" dirty="0">
                <a:latin typeface="Helvetica Neue Medium"/>
                <a:ea typeface="Helvetica Neue Medium"/>
                <a:cs typeface="Helvetica Neue Medium"/>
              </a:rPr>
              <a:t> en </a:t>
            </a:r>
            <a:r>
              <a:rPr lang="fr-FR" kern="0" dirty="0" err="1">
                <a:latin typeface="Helvetica Neue Medium"/>
                <a:ea typeface="Helvetica Neue Medium"/>
                <a:cs typeface="Helvetica Neue Medium"/>
              </a:rPr>
              <a:t>t</a:t>
            </a:r>
            <a:r>
              <a:rPr kern="0" dirty="0">
                <a:latin typeface="Helvetica Neue Medium"/>
                <a:ea typeface="Helvetica Neue Medium"/>
                <a:cs typeface="Helvetica Neue Medium"/>
              </a:rPr>
              <a:t>erminale </a:t>
            </a:r>
          </a:p>
        </p:txBody>
      </p:sp>
      <p:sp>
        <p:nvSpPr>
          <p:cNvPr id="155" name="3 spécialités de 1ère"/>
          <p:cNvSpPr txBox="1"/>
          <p:nvPr/>
        </p:nvSpPr>
        <p:spPr>
          <a:xfrm>
            <a:off x="2326517" y="2019827"/>
            <a:ext cx="3649935" cy="3413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68" tIns="35668" rIns="35668" bIns="35668" anchor="ctr">
            <a:spAutoFit/>
          </a:bodyPr>
          <a:lstStyle>
            <a:lvl1pPr defTabSz="457200">
              <a:lnSpc>
                <a:spcPct val="80000"/>
              </a:lnSpc>
              <a:spcBef>
                <a:spcPts val="5500"/>
              </a:spcBef>
              <a:defRPr sz="21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algn="ctr" hangingPunct="0"/>
            <a:r>
              <a:rPr lang="fr-FR" kern="0" dirty="0">
                <a:latin typeface="Helvetica Neue Medium"/>
                <a:ea typeface="Helvetica Neue Medium"/>
                <a:cs typeface="Helvetica Neue Medium"/>
              </a:rPr>
              <a:t>Trois </a:t>
            </a:r>
            <a:r>
              <a:rPr kern="0" dirty="0">
                <a:latin typeface="Helvetica Neue Medium"/>
                <a:ea typeface="Helvetica Neue Medium"/>
                <a:cs typeface="Helvetica Neue Medium"/>
              </a:rPr>
              <a:t>spécialités </a:t>
            </a:r>
            <a:r>
              <a:rPr lang="fr-FR" kern="0" dirty="0">
                <a:latin typeface="Helvetica Neue Medium"/>
                <a:ea typeface="Helvetica Neue Medium"/>
                <a:cs typeface="Helvetica Neue Medium"/>
              </a:rPr>
              <a:t>en première</a:t>
            </a:r>
            <a:r>
              <a:rPr kern="0" dirty="0">
                <a:latin typeface="Helvetica Neue Medium"/>
                <a:ea typeface="Helvetica Neue Medium"/>
                <a:cs typeface="Helvetica Neue Medium"/>
              </a:rPr>
              <a:t> </a:t>
            </a:r>
          </a:p>
        </p:txBody>
      </p:sp>
      <p:sp>
        <p:nvSpPr>
          <p:cNvPr id="156" name="Réalisé par le…"/>
          <p:cNvSpPr txBox="1"/>
          <p:nvPr/>
        </p:nvSpPr>
        <p:spPr>
          <a:xfrm>
            <a:off x="5890937" y="6211496"/>
            <a:ext cx="3247137" cy="6239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68" tIns="35668" rIns="35668" bIns="35668" anchor="ctr">
            <a:spAutoFit/>
          </a:bodyPr>
          <a:lstStyle/>
          <a:p>
            <a:pPr algn="ctr" defTabSz="321042" hangingPunct="0">
              <a:defRPr sz="17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sz="1200" kern="0" dirty="0">
                <a:solidFill>
                  <a:srgbClr val="A7A7A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Réalisé par le </a:t>
            </a:r>
          </a:p>
          <a:p>
            <a:pPr algn="ctr" defTabSz="321042" hangingPunct="0">
              <a:defRPr sz="17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sz="1200" kern="0" dirty="0">
                <a:solidFill>
                  <a:srgbClr val="A7A7A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Groupe de Ressources Disciplinaires de SES</a:t>
            </a:r>
          </a:p>
          <a:p>
            <a:pPr algn="ctr" defTabSz="321042" hangingPunct="0">
              <a:defRPr sz="17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sz="1200" kern="0" dirty="0">
                <a:solidFill>
                  <a:srgbClr val="A7A7A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 l’Académie de Lyon</a:t>
            </a:r>
          </a:p>
        </p:txBody>
      </p:sp>
      <p:sp>
        <p:nvSpPr>
          <p:cNvPr id="157" name="Maths"/>
          <p:cNvSpPr txBox="1"/>
          <p:nvPr/>
        </p:nvSpPr>
        <p:spPr>
          <a:xfrm>
            <a:off x="2233277" y="4367045"/>
            <a:ext cx="659686" cy="3926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68" tIns="35668" rIns="35668" bIns="35668" anchor="ctr">
            <a:spAutoFit/>
          </a:bodyPr>
          <a:lstStyle>
            <a:lvl1pPr defTabSz="457200">
              <a:lnSpc>
                <a:spcPct val="80000"/>
              </a:lnSpc>
              <a:defRPr sz="25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 dirty="0">
                <a:latin typeface="Helvetica Neue"/>
                <a:ea typeface="Helvetica Neue"/>
                <a:cs typeface="Helvetica Neue"/>
                <a:sym typeface="Helvetica Neue"/>
              </a:rPr>
              <a:t>SVT</a:t>
            </a:r>
          </a:p>
        </p:txBody>
      </p:sp>
      <p:sp>
        <p:nvSpPr>
          <p:cNvPr id="158" name="LLCE"/>
          <p:cNvSpPr txBox="1"/>
          <p:nvPr/>
        </p:nvSpPr>
        <p:spPr>
          <a:xfrm>
            <a:off x="2221413" y="3732584"/>
            <a:ext cx="683412" cy="3926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68" tIns="35668" rIns="35668" bIns="35668" anchor="ctr">
            <a:spAutoFit/>
          </a:bodyPr>
          <a:lstStyle>
            <a:lvl1pPr defTabSz="457200">
              <a:lnSpc>
                <a:spcPct val="80000"/>
              </a:lnSpc>
              <a:defRPr sz="25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SES</a:t>
            </a:r>
          </a:p>
        </p:txBody>
      </p:sp>
      <p:sp>
        <p:nvSpPr>
          <p:cNvPr id="159" name="LLCE"/>
          <p:cNvSpPr txBox="1"/>
          <p:nvPr/>
        </p:nvSpPr>
        <p:spPr>
          <a:xfrm>
            <a:off x="2430914" y="4027850"/>
            <a:ext cx="264393" cy="3926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68" tIns="35668" rIns="35668" bIns="35668" anchor="ctr">
            <a:spAutoFit/>
          </a:bodyPr>
          <a:lstStyle>
            <a:lvl1pPr defTabSz="457200">
              <a:lnSpc>
                <a:spcPct val="80000"/>
              </a:lnSpc>
              <a:defRPr sz="25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 dirty="0"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2359466" y="4951885"/>
            <a:ext cx="2283098" cy="18568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746" tIns="50746" rIns="50746" bIns="50746" numCol="1" spcCol="38054" rtlCol="0" anchor="ctr">
            <a:spAutoFit/>
          </a:bodyPr>
          <a:lstStyle/>
          <a:p>
            <a:pPr algn="ctr" defTabSz="583510" hangingPunct="0"/>
            <a:r>
              <a:rPr lang="fr-FR" sz="1400" b="1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Enseignements optionnels possibles</a:t>
            </a:r>
          </a:p>
          <a:p>
            <a:pPr algn="ctr"/>
            <a:r>
              <a:rPr lang="fr-FR" sz="1400" dirty="0"/>
              <a:t>Mathématiques complémentaires</a:t>
            </a:r>
          </a:p>
          <a:p>
            <a:pPr algn="ctr"/>
            <a:r>
              <a:rPr lang="fr-FR" sz="1400" dirty="0"/>
              <a:t>ou</a:t>
            </a:r>
          </a:p>
          <a:p>
            <a:pPr algn="ctr"/>
            <a:r>
              <a:rPr lang="fr-FR" sz="1400" dirty="0"/>
              <a:t>Droit et grands enjeux du monde contemporain</a:t>
            </a:r>
          </a:p>
          <a:p>
            <a:pPr algn="ctr" defTabSz="583510" hangingPunct="0"/>
            <a:endParaRPr lang="fr-FR" sz="1600" b="1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739835" y="2847505"/>
            <a:ext cx="1994020" cy="24108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746" tIns="50746" rIns="50746" bIns="50746" numCol="1" spcCol="38054" rtlCol="0" anchor="ctr">
            <a:spAutoFit/>
          </a:bodyPr>
          <a:lstStyle/>
          <a:p>
            <a:pPr algn="ctr" defTabSz="583510" hangingPunct="0"/>
            <a:endParaRPr lang="fr-FR" sz="1400" b="1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defTabSz="583510" hangingPunct="0"/>
            <a:r>
              <a:rPr lang="fr-FR" sz="1400" b="1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Enseignements optionnels possibles</a:t>
            </a:r>
          </a:p>
          <a:p>
            <a:pPr algn="ctr"/>
            <a:r>
              <a:rPr lang="fr-FR" sz="1400" b="1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fr-FR" sz="1400" dirty="0"/>
              <a:t>Mathématiques expertes</a:t>
            </a:r>
          </a:p>
          <a:p>
            <a:pPr algn="ctr"/>
            <a:r>
              <a:rPr lang="fr-FR" sz="1400" dirty="0"/>
              <a:t>ou</a:t>
            </a:r>
          </a:p>
          <a:p>
            <a:pPr algn="ctr"/>
            <a:r>
              <a:rPr lang="fr-FR" sz="1400" dirty="0"/>
              <a:t>Droit et grands enjeux du monde contemporain</a:t>
            </a:r>
          </a:p>
          <a:p>
            <a:pPr algn="ctr" defTabSz="583510" hangingPunct="0"/>
            <a:endParaRPr lang="fr-FR" sz="2400" b="1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dvAuto="0"/>
      <p:bldP spid="5" grpId="0" animBg="1" advAuto="0"/>
      <p:bldP spid="132" grpId="0" animBg="1" advAuto="0"/>
      <p:bldP spid="6" grpId="0" animBg="1" advAuto="0"/>
      <p:bldP spid="136" grpId="0" animBg="1" advAuto="0"/>
      <p:bldP spid="137" grpId="0" animBg="1" advAuto="0"/>
      <p:bldP spid="7" grpId="0" animBg="1" advAuto="0"/>
      <p:bldP spid="151" grpId="0" animBg="1" advAuto="0"/>
      <p:bldP spid="152" grpId="0" animBg="1" advAuto="0"/>
      <p:bldP spid="153" grpId="0" animBg="1" advAuto="0"/>
      <p:bldP spid="154" grpId="0" animBg="1" advAuto="0"/>
      <p:bldP spid="155" grpId="0" animBg="1" advAuto="0"/>
      <p:bldP spid="156" grpId="0" animBg="1"/>
      <p:bldP spid="2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"/>
          <p:cNvGrpSpPr/>
          <p:nvPr/>
        </p:nvGrpSpPr>
        <p:grpSpPr>
          <a:xfrm>
            <a:off x="4565328" y="3370862"/>
            <a:ext cx="1787640" cy="2660271"/>
            <a:chOff x="-1" y="-1"/>
            <a:chExt cx="2542420" cy="3783496"/>
          </a:xfrm>
        </p:grpSpPr>
        <p:sp>
          <p:nvSpPr>
            <p:cNvPr id="119" name="Ligne"/>
            <p:cNvSpPr/>
            <p:nvPr/>
          </p:nvSpPr>
          <p:spPr>
            <a:xfrm flipH="1" flipV="1">
              <a:off x="-1" y="-1"/>
              <a:ext cx="1691996" cy="2828627"/>
            </a:xfrm>
            <a:prstGeom prst="line">
              <a:avLst/>
            </a:prstGeom>
            <a:noFill/>
            <a:ln w="63500" cap="flat">
              <a:solidFill>
                <a:srgbClr val="E5E5E5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159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grpSp>
          <p:nvGrpSpPr>
            <p:cNvPr id="3" name="Groupe"/>
            <p:cNvGrpSpPr/>
            <p:nvPr/>
          </p:nvGrpSpPr>
          <p:grpSpPr>
            <a:xfrm>
              <a:off x="840786" y="2081863"/>
              <a:ext cx="1701633" cy="1701632"/>
              <a:chOff x="-1" y="0"/>
              <a:chExt cx="1701632" cy="1701631"/>
            </a:xfrm>
          </p:grpSpPr>
          <p:sp>
            <p:nvSpPr>
              <p:cNvPr id="120" name="Cercle"/>
              <p:cNvSpPr/>
              <p:nvPr/>
            </p:nvSpPr>
            <p:spPr>
              <a:xfrm>
                <a:off x="-1" y="0"/>
                <a:ext cx="1701632" cy="1701631"/>
              </a:xfrm>
              <a:prstGeom prst="ellipse">
                <a:avLst/>
              </a:prstGeom>
              <a:solidFill>
                <a:srgbClr val="DDDDD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 defTabSz="410373" hangingPunct="0">
                  <a:defRPr b="0" cap="all">
                    <a:solidFill>
                      <a:srgbClr val="FFFFFF"/>
                    </a:solidFill>
                    <a:latin typeface="Helvetica Neue Thin"/>
                    <a:ea typeface="Helvetica Neue Thin"/>
                    <a:cs typeface="Helvetica Neue Thin"/>
                    <a:sym typeface="Helvetica Neue Thin"/>
                  </a:defRPr>
                </a:pPr>
                <a:endParaRPr sz="1700" kern="0" cap="all">
                  <a:solidFill>
                    <a:srgbClr val="FFFFFF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endParaRPr>
              </a:p>
            </p:txBody>
          </p:sp>
          <p:sp>
            <p:nvSpPr>
              <p:cNvPr id="121" name="LLCE"/>
              <p:cNvSpPr txBox="1"/>
              <p:nvPr/>
            </p:nvSpPr>
            <p:spPr>
              <a:xfrm>
                <a:off x="681940" y="732407"/>
                <a:ext cx="419488" cy="60187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defTabSz="457200">
                  <a:lnSpc>
                    <a:spcPct val="80000"/>
                  </a:lnSpc>
                  <a:defRPr sz="2500" b="0">
                    <a:solidFill>
                      <a:srgbClr val="FFFFFF"/>
                    </a:solidFill>
                  </a:defRPr>
                </a:lvl1pPr>
              </a:lstStyle>
              <a:p>
                <a:pPr algn="ctr" hangingPunct="0"/>
                <a:r>
                  <a:rPr kern="0" dirty="0">
                    <a:latin typeface="Helvetica Neue"/>
                    <a:ea typeface="Helvetica Neue"/>
                    <a:cs typeface="Helvetica Neue"/>
                    <a:sym typeface="Helvetica Neue"/>
                  </a:rPr>
                  <a:t>+</a:t>
                </a:r>
              </a:p>
            </p:txBody>
          </p:sp>
          <p:sp>
            <p:nvSpPr>
              <p:cNvPr id="122" name="Maths"/>
              <p:cNvSpPr txBox="1"/>
              <p:nvPr/>
            </p:nvSpPr>
            <p:spPr>
              <a:xfrm>
                <a:off x="133203" y="431469"/>
                <a:ext cx="1413018" cy="60187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defTabSz="457200">
                  <a:lnSpc>
                    <a:spcPct val="80000"/>
                  </a:lnSpc>
                  <a:defRPr sz="2500" b="0">
                    <a:solidFill>
                      <a:srgbClr val="FFFFFF"/>
                    </a:solidFill>
                  </a:defRPr>
                </a:lvl1pPr>
              </a:lstStyle>
              <a:p>
                <a:pPr algn="ctr" hangingPunct="0"/>
                <a:r>
                  <a:rPr kern="0" dirty="0">
                    <a:latin typeface="Helvetica Neue"/>
                    <a:ea typeface="Helvetica Neue"/>
                    <a:cs typeface="Helvetica Neue"/>
                    <a:sym typeface="Helvetica Neue"/>
                  </a:rPr>
                  <a:t>Maths</a:t>
                </a:r>
              </a:p>
            </p:txBody>
          </p:sp>
          <p:sp>
            <p:nvSpPr>
              <p:cNvPr id="123" name="HG…"/>
              <p:cNvSpPr txBox="1"/>
              <p:nvPr/>
            </p:nvSpPr>
            <p:spPr>
              <a:xfrm>
                <a:off x="358672" y="1261822"/>
                <a:ext cx="984289" cy="38301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/>
              <a:p>
                <a:pPr algn="ctr" defTabSz="321159" hangingPunct="0">
                  <a:lnSpc>
                    <a:spcPct val="80000"/>
                  </a:lnSpc>
                  <a:defRPr sz="1900" b="0">
                    <a:solidFill>
                      <a:srgbClr val="FFFFFF"/>
                    </a:solidFill>
                  </a:defRPr>
                </a:pPr>
                <a:r>
                  <a:rPr sz="1300" kern="0" dirty="0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HG</a:t>
                </a:r>
                <a:r>
                  <a:rPr lang="fr-FR" sz="1300" kern="0" dirty="0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GSP</a:t>
                </a:r>
                <a:endParaRPr sz="1300" kern="0" dirty="0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grpSp>
        <p:nvGrpSpPr>
          <p:cNvPr id="4" name="Groupe"/>
          <p:cNvGrpSpPr/>
          <p:nvPr/>
        </p:nvGrpSpPr>
        <p:grpSpPr>
          <a:xfrm>
            <a:off x="78186" y="2509550"/>
            <a:ext cx="4006362" cy="4369301"/>
            <a:chOff x="0" y="8642"/>
            <a:chExt cx="5697936" cy="6214113"/>
          </a:xfrm>
        </p:grpSpPr>
        <p:sp>
          <p:nvSpPr>
            <p:cNvPr id="126" name="Ligne"/>
            <p:cNvSpPr/>
            <p:nvPr/>
          </p:nvSpPr>
          <p:spPr>
            <a:xfrm>
              <a:off x="1395620" y="713276"/>
              <a:ext cx="2364762" cy="1894179"/>
            </a:xfrm>
            <a:prstGeom prst="line">
              <a:avLst/>
            </a:prstGeom>
            <a:noFill/>
            <a:ln w="25400" cap="flat">
              <a:solidFill>
                <a:srgbClr val="DE6A1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159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27" name="Ligne"/>
            <p:cNvSpPr/>
            <p:nvPr/>
          </p:nvSpPr>
          <p:spPr>
            <a:xfrm flipH="1">
              <a:off x="3718679" y="2594257"/>
              <a:ext cx="1" cy="2194189"/>
            </a:xfrm>
            <a:prstGeom prst="line">
              <a:avLst/>
            </a:prstGeom>
            <a:noFill/>
            <a:ln w="25400" cap="flat">
              <a:solidFill>
                <a:srgbClr val="DE6A1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159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28" name="Ligne"/>
            <p:cNvSpPr/>
            <p:nvPr/>
          </p:nvSpPr>
          <p:spPr>
            <a:xfrm flipH="1">
              <a:off x="1694143" y="2591489"/>
              <a:ext cx="1965438" cy="1042079"/>
            </a:xfrm>
            <a:prstGeom prst="line">
              <a:avLst/>
            </a:prstGeom>
            <a:noFill/>
            <a:ln w="25400" cap="flat">
              <a:solidFill>
                <a:srgbClr val="DE6A1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159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grpSp>
          <p:nvGrpSpPr>
            <p:cNvPr id="5" name="Groupe"/>
            <p:cNvGrpSpPr/>
            <p:nvPr/>
          </p:nvGrpSpPr>
          <p:grpSpPr>
            <a:xfrm>
              <a:off x="0" y="8642"/>
              <a:ext cx="5697936" cy="6214113"/>
              <a:chOff x="0" y="8642"/>
              <a:chExt cx="5697935" cy="6214112"/>
            </a:xfrm>
          </p:grpSpPr>
          <p:sp>
            <p:nvSpPr>
              <p:cNvPr id="129" name="LICENCES…"/>
              <p:cNvSpPr txBox="1"/>
              <p:nvPr/>
            </p:nvSpPr>
            <p:spPr>
              <a:xfrm>
                <a:off x="84564" y="2308350"/>
                <a:ext cx="2187472" cy="360394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/>
              <a:p>
                <a:pPr defTabSz="321159" hangingPunct="0">
                  <a:lnSpc>
                    <a:spcPct val="80000"/>
                  </a:lnSpc>
                  <a:spcBef>
                    <a:spcPts val="492"/>
                  </a:spcBef>
                  <a:defRPr sz="1700" u="sng">
                    <a:solidFill>
                      <a:srgbClr val="EA8F34"/>
                    </a:solidFill>
                  </a:defRPr>
                </a:pPr>
                <a:r>
                  <a:rPr sz="1200" b="1" u="sng" kern="0">
                    <a:solidFill>
                      <a:srgbClr val="EA8F34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LICENCES</a:t>
                </a:r>
              </a:p>
              <a:p>
                <a:pPr defTabSz="321159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EA8F34"/>
                    </a:solidFill>
                  </a:defRPr>
                </a:pPr>
                <a:r>
                  <a:rPr sz="1200" b="1" kern="0">
                    <a:solidFill>
                      <a:srgbClr val="EA8F34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Droit Sciences Po</a:t>
                </a:r>
              </a:p>
              <a:p>
                <a:pPr defTabSz="321159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EA8F34"/>
                    </a:solidFill>
                  </a:defRPr>
                </a:pPr>
                <a:r>
                  <a:rPr sz="1200" b="1" kern="0">
                    <a:solidFill>
                      <a:srgbClr val="EA8F34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Sociologie</a:t>
                </a:r>
              </a:p>
              <a:p>
                <a:pPr defTabSz="321159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EA8F34"/>
                    </a:solidFill>
                  </a:defRPr>
                </a:pPr>
                <a:r>
                  <a:rPr sz="1200" b="1" kern="0">
                    <a:solidFill>
                      <a:srgbClr val="EA8F34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Sciences de l’Homme</a:t>
                </a:r>
              </a:p>
              <a:p>
                <a:pPr defTabSz="321159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EA8F34"/>
                    </a:solidFill>
                  </a:defRPr>
                </a:pPr>
                <a:r>
                  <a:rPr sz="1200" b="1" kern="0">
                    <a:solidFill>
                      <a:srgbClr val="EA8F34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Sciences Sociales</a:t>
                </a:r>
              </a:p>
              <a:p>
                <a:pPr defTabSz="321159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EA8F34"/>
                    </a:solidFill>
                  </a:defRPr>
                </a:pPr>
                <a:r>
                  <a:rPr sz="1200" b="1" kern="0">
                    <a:solidFill>
                      <a:srgbClr val="EA8F34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Histoire</a:t>
                </a:r>
              </a:p>
              <a:p>
                <a:pPr defTabSz="321159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EA8F34"/>
                    </a:solidFill>
                  </a:defRPr>
                </a:pPr>
                <a:r>
                  <a:rPr sz="1200" b="1" kern="0">
                    <a:solidFill>
                      <a:srgbClr val="EA8F34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Géographie – aménagement du territoire</a:t>
                </a:r>
              </a:p>
              <a:p>
                <a:pPr defTabSz="321159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EA8F34"/>
                    </a:solidFill>
                  </a:defRPr>
                </a:pPr>
                <a:r>
                  <a:rPr sz="1200" b="1" kern="0">
                    <a:solidFill>
                      <a:srgbClr val="EA8F34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Sciences de l’éducation</a:t>
                </a:r>
              </a:p>
              <a:p>
                <a:pPr defTabSz="321159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EA8F34"/>
                    </a:solidFill>
                  </a:defRPr>
                </a:pPr>
                <a:r>
                  <a:rPr sz="1200" b="1" kern="0">
                    <a:solidFill>
                      <a:srgbClr val="EA8F34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Communication</a:t>
                </a:r>
              </a:p>
            </p:txBody>
          </p:sp>
          <p:sp>
            <p:nvSpPr>
              <p:cNvPr id="130" name="ECOLES…"/>
              <p:cNvSpPr txBox="1"/>
              <p:nvPr/>
            </p:nvSpPr>
            <p:spPr>
              <a:xfrm>
                <a:off x="0" y="8642"/>
                <a:ext cx="1701631" cy="168451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/>
              <a:p>
                <a:pPr defTabSz="321159" hangingPunct="0">
                  <a:lnSpc>
                    <a:spcPct val="80000"/>
                  </a:lnSpc>
                  <a:spcBef>
                    <a:spcPts val="492"/>
                  </a:spcBef>
                  <a:defRPr sz="1700" u="sng">
                    <a:solidFill>
                      <a:srgbClr val="EA8F34"/>
                    </a:solidFill>
                  </a:defRPr>
                </a:pPr>
                <a:r>
                  <a:rPr sz="1200" b="1" u="sng" kern="0">
                    <a:solidFill>
                      <a:srgbClr val="EA8F34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ECOLES</a:t>
                </a:r>
              </a:p>
              <a:p>
                <a:pPr defTabSz="321159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EA8F34"/>
                    </a:solidFill>
                  </a:defRPr>
                </a:pPr>
                <a:r>
                  <a:rPr sz="1200" b="1" kern="0">
                    <a:solidFill>
                      <a:srgbClr val="EA8F34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IEP</a:t>
                </a:r>
              </a:p>
              <a:p>
                <a:pPr defTabSz="321159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EA8F34"/>
                    </a:solidFill>
                  </a:defRPr>
                </a:pPr>
                <a:r>
                  <a:rPr sz="1200" b="1" kern="0">
                    <a:solidFill>
                      <a:srgbClr val="EA8F34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Ecoles de journalisme</a:t>
                </a:r>
              </a:p>
              <a:p>
                <a:pPr defTabSz="321159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EA8F34"/>
                    </a:solidFill>
                  </a:defRPr>
                </a:pPr>
                <a:r>
                  <a:rPr sz="1200" b="1" kern="0">
                    <a:solidFill>
                      <a:srgbClr val="EA8F34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Formations du social</a:t>
                </a:r>
              </a:p>
            </p:txBody>
          </p:sp>
          <p:sp>
            <p:nvSpPr>
              <p:cNvPr id="131" name="CPGE…"/>
              <p:cNvSpPr txBox="1"/>
              <p:nvPr/>
            </p:nvSpPr>
            <p:spPr>
              <a:xfrm>
                <a:off x="2803539" y="4649742"/>
                <a:ext cx="2894396" cy="6646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/>
              <a:p>
                <a:pPr defTabSz="321159" hangingPunct="0">
                  <a:lnSpc>
                    <a:spcPct val="80000"/>
                  </a:lnSpc>
                  <a:spcBef>
                    <a:spcPts val="492"/>
                  </a:spcBef>
                  <a:defRPr sz="1700" u="sng">
                    <a:solidFill>
                      <a:srgbClr val="EA8F34"/>
                    </a:solidFill>
                  </a:defRPr>
                </a:pPr>
                <a:r>
                  <a:rPr sz="1200" b="1" u="sng" kern="0">
                    <a:solidFill>
                      <a:srgbClr val="EA8F34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CPGE</a:t>
                </a:r>
              </a:p>
              <a:p>
                <a:pPr defTabSz="321159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EA8F34"/>
                    </a:solidFill>
                  </a:defRPr>
                </a:pPr>
                <a:r>
                  <a:rPr sz="1200" b="1" kern="0">
                    <a:solidFill>
                      <a:srgbClr val="EA8F34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D1</a:t>
                </a:r>
              </a:p>
            </p:txBody>
          </p:sp>
          <p:sp>
            <p:nvSpPr>
              <p:cNvPr id="132" name="DUT…"/>
              <p:cNvSpPr txBox="1"/>
              <p:nvPr/>
            </p:nvSpPr>
            <p:spPr>
              <a:xfrm>
                <a:off x="2803539" y="5258297"/>
                <a:ext cx="2894396" cy="96445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/>
              <a:p>
                <a:pPr defTabSz="321159" hangingPunct="0">
                  <a:lnSpc>
                    <a:spcPct val="80000"/>
                  </a:lnSpc>
                  <a:spcBef>
                    <a:spcPts val="492"/>
                  </a:spcBef>
                  <a:defRPr sz="1700" u="sng">
                    <a:solidFill>
                      <a:srgbClr val="EA8F34"/>
                    </a:solidFill>
                  </a:defRPr>
                </a:pPr>
                <a:r>
                  <a:rPr sz="1200" b="1" u="sng" kern="0">
                    <a:solidFill>
                      <a:srgbClr val="EA8F34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DUT</a:t>
                </a:r>
              </a:p>
              <a:p>
                <a:pPr defTabSz="321159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EA8F34"/>
                    </a:solidFill>
                  </a:defRPr>
                </a:pPr>
                <a:r>
                  <a:rPr sz="1200" b="1" kern="0">
                    <a:solidFill>
                      <a:srgbClr val="EA8F34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Carrières sociales</a:t>
                </a:r>
              </a:p>
              <a:p>
                <a:pPr defTabSz="321159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EA8F34"/>
                    </a:solidFill>
                  </a:defRPr>
                </a:pPr>
                <a:r>
                  <a:rPr sz="1200" b="1" kern="0">
                    <a:solidFill>
                      <a:srgbClr val="EA8F34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Info-com -journalisme</a:t>
                </a:r>
              </a:p>
            </p:txBody>
          </p:sp>
        </p:grpSp>
      </p:grpSp>
      <p:sp>
        <p:nvSpPr>
          <p:cNvPr id="135" name="Ligne"/>
          <p:cNvSpPr/>
          <p:nvPr/>
        </p:nvSpPr>
        <p:spPr>
          <a:xfrm flipH="1">
            <a:off x="4048641" y="2465517"/>
            <a:ext cx="2223058" cy="1272488"/>
          </a:xfrm>
          <a:prstGeom prst="line">
            <a:avLst/>
          </a:prstGeom>
          <a:ln w="25400">
            <a:solidFill>
              <a:srgbClr val="599553"/>
            </a:solidFill>
          </a:ln>
        </p:spPr>
        <p:txBody>
          <a:bodyPr lIns="32113" tIns="32113" rIns="32113" bIns="32113"/>
          <a:lstStyle/>
          <a:p>
            <a:pPr algn="ctr" defTabSz="321159" hangingPunct="0">
              <a:lnSpc>
                <a:spcPct val="80000"/>
              </a:lnSpc>
              <a:spcBef>
                <a:spcPts val="3867"/>
              </a:spcBef>
              <a:defRPr sz="50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35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36" name="Ligne"/>
          <p:cNvSpPr/>
          <p:nvPr/>
        </p:nvSpPr>
        <p:spPr>
          <a:xfrm flipH="1">
            <a:off x="2916293" y="3440921"/>
            <a:ext cx="1585589" cy="787444"/>
          </a:xfrm>
          <a:prstGeom prst="line">
            <a:avLst/>
          </a:prstGeom>
          <a:ln w="25400">
            <a:solidFill>
              <a:srgbClr val="DE6A10"/>
            </a:solidFill>
          </a:ln>
        </p:spPr>
        <p:txBody>
          <a:bodyPr lIns="32113" tIns="32113" rIns="32113" bIns="32113"/>
          <a:lstStyle/>
          <a:p>
            <a:pPr algn="ctr" defTabSz="321159" hangingPunct="0">
              <a:lnSpc>
                <a:spcPct val="80000"/>
              </a:lnSpc>
              <a:spcBef>
                <a:spcPts val="3867"/>
              </a:spcBef>
              <a:defRPr sz="50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35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37" name="Groupe"/>
          <p:cNvSpPr/>
          <p:nvPr/>
        </p:nvSpPr>
        <p:spPr>
          <a:xfrm>
            <a:off x="3635173" y="2492173"/>
            <a:ext cx="1873654" cy="1873654"/>
          </a:xfrm>
          <a:prstGeom prst="ellipse">
            <a:avLst/>
          </a:prstGeom>
          <a:solidFill>
            <a:srgbClr val="2E578C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algn="ctr" defTabSz="410373" hangingPunct="0">
              <a:defRPr sz="2100" b="0" cap="all">
                <a:solidFill>
                  <a:srgbClr val="FFFFFF"/>
                </a:solidFill>
              </a:defRPr>
            </a:pPr>
            <a:r>
              <a:rPr sz="15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SES</a:t>
            </a:r>
          </a:p>
          <a:p>
            <a:pPr algn="ctr" defTabSz="410373" hangingPunct="0">
              <a:defRPr sz="2100" b="0" cap="all">
                <a:solidFill>
                  <a:srgbClr val="FFFFFF"/>
                </a:solidFill>
              </a:defRPr>
            </a:pPr>
            <a:r>
              <a:rPr sz="15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  <a:p>
            <a:pPr algn="ctr" defTabSz="410373" hangingPunct="0">
              <a:defRPr sz="2100" b="0" cap="all">
                <a:solidFill>
                  <a:srgbClr val="FFFFFF"/>
                </a:solidFill>
              </a:defRPr>
            </a:pPr>
            <a:r>
              <a:rPr sz="15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Maths</a:t>
            </a:r>
          </a:p>
          <a:p>
            <a:pPr algn="ctr" defTabSz="410373" hangingPunct="0">
              <a:defRPr sz="2100" b="0" cap="all">
                <a:solidFill>
                  <a:srgbClr val="FFFFFF"/>
                </a:solidFill>
              </a:defRPr>
            </a:pPr>
            <a:r>
              <a:rPr sz="15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  <a:p>
            <a:pPr algn="ctr" defTabSz="410373" hangingPunct="0">
              <a:defRPr sz="2100" b="0" cap="all">
                <a:solidFill>
                  <a:srgbClr val="FFFFFF"/>
                </a:solidFill>
              </a:defRPr>
            </a:pPr>
            <a:r>
              <a:rPr sz="15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</a:t>
            </a:r>
            <a:r>
              <a:rPr lang="fr-FR" sz="15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GGS</a:t>
            </a:r>
            <a:r>
              <a:rPr sz="15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</a:t>
            </a:r>
          </a:p>
        </p:txBody>
      </p:sp>
      <p:sp>
        <p:nvSpPr>
          <p:cNvPr id="138" name="Cercle"/>
          <p:cNvSpPr/>
          <p:nvPr/>
        </p:nvSpPr>
        <p:spPr>
          <a:xfrm>
            <a:off x="6008101" y="1680196"/>
            <a:ext cx="1196459" cy="1196459"/>
          </a:xfrm>
          <a:prstGeom prst="ellipse">
            <a:avLst/>
          </a:prstGeom>
          <a:solidFill>
            <a:srgbClr val="599553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0373" hangingPunct="0">
              <a:defRPr b="0" cap="all">
                <a:solidFill>
                  <a:srgbClr val="FFFFFF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1700" kern="0" cap="all">
              <a:solidFill>
                <a:srgbClr val="FFFFFF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39" name="Maths"/>
          <p:cNvSpPr txBox="1"/>
          <p:nvPr/>
        </p:nvSpPr>
        <p:spPr>
          <a:xfrm>
            <a:off x="6124818" y="2309636"/>
            <a:ext cx="962995" cy="392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1" tIns="35681" rIns="35681" bIns="35681" anchor="ctr">
            <a:spAutoFit/>
          </a:bodyPr>
          <a:lstStyle>
            <a:lvl1pPr defTabSz="457200">
              <a:lnSpc>
                <a:spcPct val="80000"/>
              </a:lnSpc>
              <a:defRPr sz="25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Maths</a:t>
            </a:r>
          </a:p>
        </p:txBody>
      </p:sp>
      <p:sp>
        <p:nvSpPr>
          <p:cNvPr id="140" name="SVT"/>
          <p:cNvSpPr txBox="1"/>
          <p:nvPr/>
        </p:nvSpPr>
        <p:spPr>
          <a:xfrm>
            <a:off x="4309538" y="1602903"/>
            <a:ext cx="520900" cy="3157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1" tIns="35681" rIns="35681" bIns="35681" anchor="ctr">
            <a:spAutoFit/>
          </a:bodyPr>
          <a:lstStyle>
            <a:lvl1pPr defTabSz="457200">
              <a:lnSpc>
                <a:spcPct val="80000"/>
              </a:lnSpc>
              <a:defRPr sz="19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SVT</a:t>
            </a:r>
          </a:p>
        </p:txBody>
      </p:sp>
      <p:sp>
        <p:nvSpPr>
          <p:cNvPr id="142" name="Arts"/>
          <p:cNvSpPr txBox="1"/>
          <p:nvPr/>
        </p:nvSpPr>
        <p:spPr>
          <a:xfrm>
            <a:off x="2806538" y="2316513"/>
            <a:ext cx="520900" cy="3157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1" tIns="35681" rIns="35681" bIns="35681" anchor="ctr">
            <a:spAutoFit/>
          </a:bodyPr>
          <a:lstStyle>
            <a:lvl1pPr defTabSz="457200">
              <a:lnSpc>
                <a:spcPct val="80000"/>
              </a:lnSpc>
              <a:defRPr sz="19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Arts</a:t>
            </a:r>
          </a:p>
        </p:txBody>
      </p:sp>
      <p:sp>
        <p:nvSpPr>
          <p:cNvPr id="150" name="LLCE"/>
          <p:cNvSpPr txBox="1"/>
          <p:nvPr/>
        </p:nvSpPr>
        <p:spPr>
          <a:xfrm>
            <a:off x="6243731" y="1856916"/>
            <a:ext cx="707894" cy="4054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1" tIns="35681" rIns="35681" bIns="35681" anchor="ctr">
            <a:spAutoFit/>
          </a:bodyPr>
          <a:lstStyle>
            <a:lvl1pPr defTabSz="457200">
              <a:lnSpc>
                <a:spcPct val="80000"/>
              </a:lnSpc>
              <a:defRPr sz="26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SES</a:t>
            </a:r>
          </a:p>
        </p:txBody>
      </p:sp>
      <p:sp>
        <p:nvSpPr>
          <p:cNvPr id="151" name="LLCE"/>
          <p:cNvSpPr txBox="1"/>
          <p:nvPr/>
        </p:nvSpPr>
        <p:spPr>
          <a:xfrm>
            <a:off x="6465468" y="2059292"/>
            <a:ext cx="264419" cy="392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1" tIns="35681" rIns="35681" bIns="35681" anchor="ctr">
            <a:spAutoFit/>
          </a:bodyPr>
          <a:lstStyle>
            <a:lvl1pPr defTabSz="457200">
              <a:lnSpc>
                <a:spcPct val="80000"/>
              </a:lnSpc>
              <a:defRPr sz="25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</p:txBody>
      </p:sp>
      <p:sp>
        <p:nvSpPr>
          <p:cNvPr id="152" name="Etudes supérieures envisagées"/>
          <p:cNvSpPr txBox="1"/>
          <p:nvPr/>
        </p:nvSpPr>
        <p:spPr>
          <a:xfrm>
            <a:off x="1684839" y="23075"/>
            <a:ext cx="4323262" cy="341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1" tIns="35681" rIns="35681" bIns="35681" anchor="ctr">
            <a:spAutoFit/>
          </a:bodyPr>
          <a:lstStyle>
            <a:lvl1pPr defTabSz="457200">
              <a:lnSpc>
                <a:spcPct val="80000"/>
              </a:lnSpc>
              <a:spcBef>
                <a:spcPts val="5500"/>
              </a:spcBef>
              <a:defRPr sz="21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algn="ctr" hangingPunct="0"/>
            <a:r>
              <a:rPr kern="0" dirty="0">
                <a:latin typeface="Helvetica Neue Medium"/>
                <a:ea typeface="Helvetica Neue Medium"/>
                <a:cs typeface="Helvetica Neue Medium"/>
              </a:rPr>
              <a:t>Etudes supérieures </a:t>
            </a:r>
            <a:r>
              <a:rPr lang="fr-FR" kern="0" dirty="0">
                <a:latin typeface="Helvetica Neue Medium"/>
                <a:ea typeface="Helvetica Neue Medium"/>
                <a:cs typeface="Helvetica Neue Medium"/>
              </a:rPr>
              <a:t>envisageables</a:t>
            </a:r>
            <a:endParaRPr kern="0" dirty="0">
              <a:latin typeface="Helvetica Neue Medium"/>
              <a:ea typeface="Helvetica Neue Medium"/>
              <a:cs typeface="Helvetica Neue Medium"/>
            </a:endParaRPr>
          </a:p>
        </p:txBody>
      </p:sp>
      <p:sp>
        <p:nvSpPr>
          <p:cNvPr id="153" name="Cercle"/>
          <p:cNvSpPr/>
          <p:nvPr/>
        </p:nvSpPr>
        <p:spPr>
          <a:xfrm>
            <a:off x="1291709" y="270271"/>
            <a:ext cx="6198344" cy="6201149"/>
          </a:xfrm>
          <a:prstGeom prst="ellipse">
            <a:avLst/>
          </a:prstGeom>
          <a:ln w="25400">
            <a:solidFill>
              <a:srgbClr val="A7A7A7"/>
            </a:solidFill>
            <a:custDash>
              <a:ds d="600000" sp="600000"/>
            </a:custDash>
            <a:miter lim="400000"/>
          </a:ln>
        </p:spPr>
        <p:txBody>
          <a:bodyPr lIns="0" tIns="0" rIns="0" bIns="0"/>
          <a:lstStyle/>
          <a:p>
            <a:pPr algn="ctr" defTabSz="321159" hangingPunct="0">
              <a:lnSpc>
                <a:spcPct val="80000"/>
              </a:lnSpc>
              <a:spcBef>
                <a:spcPts val="3867"/>
              </a:spcBef>
              <a:defRPr sz="17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12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54" name="Cercle"/>
          <p:cNvSpPr/>
          <p:nvPr/>
        </p:nvSpPr>
        <p:spPr>
          <a:xfrm>
            <a:off x="3067141" y="1923459"/>
            <a:ext cx="3009720" cy="3011082"/>
          </a:xfrm>
          <a:prstGeom prst="ellipse">
            <a:avLst/>
          </a:prstGeom>
          <a:ln w="25400">
            <a:solidFill>
              <a:srgbClr val="A7A7A7"/>
            </a:solidFill>
            <a:custDash>
              <a:ds d="600000" sp="600000"/>
            </a:custDash>
            <a:miter lim="400000"/>
          </a:ln>
        </p:spPr>
        <p:txBody>
          <a:bodyPr lIns="0" tIns="0" rIns="0" bIns="0"/>
          <a:lstStyle/>
          <a:p>
            <a:pPr algn="ctr" defTabSz="321159" hangingPunct="0">
              <a:lnSpc>
                <a:spcPct val="80000"/>
              </a:lnSpc>
              <a:spcBef>
                <a:spcPts val="3867"/>
              </a:spcBef>
              <a:defRPr sz="50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35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55" name="2 spécialités de Terminale"/>
          <p:cNvSpPr txBox="1"/>
          <p:nvPr/>
        </p:nvSpPr>
        <p:spPr>
          <a:xfrm>
            <a:off x="2677145" y="753558"/>
            <a:ext cx="3726906" cy="341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1" tIns="35681" rIns="35681" bIns="35681" anchor="ctr">
            <a:spAutoFit/>
          </a:bodyPr>
          <a:lstStyle>
            <a:lvl1pPr defTabSz="457200">
              <a:lnSpc>
                <a:spcPct val="80000"/>
              </a:lnSpc>
              <a:spcBef>
                <a:spcPts val="5500"/>
              </a:spcBef>
              <a:defRPr sz="21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algn="ctr" hangingPunct="0"/>
            <a:r>
              <a:rPr lang="fr-FR" kern="0" dirty="0">
                <a:latin typeface="Helvetica Neue Medium"/>
                <a:ea typeface="Helvetica Neue Medium"/>
                <a:cs typeface="Helvetica Neue Medium"/>
              </a:rPr>
              <a:t>Deux</a:t>
            </a:r>
            <a:r>
              <a:rPr kern="0" dirty="0">
                <a:latin typeface="Helvetica Neue Medium"/>
                <a:ea typeface="Helvetica Neue Medium"/>
                <a:cs typeface="Helvetica Neue Medium"/>
              </a:rPr>
              <a:t> spécialités</a:t>
            </a:r>
            <a:r>
              <a:rPr lang="fr-FR" kern="0" dirty="0">
                <a:latin typeface="Helvetica Neue Medium"/>
                <a:ea typeface="Helvetica Neue Medium"/>
                <a:cs typeface="Helvetica Neue Medium"/>
              </a:rPr>
              <a:t> en </a:t>
            </a:r>
            <a:r>
              <a:rPr lang="fr-FR" kern="0" dirty="0" err="1">
                <a:latin typeface="Helvetica Neue Medium"/>
                <a:ea typeface="Helvetica Neue Medium"/>
                <a:cs typeface="Helvetica Neue Medium"/>
              </a:rPr>
              <a:t>t</a:t>
            </a:r>
            <a:r>
              <a:rPr kern="0" dirty="0">
                <a:latin typeface="Helvetica Neue Medium"/>
                <a:ea typeface="Helvetica Neue Medium"/>
                <a:cs typeface="Helvetica Neue Medium"/>
              </a:rPr>
              <a:t>erminale </a:t>
            </a:r>
          </a:p>
        </p:txBody>
      </p:sp>
      <p:sp>
        <p:nvSpPr>
          <p:cNvPr id="156" name="3 spécialités de 1ère"/>
          <p:cNvSpPr txBox="1"/>
          <p:nvPr/>
        </p:nvSpPr>
        <p:spPr>
          <a:xfrm>
            <a:off x="2647638" y="1602903"/>
            <a:ext cx="3649961" cy="341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1" tIns="35681" rIns="35681" bIns="35681" anchor="ctr">
            <a:spAutoFit/>
          </a:bodyPr>
          <a:lstStyle>
            <a:lvl1pPr defTabSz="457200">
              <a:lnSpc>
                <a:spcPct val="80000"/>
              </a:lnSpc>
              <a:spcBef>
                <a:spcPts val="5500"/>
              </a:spcBef>
              <a:defRPr sz="21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algn="ctr" hangingPunct="0"/>
            <a:r>
              <a:rPr lang="fr-FR" kern="0" dirty="0">
                <a:latin typeface="Helvetica Neue Medium"/>
                <a:ea typeface="Helvetica Neue Medium"/>
                <a:cs typeface="Helvetica Neue Medium"/>
              </a:rPr>
              <a:t>Trois </a:t>
            </a:r>
            <a:r>
              <a:rPr kern="0" dirty="0">
                <a:latin typeface="Helvetica Neue Medium"/>
                <a:ea typeface="Helvetica Neue Medium"/>
                <a:cs typeface="Helvetica Neue Medium"/>
              </a:rPr>
              <a:t>spécialités </a:t>
            </a:r>
            <a:r>
              <a:rPr lang="fr-FR" kern="0" dirty="0">
                <a:latin typeface="Helvetica Neue Medium"/>
                <a:ea typeface="Helvetica Neue Medium"/>
                <a:cs typeface="Helvetica Neue Medium"/>
              </a:rPr>
              <a:t>en première</a:t>
            </a:r>
            <a:endParaRPr kern="0" dirty="0">
              <a:latin typeface="Helvetica Neue Medium"/>
              <a:ea typeface="Helvetica Neue Medium"/>
              <a:cs typeface="Helvetica Neue Medium"/>
            </a:endParaRPr>
          </a:p>
        </p:txBody>
      </p:sp>
      <p:sp>
        <p:nvSpPr>
          <p:cNvPr id="157" name="Cercle"/>
          <p:cNvSpPr/>
          <p:nvPr/>
        </p:nvSpPr>
        <p:spPr>
          <a:xfrm>
            <a:off x="2051522" y="3720890"/>
            <a:ext cx="1208007" cy="1208009"/>
          </a:xfrm>
          <a:prstGeom prst="ellipse">
            <a:avLst/>
          </a:prstGeom>
          <a:solidFill>
            <a:srgbClr val="EA8F3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321159" hangingPunct="0">
              <a:lnSpc>
                <a:spcPct val="80000"/>
              </a:lnSpc>
              <a:defRPr sz="1900" b="0">
                <a:solidFill>
                  <a:srgbClr val="FFFFFF"/>
                </a:solidFill>
              </a:defRPr>
            </a:pPr>
            <a:endParaRPr sz="1300" kern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8" name="HG…"/>
          <p:cNvSpPr txBox="1"/>
          <p:nvPr/>
        </p:nvSpPr>
        <p:spPr>
          <a:xfrm>
            <a:off x="2159935" y="4465635"/>
            <a:ext cx="979030" cy="3286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1" tIns="35681" rIns="35681" bIns="35681" anchor="ctr">
            <a:spAutoFit/>
          </a:bodyPr>
          <a:lstStyle/>
          <a:p>
            <a:pPr algn="ctr" defTabSz="321159" hangingPunct="0">
              <a:lnSpc>
                <a:spcPct val="80000"/>
              </a:lnSpc>
              <a:defRPr sz="2000" b="0">
                <a:solidFill>
                  <a:srgbClr val="FFFFFF"/>
                </a:solidFill>
              </a:defRPr>
            </a:pPr>
            <a:r>
              <a:rPr sz="20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HGGSP</a:t>
            </a:r>
          </a:p>
        </p:txBody>
      </p:sp>
      <p:sp>
        <p:nvSpPr>
          <p:cNvPr id="159" name="LLCE"/>
          <p:cNvSpPr txBox="1"/>
          <p:nvPr/>
        </p:nvSpPr>
        <p:spPr>
          <a:xfrm>
            <a:off x="2359456" y="3872393"/>
            <a:ext cx="561163" cy="3285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1" tIns="35681" rIns="35681" bIns="35681" anchor="ctr">
            <a:spAutoFit/>
          </a:bodyPr>
          <a:lstStyle>
            <a:lvl1pPr defTabSz="457200">
              <a:lnSpc>
                <a:spcPct val="80000"/>
              </a:lnSpc>
              <a:defRPr sz="20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 dirty="0">
                <a:latin typeface="Helvetica Neue"/>
                <a:ea typeface="Helvetica Neue"/>
                <a:cs typeface="Helvetica Neue"/>
                <a:sym typeface="Helvetica Neue"/>
              </a:rPr>
              <a:t>SES</a:t>
            </a:r>
          </a:p>
        </p:txBody>
      </p:sp>
      <p:sp>
        <p:nvSpPr>
          <p:cNvPr id="160" name="LLCE"/>
          <p:cNvSpPr txBox="1"/>
          <p:nvPr/>
        </p:nvSpPr>
        <p:spPr>
          <a:xfrm>
            <a:off x="2507818" y="4169500"/>
            <a:ext cx="264419" cy="392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1" tIns="35681" rIns="35681" bIns="35681" anchor="ctr">
            <a:spAutoFit/>
          </a:bodyPr>
          <a:lstStyle>
            <a:lvl1pPr defTabSz="457200">
              <a:lnSpc>
                <a:spcPct val="80000"/>
              </a:lnSpc>
              <a:defRPr sz="25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 dirty="0"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</p:txBody>
      </p:sp>
      <p:sp>
        <p:nvSpPr>
          <p:cNvPr id="161" name="Réalisé par le…"/>
          <p:cNvSpPr txBox="1"/>
          <p:nvPr/>
        </p:nvSpPr>
        <p:spPr>
          <a:xfrm>
            <a:off x="5890937" y="6211496"/>
            <a:ext cx="3247137" cy="6239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1" tIns="35681" rIns="35681" bIns="35681" anchor="ctr">
            <a:spAutoFit/>
          </a:bodyPr>
          <a:lstStyle/>
          <a:p>
            <a:pPr algn="ctr" defTabSz="321159" hangingPunct="0">
              <a:defRPr sz="17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sz="1200" kern="0">
                <a:solidFill>
                  <a:srgbClr val="A7A7A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Réalisé par le </a:t>
            </a:r>
          </a:p>
          <a:p>
            <a:pPr algn="ctr" defTabSz="321159" hangingPunct="0">
              <a:defRPr sz="17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sz="1200" kern="0">
                <a:solidFill>
                  <a:srgbClr val="A7A7A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Groupe de Ressources Disciplinaires de SES</a:t>
            </a:r>
          </a:p>
          <a:p>
            <a:pPr algn="ctr" defTabSz="321159" hangingPunct="0">
              <a:defRPr sz="17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sz="1200" kern="0">
                <a:solidFill>
                  <a:srgbClr val="A7A7A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 l’Académie de Lyon</a:t>
            </a:r>
          </a:p>
        </p:txBody>
      </p:sp>
      <p:sp>
        <p:nvSpPr>
          <p:cNvPr id="45" name="ZoneTexte 44"/>
          <p:cNvSpPr txBox="1"/>
          <p:nvPr/>
        </p:nvSpPr>
        <p:spPr>
          <a:xfrm>
            <a:off x="112025" y="528567"/>
            <a:ext cx="2283098" cy="18568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746" tIns="50746" rIns="50746" bIns="50746" numCol="1" spcCol="38054" rtlCol="0" anchor="ctr">
            <a:spAutoFit/>
          </a:bodyPr>
          <a:lstStyle/>
          <a:p>
            <a:pPr algn="ctr" defTabSz="583510" hangingPunct="0"/>
            <a:r>
              <a:rPr lang="fr-FR" sz="1400" b="1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Enseignements optionnels possibles</a:t>
            </a:r>
          </a:p>
          <a:p>
            <a:pPr algn="ctr"/>
            <a:r>
              <a:rPr lang="fr-FR" sz="1400" dirty="0"/>
              <a:t>Mathématiques complémentaires</a:t>
            </a:r>
          </a:p>
          <a:p>
            <a:pPr algn="ctr"/>
            <a:r>
              <a:rPr lang="fr-FR" sz="1400" dirty="0"/>
              <a:t>ou</a:t>
            </a:r>
          </a:p>
          <a:p>
            <a:pPr algn="ctr"/>
            <a:r>
              <a:rPr lang="fr-FR" sz="1400" dirty="0"/>
              <a:t>Droit et grands enjeux du monde contemporain</a:t>
            </a:r>
          </a:p>
          <a:p>
            <a:pPr algn="ctr" defTabSz="583510" hangingPunct="0"/>
            <a:endParaRPr lang="fr-FR" sz="1600" b="1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6576739" y="3932606"/>
            <a:ext cx="1994020" cy="2410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746" tIns="50746" rIns="50746" bIns="50746" numCol="1" spcCol="38054" rtlCol="0" anchor="ctr">
            <a:spAutoFit/>
          </a:bodyPr>
          <a:lstStyle/>
          <a:p>
            <a:pPr algn="ctr" defTabSz="583510" hangingPunct="0"/>
            <a:endParaRPr lang="fr-FR" sz="1400" b="1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defTabSz="583510" hangingPunct="0"/>
            <a:r>
              <a:rPr lang="fr-FR" sz="1400" b="1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Enseignements optionnels possibles</a:t>
            </a:r>
          </a:p>
          <a:p>
            <a:pPr algn="ctr"/>
            <a:r>
              <a:rPr lang="fr-FR" sz="1400" b="1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fr-FR" sz="1400" dirty="0"/>
              <a:t>Mathématiques expertes</a:t>
            </a:r>
          </a:p>
          <a:p>
            <a:pPr algn="ctr"/>
            <a:r>
              <a:rPr lang="fr-FR" sz="1400" dirty="0"/>
              <a:t>ou</a:t>
            </a:r>
          </a:p>
          <a:p>
            <a:pPr algn="ctr"/>
            <a:r>
              <a:rPr lang="fr-FR" sz="1400" dirty="0"/>
              <a:t>Droit et grands enjeux du monde contemporain</a:t>
            </a:r>
          </a:p>
          <a:p>
            <a:pPr algn="ctr" defTabSz="583510" hangingPunct="0"/>
            <a:endParaRPr lang="fr-FR" sz="2400" b="1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6" name="Grouper 48"/>
          <p:cNvGrpSpPr/>
          <p:nvPr/>
        </p:nvGrpSpPr>
        <p:grpSpPr>
          <a:xfrm>
            <a:off x="6576739" y="43323"/>
            <a:ext cx="2800703" cy="3716914"/>
            <a:chOff x="6424339" y="-109077"/>
            <a:chExt cx="2800703" cy="3716914"/>
          </a:xfrm>
        </p:grpSpPr>
        <p:grpSp>
          <p:nvGrpSpPr>
            <p:cNvPr id="7" name="Groupe"/>
            <p:cNvGrpSpPr/>
            <p:nvPr/>
          </p:nvGrpSpPr>
          <p:grpSpPr>
            <a:xfrm>
              <a:off x="6651361" y="1525049"/>
              <a:ext cx="1126540" cy="1093359"/>
              <a:chOff x="41684" y="2345283"/>
              <a:chExt cx="1602190" cy="1555000"/>
            </a:xfrm>
          </p:grpSpPr>
          <p:sp>
            <p:nvSpPr>
              <p:cNvPr id="56" name="Ligne"/>
              <p:cNvSpPr/>
              <p:nvPr/>
            </p:nvSpPr>
            <p:spPr>
              <a:xfrm>
                <a:off x="744472" y="3707909"/>
                <a:ext cx="686447" cy="192374"/>
              </a:xfrm>
              <a:prstGeom prst="line">
                <a:avLst/>
              </a:prstGeom>
              <a:noFill/>
              <a:ln w="25400" cap="flat">
                <a:solidFill>
                  <a:srgbClr val="599553"/>
                </a:solidFill>
                <a:custDash>
                  <a:ds d="200000" sp="200000"/>
                </a:custDash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algn="ctr" defTabSz="321159" hangingPunct="0">
                  <a:lnSpc>
                    <a:spcPct val="80000"/>
                  </a:lnSpc>
                  <a:spcBef>
                    <a:spcPts val="3867"/>
                  </a:spcBef>
                  <a:defRPr sz="5000" b="0">
                    <a:solidFill>
                      <a:srgbClr val="333333"/>
                    </a:solidFill>
                    <a:latin typeface="Helvetica Neue Thin"/>
                    <a:ea typeface="Helvetica Neue Thin"/>
                    <a:cs typeface="Helvetica Neue Thin"/>
                    <a:sym typeface="Helvetica Neue Thin"/>
                  </a:defRPr>
                </a:pPr>
                <a:endParaRPr sz="3500" kern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endParaRPr>
              </a:p>
            </p:txBody>
          </p:sp>
          <p:sp>
            <p:nvSpPr>
              <p:cNvPr id="57" name="Ligne"/>
              <p:cNvSpPr/>
              <p:nvPr/>
            </p:nvSpPr>
            <p:spPr>
              <a:xfrm flipV="1">
                <a:off x="41684" y="2345283"/>
                <a:ext cx="0" cy="192988"/>
              </a:xfrm>
              <a:prstGeom prst="line">
                <a:avLst/>
              </a:prstGeom>
              <a:noFill/>
              <a:ln w="25400" cap="flat">
                <a:solidFill>
                  <a:srgbClr val="599553"/>
                </a:solidFill>
                <a:custDash>
                  <a:ds d="200000" sp="200000"/>
                </a:custDash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algn="ctr" defTabSz="321159" hangingPunct="0">
                  <a:lnSpc>
                    <a:spcPct val="80000"/>
                  </a:lnSpc>
                  <a:spcBef>
                    <a:spcPts val="3867"/>
                  </a:spcBef>
                  <a:defRPr sz="5000" b="0">
                    <a:solidFill>
                      <a:srgbClr val="333333"/>
                    </a:solidFill>
                    <a:latin typeface="Helvetica Neue Thin"/>
                    <a:ea typeface="Helvetica Neue Thin"/>
                    <a:cs typeface="Helvetica Neue Thin"/>
                    <a:sym typeface="Helvetica Neue Thin"/>
                  </a:defRPr>
                </a:pPr>
                <a:endParaRPr sz="3500" kern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endParaRPr>
              </a:p>
            </p:txBody>
          </p:sp>
          <p:sp>
            <p:nvSpPr>
              <p:cNvPr id="58" name="Ligne"/>
              <p:cNvSpPr/>
              <p:nvPr/>
            </p:nvSpPr>
            <p:spPr>
              <a:xfrm flipH="1">
                <a:off x="672134" y="2424647"/>
                <a:ext cx="971740" cy="530773"/>
              </a:xfrm>
              <a:prstGeom prst="line">
                <a:avLst/>
              </a:prstGeom>
              <a:noFill/>
              <a:ln w="25400" cap="flat">
                <a:solidFill>
                  <a:srgbClr val="599553"/>
                </a:solidFill>
                <a:custDash>
                  <a:ds d="200000" sp="200000"/>
                </a:custDash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algn="ctr" defTabSz="321159" hangingPunct="0">
                  <a:lnSpc>
                    <a:spcPct val="80000"/>
                  </a:lnSpc>
                  <a:spcBef>
                    <a:spcPts val="3867"/>
                  </a:spcBef>
                  <a:defRPr sz="5000" b="0">
                    <a:solidFill>
                      <a:srgbClr val="333333"/>
                    </a:solidFill>
                    <a:latin typeface="Helvetica Neue Thin"/>
                    <a:ea typeface="Helvetica Neue Thin"/>
                    <a:cs typeface="Helvetica Neue Thin"/>
                    <a:sym typeface="Helvetica Neue Thin"/>
                  </a:defRPr>
                </a:pPr>
                <a:endParaRPr sz="3500" kern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endParaRPr>
              </a:p>
            </p:txBody>
          </p:sp>
        </p:grpSp>
        <p:sp>
          <p:nvSpPr>
            <p:cNvPr id="53" name="CPGE…"/>
            <p:cNvSpPr txBox="1"/>
            <p:nvPr/>
          </p:nvSpPr>
          <p:spPr>
            <a:xfrm>
              <a:off x="6424339" y="-17936"/>
              <a:ext cx="1292162" cy="15429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 u="sng">
                  <a:solidFill>
                    <a:srgbClr val="599553"/>
                  </a:solidFill>
                </a:defRPr>
              </a:pPr>
              <a:r>
                <a:rPr sz="1200" b="1" u="sng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CPGE</a:t>
              </a: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</a:t>
              </a:r>
              <a:r>
                <a:rPr lang="fr-FR"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Lettres et </a:t>
              </a:r>
              <a:r>
                <a:rPr lang="fr-FR" sz="1200" b="1" kern="0" dirty="0" err="1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sc.oc</a:t>
              </a:r>
              <a:r>
                <a:rPr lang="fr-FR"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. B/L</a:t>
              </a:r>
              <a:endParaRPr sz="1200" b="1" kern="0" dirty="0">
                <a:solidFill>
                  <a:srgbClr val="599553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lang="fr-FR"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Éco et </a:t>
              </a:r>
              <a:r>
                <a:rPr lang="fr-FR" sz="1200" b="1" kern="0" dirty="0" err="1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comm</a:t>
              </a:r>
              <a:r>
                <a:rPr lang="fr-FR"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.</a:t>
              </a:r>
              <a:endParaRPr sz="1200" b="1" kern="0" dirty="0">
                <a:solidFill>
                  <a:srgbClr val="599553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</a:t>
              </a:r>
              <a:r>
                <a:rPr lang="fr-FR"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Droit et gestion (D1)</a:t>
              </a:r>
            </a:p>
            <a:p>
              <a:pPr marL="171450" indent="-171450" defTabSz="321042" hangingPunct="0">
                <a:lnSpc>
                  <a:spcPct val="80000"/>
                </a:lnSpc>
                <a:spcBef>
                  <a:spcPts val="492"/>
                </a:spcBef>
                <a:buFontTx/>
                <a:buChar char="-"/>
                <a:defRPr sz="1700">
                  <a:solidFill>
                    <a:srgbClr val="599553"/>
                  </a:solidFill>
                </a:defRPr>
              </a:pPr>
              <a:r>
                <a:rPr lang="fr-FR"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Eco et gestion (D2)</a:t>
              </a:r>
              <a:endParaRPr sz="1200" b="1" kern="0" dirty="0">
                <a:solidFill>
                  <a:srgbClr val="599553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4" name="LICENCES…"/>
            <p:cNvSpPr txBox="1"/>
            <p:nvPr/>
          </p:nvSpPr>
          <p:spPr>
            <a:xfrm>
              <a:off x="7807745" y="-109077"/>
              <a:ext cx="1417297" cy="26817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 u="sng">
                  <a:solidFill>
                    <a:srgbClr val="599553"/>
                  </a:solidFill>
                </a:defRPr>
              </a:pPr>
              <a:r>
                <a:rPr sz="1200" b="1" u="sng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LICENCES</a:t>
              </a: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Economie – gestion</a:t>
              </a:r>
              <a:r>
                <a:rPr lang="fr-FR"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management</a:t>
              </a:r>
              <a:endParaRPr sz="1200" b="1" kern="0" dirty="0">
                <a:solidFill>
                  <a:srgbClr val="599553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AES</a:t>
              </a:r>
              <a:r>
                <a:rPr lang="fr-FR"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/ Sc. hum. et soc.</a:t>
              </a:r>
              <a:endParaRPr sz="1200" b="1" kern="0" dirty="0">
                <a:solidFill>
                  <a:srgbClr val="599553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Psychologie</a:t>
              </a: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MIASH</a:t>
              </a: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D</a:t>
              </a:r>
              <a:r>
                <a:rPr lang="fr-FR" sz="1200" b="1" kern="0" dirty="0" err="1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ipl</a:t>
              </a:r>
              <a:r>
                <a:rPr lang="fr-FR"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. compta et gestion</a:t>
              </a:r>
              <a:endParaRPr sz="1200" b="1" kern="0" dirty="0">
                <a:solidFill>
                  <a:srgbClr val="599553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Administration publique</a:t>
              </a: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Droit</a:t>
              </a: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LEA</a:t>
              </a:r>
            </a:p>
          </p:txBody>
        </p:sp>
        <p:sp>
          <p:nvSpPr>
            <p:cNvPr id="55" name="DUT…"/>
            <p:cNvSpPr txBox="1"/>
            <p:nvPr/>
          </p:nvSpPr>
          <p:spPr>
            <a:xfrm>
              <a:off x="6799225" y="2574221"/>
              <a:ext cx="2192375" cy="103361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 u="sng">
                  <a:solidFill>
                    <a:srgbClr val="599553"/>
                  </a:solidFill>
                </a:defRPr>
              </a:pPr>
              <a:r>
                <a:rPr sz="1200" b="1" u="sng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DUT</a:t>
              </a: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</a:t>
              </a:r>
              <a:r>
                <a:rPr lang="fr-FR" sz="1200" b="1" kern="0" dirty="0" err="1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Gest</a:t>
              </a:r>
              <a:r>
                <a:rPr lang="fr-FR"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. </a:t>
              </a:r>
              <a:r>
                <a:rPr lang="fr-FR" sz="1200" b="1" kern="0" dirty="0" err="1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Entrep</a:t>
              </a:r>
              <a:r>
                <a:rPr lang="fr-FR"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. </a:t>
              </a:r>
              <a:r>
                <a:rPr lang="fr-FR" sz="1200" b="1" kern="0" dirty="0" err="1" smtClean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Adm</a:t>
              </a:r>
              <a:endParaRPr sz="1200" b="1" kern="0" dirty="0">
                <a:solidFill>
                  <a:srgbClr val="599553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Techniques de commercialisation</a:t>
              </a: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Carrières sociales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dvAuto="0"/>
      <p:bldP spid="4" grpId="0" animBg="1" advAuto="0"/>
      <p:bldP spid="135" grpId="0" animBg="1" advAuto="0"/>
      <p:bldP spid="136" grpId="0" animBg="1" advAuto="0"/>
      <p:bldP spid="137" grpId="0" animBg="1" advAuto="0"/>
      <p:bldP spid="138" grpId="0" animBg="1" advAuto="0"/>
      <p:bldP spid="152" grpId="0" animBg="1" advAuto="0"/>
      <p:bldP spid="153" grpId="0" animBg="1" advAuto="0"/>
      <p:bldP spid="154" grpId="0" animBg="1" advAuto="0"/>
      <p:bldP spid="155" grpId="0" animBg="1" advAuto="0"/>
      <p:bldP spid="156" grpId="0" animBg="1" advAuto="0"/>
      <p:bldP spid="157" grpId="0" animBg="1" advAuto="0"/>
      <p:bldP spid="161" grpId="0" animBg="1" advAuto="0"/>
      <p:bldP spid="45" grpId="0"/>
      <p:bldP spid="4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"/>
          <p:cNvGrpSpPr/>
          <p:nvPr/>
        </p:nvGrpSpPr>
        <p:grpSpPr>
          <a:xfrm>
            <a:off x="4585117" y="3450392"/>
            <a:ext cx="1991107" cy="2452174"/>
            <a:chOff x="-1" y="-1"/>
            <a:chExt cx="2831795" cy="3487536"/>
          </a:xfrm>
        </p:grpSpPr>
        <p:sp>
          <p:nvSpPr>
            <p:cNvPr id="119" name="Ligne"/>
            <p:cNvSpPr/>
            <p:nvPr/>
          </p:nvSpPr>
          <p:spPr>
            <a:xfrm flipH="1" flipV="1">
              <a:off x="-1" y="-1"/>
              <a:ext cx="2042881" cy="2660318"/>
            </a:xfrm>
            <a:prstGeom prst="line">
              <a:avLst/>
            </a:prstGeom>
            <a:noFill/>
            <a:ln w="63500" cap="flat">
              <a:solidFill>
                <a:srgbClr val="E5E5E5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208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grpSp>
          <p:nvGrpSpPr>
            <p:cNvPr id="3" name="Groupe"/>
            <p:cNvGrpSpPr/>
            <p:nvPr/>
          </p:nvGrpSpPr>
          <p:grpSpPr>
            <a:xfrm>
              <a:off x="1130162" y="1785903"/>
              <a:ext cx="1701632" cy="1701632"/>
              <a:chOff x="0" y="0"/>
              <a:chExt cx="1701631" cy="1701631"/>
            </a:xfrm>
          </p:grpSpPr>
          <p:sp>
            <p:nvSpPr>
              <p:cNvPr id="120" name="Cercle"/>
              <p:cNvSpPr/>
              <p:nvPr/>
            </p:nvSpPr>
            <p:spPr>
              <a:xfrm>
                <a:off x="0" y="0"/>
                <a:ext cx="1701631" cy="1701631"/>
              </a:xfrm>
              <a:prstGeom prst="ellipse">
                <a:avLst/>
              </a:prstGeom>
              <a:solidFill>
                <a:srgbClr val="DDDDD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 defTabSz="410436" hangingPunct="0">
                  <a:defRPr b="0" cap="all">
                    <a:solidFill>
                      <a:srgbClr val="FFFFFF"/>
                    </a:solidFill>
                    <a:latin typeface="Helvetica Neue Thin"/>
                    <a:ea typeface="Helvetica Neue Thin"/>
                    <a:cs typeface="Helvetica Neue Thin"/>
                    <a:sym typeface="Helvetica Neue Thin"/>
                  </a:defRPr>
                </a:pPr>
                <a:endParaRPr sz="1700" kern="0" cap="all">
                  <a:solidFill>
                    <a:srgbClr val="FFFFFF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endParaRPr>
              </a:p>
            </p:txBody>
          </p:sp>
          <p:sp>
            <p:nvSpPr>
              <p:cNvPr id="121" name="LLCE"/>
              <p:cNvSpPr txBox="1"/>
              <p:nvPr/>
            </p:nvSpPr>
            <p:spPr>
              <a:xfrm>
                <a:off x="641070" y="261687"/>
                <a:ext cx="419488" cy="60187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defTabSz="457200">
                  <a:lnSpc>
                    <a:spcPct val="80000"/>
                  </a:lnSpc>
                  <a:defRPr sz="2500" b="0">
                    <a:solidFill>
                      <a:srgbClr val="FFFFFF"/>
                    </a:solidFill>
                  </a:defRPr>
                </a:lvl1pPr>
              </a:lstStyle>
              <a:p>
                <a:pPr algn="ctr" hangingPunct="0"/>
                <a:r>
                  <a:rPr kern="0">
                    <a:latin typeface="Helvetica Neue"/>
                    <a:ea typeface="Helvetica Neue"/>
                    <a:cs typeface="Helvetica Neue"/>
                    <a:sym typeface="Helvetica Neue"/>
                  </a:rPr>
                  <a:t>+</a:t>
                </a:r>
              </a:p>
            </p:txBody>
          </p:sp>
          <p:sp>
            <p:nvSpPr>
              <p:cNvPr id="122" name="Maths"/>
              <p:cNvSpPr txBox="1"/>
              <p:nvPr/>
            </p:nvSpPr>
            <p:spPr>
              <a:xfrm>
                <a:off x="220333" y="35796"/>
                <a:ext cx="1260963" cy="54715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defTabSz="457200">
                  <a:lnSpc>
                    <a:spcPct val="80000"/>
                  </a:lnSpc>
                  <a:defRPr sz="2200" b="0">
                    <a:solidFill>
                      <a:srgbClr val="FFFFFF"/>
                    </a:solidFill>
                  </a:defRPr>
                </a:lvl1pPr>
              </a:lstStyle>
              <a:p>
                <a:pPr algn="ctr" hangingPunct="0"/>
                <a:r>
                  <a:rPr kern="0">
                    <a:latin typeface="Helvetica Neue"/>
                    <a:ea typeface="Helvetica Neue"/>
                    <a:cs typeface="Helvetica Neue"/>
                    <a:sym typeface="Helvetica Neue"/>
                  </a:rPr>
                  <a:t>Maths</a:t>
                </a:r>
              </a:p>
            </p:txBody>
          </p:sp>
        </p:grpSp>
      </p:grpSp>
      <p:sp>
        <p:nvSpPr>
          <p:cNvPr id="125" name="Ligne"/>
          <p:cNvSpPr/>
          <p:nvPr/>
        </p:nvSpPr>
        <p:spPr>
          <a:xfrm flipH="1">
            <a:off x="4048641" y="2465517"/>
            <a:ext cx="2223058" cy="1272488"/>
          </a:xfrm>
          <a:prstGeom prst="line">
            <a:avLst/>
          </a:prstGeom>
          <a:ln w="25400">
            <a:solidFill>
              <a:srgbClr val="599553"/>
            </a:solidFill>
          </a:ln>
        </p:spPr>
        <p:txBody>
          <a:bodyPr lIns="32118" tIns="32118" rIns="32118" bIns="32118"/>
          <a:lstStyle/>
          <a:p>
            <a:pPr algn="ctr" defTabSz="321208" hangingPunct="0">
              <a:lnSpc>
                <a:spcPct val="80000"/>
              </a:lnSpc>
              <a:spcBef>
                <a:spcPts val="3867"/>
              </a:spcBef>
              <a:defRPr sz="50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35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26" name="Ligne"/>
          <p:cNvSpPr/>
          <p:nvPr/>
        </p:nvSpPr>
        <p:spPr>
          <a:xfrm flipH="1">
            <a:off x="2916293" y="3440921"/>
            <a:ext cx="1585589" cy="787444"/>
          </a:xfrm>
          <a:prstGeom prst="line">
            <a:avLst/>
          </a:prstGeom>
          <a:ln w="25400">
            <a:solidFill>
              <a:srgbClr val="C02A33"/>
            </a:solidFill>
          </a:ln>
        </p:spPr>
        <p:txBody>
          <a:bodyPr lIns="32118" tIns="32118" rIns="32118" bIns="32118"/>
          <a:lstStyle/>
          <a:p>
            <a:pPr algn="ctr" defTabSz="321208" hangingPunct="0">
              <a:lnSpc>
                <a:spcPct val="80000"/>
              </a:lnSpc>
              <a:spcBef>
                <a:spcPts val="3867"/>
              </a:spcBef>
              <a:defRPr sz="50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35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27" name="Groupe"/>
          <p:cNvSpPr/>
          <p:nvPr/>
        </p:nvSpPr>
        <p:spPr>
          <a:xfrm>
            <a:off x="3327469" y="2071975"/>
            <a:ext cx="2492878" cy="2515307"/>
          </a:xfrm>
          <a:prstGeom prst="ellipse">
            <a:avLst/>
          </a:prstGeom>
          <a:solidFill>
            <a:srgbClr val="EA8F34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algn="ctr" defTabSz="410436" hangingPunct="0">
              <a:defRPr sz="2100" b="0" cap="all">
                <a:solidFill>
                  <a:srgbClr val="FFFFFF"/>
                </a:solidFill>
              </a:defRPr>
            </a:pPr>
            <a:r>
              <a:rPr sz="20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SES</a:t>
            </a:r>
          </a:p>
          <a:p>
            <a:pPr algn="ctr" defTabSz="410436" hangingPunct="0">
              <a:defRPr sz="2100" b="0" cap="all">
                <a:solidFill>
                  <a:srgbClr val="FFFFFF"/>
                </a:solidFill>
              </a:defRPr>
            </a:pPr>
            <a:r>
              <a:rPr sz="20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  <a:p>
            <a:pPr algn="ctr" defTabSz="410436" hangingPunct="0">
              <a:defRPr sz="2100" b="0" cap="all">
                <a:solidFill>
                  <a:srgbClr val="FFFFFF"/>
                </a:solidFill>
              </a:defRPr>
            </a:pPr>
            <a:r>
              <a:rPr sz="20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Maths</a:t>
            </a:r>
          </a:p>
          <a:p>
            <a:pPr algn="ctr" defTabSz="410436" hangingPunct="0">
              <a:defRPr sz="2100" b="0" cap="all">
                <a:solidFill>
                  <a:srgbClr val="FFFFFF"/>
                </a:solidFill>
              </a:defRPr>
            </a:pPr>
            <a:r>
              <a:rPr sz="20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  <a:p>
            <a:pPr algn="ctr" defTabSz="410436" hangingPunct="0">
              <a:defRPr sz="2100" b="0" cap="all">
                <a:solidFill>
                  <a:srgbClr val="FFFFFF"/>
                </a:solidFill>
              </a:defRPr>
            </a:pPr>
            <a:r>
              <a:rPr sz="20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Humanités</a:t>
            </a:r>
          </a:p>
          <a:p>
            <a:pPr algn="ctr" defTabSz="410436" hangingPunct="0">
              <a:defRPr sz="2100" b="0" cap="all">
                <a:solidFill>
                  <a:srgbClr val="FFFFFF"/>
                </a:solidFill>
              </a:defRPr>
            </a:pPr>
            <a:r>
              <a:rPr sz="20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Littérature</a:t>
            </a:r>
          </a:p>
          <a:p>
            <a:pPr algn="ctr" defTabSz="410436" hangingPunct="0">
              <a:defRPr sz="2100" b="0" cap="all">
                <a:solidFill>
                  <a:srgbClr val="FFFFFF"/>
                </a:solidFill>
              </a:defRPr>
            </a:pPr>
            <a:r>
              <a:rPr sz="2000" kern="0" cap="all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Philo</a:t>
            </a:r>
          </a:p>
        </p:txBody>
      </p:sp>
      <p:sp>
        <p:nvSpPr>
          <p:cNvPr id="128" name="Cercle"/>
          <p:cNvSpPr/>
          <p:nvPr/>
        </p:nvSpPr>
        <p:spPr>
          <a:xfrm>
            <a:off x="6008098" y="1680193"/>
            <a:ext cx="1196459" cy="1196459"/>
          </a:xfrm>
          <a:prstGeom prst="ellipse">
            <a:avLst/>
          </a:prstGeom>
          <a:solidFill>
            <a:srgbClr val="599553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0436" hangingPunct="0">
              <a:defRPr b="0" cap="all">
                <a:solidFill>
                  <a:srgbClr val="FFFFFF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1700" kern="0" cap="all">
              <a:solidFill>
                <a:srgbClr val="FFFFFF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29" name="Maths"/>
          <p:cNvSpPr txBox="1"/>
          <p:nvPr/>
        </p:nvSpPr>
        <p:spPr>
          <a:xfrm>
            <a:off x="6124812" y="2309629"/>
            <a:ext cx="963008" cy="3926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7" tIns="35687" rIns="35687" bIns="35687" anchor="ctr">
            <a:spAutoFit/>
          </a:bodyPr>
          <a:lstStyle>
            <a:lvl1pPr defTabSz="457200">
              <a:lnSpc>
                <a:spcPct val="80000"/>
              </a:lnSpc>
              <a:defRPr sz="25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Maths</a:t>
            </a:r>
          </a:p>
        </p:txBody>
      </p:sp>
      <p:sp>
        <p:nvSpPr>
          <p:cNvPr id="130" name="SVT"/>
          <p:cNvSpPr txBox="1"/>
          <p:nvPr/>
        </p:nvSpPr>
        <p:spPr>
          <a:xfrm>
            <a:off x="4309532" y="1602897"/>
            <a:ext cx="520912" cy="3157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7" tIns="35687" rIns="35687" bIns="35687" anchor="ctr">
            <a:spAutoFit/>
          </a:bodyPr>
          <a:lstStyle>
            <a:lvl1pPr defTabSz="457200">
              <a:lnSpc>
                <a:spcPct val="80000"/>
              </a:lnSpc>
              <a:defRPr sz="19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SVT</a:t>
            </a:r>
          </a:p>
        </p:txBody>
      </p:sp>
      <p:sp>
        <p:nvSpPr>
          <p:cNvPr id="139" name="LLCE"/>
          <p:cNvSpPr txBox="1"/>
          <p:nvPr/>
        </p:nvSpPr>
        <p:spPr>
          <a:xfrm>
            <a:off x="6243725" y="1856910"/>
            <a:ext cx="707906" cy="4054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7" tIns="35687" rIns="35687" bIns="35687" anchor="ctr">
            <a:spAutoFit/>
          </a:bodyPr>
          <a:lstStyle>
            <a:lvl1pPr defTabSz="457200">
              <a:lnSpc>
                <a:spcPct val="80000"/>
              </a:lnSpc>
              <a:defRPr sz="26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SES</a:t>
            </a:r>
          </a:p>
        </p:txBody>
      </p:sp>
      <p:sp>
        <p:nvSpPr>
          <p:cNvPr id="140" name="LLCE"/>
          <p:cNvSpPr txBox="1"/>
          <p:nvPr/>
        </p:nvSpPr>
        <p:spPr>
          <a:xfrm>
            <a:off x="6465461" y="2059285"/>
            <a:ext cx="264431" cy="3926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7" tIns="35687" rIns="35687" bIns="35687" anchor="ctr">
            <a:spAutoFit/>
          </a:bodyPr>
          <a:lstStyle>
            <a:lvl1pPr defTabSz="457200">
              <a:lnSpc>
                <a:spcPct val="80000"/>
              </a:lnSpc>
              <a:defRPr sz="25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</p:txBody>
      </p:sp>
      <p:sp>
        <p:nvSpPr>
          <p:cNvPr id="141" name="Etudes supérieures envisagées"/>
          <p:cNvSpPr txBox="1"/>
          <p:nvPr/>
        </p:nvSpPr>
        <p:spPr>
          <a:xfrm>
            <a:off x="2410366" y="159341"/>
            <a:ext cx="4323274" cy="341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7" tIns="35687" rIns="35687" bIns="35687" anchor="ctr">
            <a:spAutoFit/>
          </a:bodyPr>
          <a:lstStyle>
            <a:lvl1pPr defTabSz="457200">
              <a:lnSpc>
                <a:spcPct val="80000"/>
              </a:lnSpc>
              <a:spcBef>
                <a:spcPts val="5500"/>
              </a:spcBef>
              <a:defRPr sz="21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algn="ctr" hangingPunct="0"/>
            <a:r>
              <a:rPr kern="0" dirty="0">
                <a:latin typeface="Helvetica Neue Medium"/>
                <a:ea typeface="Helvetica Neue Medium"/>
                <a:cs typeface="Helvetica Neue Medium"/>
              </a:rPr>
              <a:t>Etudes supérieures envisag</a:t>
            </a:r>
            <a:r>
              <a:rPr lang="fr-FR" kern="0" dirty="0" err="1">
                <a:latin typeface="Helvetica Neue Medium"/>
                <a:ea typeface="Helvetica Neue Medium"/>
                <a:cs typeface="Helvetica Neue Medium"/>
              </a:rPr>
              <a:t>eables</a:t>
            </a:r>
            <a:endParaRPr kern="0" dirty="0">
              <a:latin typeface="Helvetica Neue Medium"/>
              <a:ea typeface="Helvetica Neue Medium"/>
              <a:cs typeface="Helvetica Neue Medium"/>
            </a:endParaRPr>
          </a:p>
        </p:txBody>
      </p:sp>
      <p:sp>
        <p:nvSpPr>
          <p:cNvPr id="142" name="Cercle"/>
          <p:cNvSpPr/>
          <p:nvPr/>
        </p:nvSpPr>
        <p:spPr>
          <a:xfrm>
            <a:off x="1472829" y="594568"/>
            <a:ext cx="6198344" cy="6201149"/>
          </a:xfrm>
          <a:prstGeom prst="ellipse">
            <a:avLst/>
          </a:prstGeom>
          <a:ln w="25400">
            <a:solidFill>
              <a:srgbClr val="A7A7A7"/>
            </a:solidFill>
            <a:custDash>
              <a:ds d="600000" sp="600000"/>
            </a:custDash>
            <a:miter lim="400000"/>
          </a:ln>
        </p:spPr>
        <p:txBody>
          <a:bodyPr lIns="0" tIns="0" rIns="0" bIns="0"/>
          <a:lstStyle/>
          <a:p>
            <a:pPr algn="ctr" defTabSz="321208" hangingPunct="0">
              <a:lnSpc>
                <a:spcPct val="80000"/>
              </a:lnSpc>
              <a:spcBef>
                <a:spcPts val="3867"/>
              </a:spcBef>
              <a:defRPr sz="17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12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43" name="Cercle"/>
          <p:cNvSpPr/>
          <p:nvPr/>
        </p:nvSpPr>
        <p:spPr>
          <a:xfrm>
            <a:off x="3115735" y="1780353"/>
            <a:ext cx="3009720" cy="3011082"/>
          </a:xfrm>
          <a:prstGeom prst="ellipse">
            <a:avLst/>
          </a:prstGeom>
          <a:ln w="25400">
            <a:solidFill>
              <a:srgbClr val="A7A7A7"/>
            </a:solidFill>
            <a:custDash>
              <a:ds d="600000" sp="600000"/>
            </a:custDash>
            <a:miter lim="400000"/>
          </a:ln>
        </p:spPr>
        <p:txBody>
          <a:bodyPr lIns="0" tIns="0" rIns="0" bIns="0"/>
          <a:lstStyle/>
          <a:p>
            <a:pPr algn="ctr" defTabSz="321208" hangingPunct="0">
              <a:lnSpc>
                <a:spcPct val="80000"/>
              </a:lnSpc>
              <a:spcBef>
                <a:spcPts val="3867"/>
              </a:spcBef>
              <a:defRPr sz="50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35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44" name="2 spécialités de Terminale"/>
          <p:cNvSpPr txBox="1"/>
          <p:nvPr/>
        </p:nvSpPr>
        <p:spPr>
          <a:xfrm>
            <a:off x="2708557" y="804735"/>
            <a:ext cx="3726918" cy="341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7" tIns="35687" rIns="35687" bIns="35687" anchor="ctr">
            <a:spAutoFit/>
          </a:bodyPr>
          <a:lstStyle>
            <a:lvl1pPr defTabSz="457200">
              <a:lnSpc>
                <a:spcPct val="80000"/>
              </a:lnSpc>
              <a:spcBef>
                <a:spcPts val="5500"/>
              </a:spcBef>
              <a:defRPr sz="21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algn="ctr" hangingPunct="0"/>
            <a:r>
              <a:rPr lang="fr-FR" kern="0" dirty="0">
                <a:latin typeface="Helvetica Neue Medium"/>
                <a:ea typeface="Helvetica Neue Medium"/>
                <a:cs typeface="Helvetica Neue Medium"/>
              </a:rPr>
              <a:t>Deux</a:t>
            </a:r>
            <a:r>
              <a:rPr kern="0" dirty="0">
                <a:latin typeface="Helvetica Neue Medium"/>
                <a:ea typeface="Helvetica Neue Medium"/>
                <a:cs typeface="Helvetica Neue Medium"/>
              </a:rPr>
              <a:t> spécialités</a:t>
            </a:r>
            <a:r>
              <a:rPr lang="fr-FR" kern="0" dirty="0">
                <a:latin typeface="Helvetica Neue Medium"/>
                <a:ea typeface="Helvetica Neue Medium"/>
                <a:cs typeface="Helvetica Neue Medium"/>
              </a:rPr>
              <a:t> en </a:t>
            </a:r>
            <a:r>
              <a:rPr lang="fr-FR" kern="0" dirty="0" err="1">
                <a:latin typeface="Helvetica Neue Medium"/>
                <a:ea typeface="Helvetica Neue Medium"/>
                <a:cs typeface="Helvetica Neue Medium"/>
              </a:rPr>
              <a:t>t</a:t>
            </a:r>
            <a:r>
              <a:rPr kern="0" dirty="0">
                <a:latin typeface="Helvetica Neue Medium"/>
                <a:ea typeface="Helvetica Neue Medium"/>
                <a:cs typeface="Helvetica Neue Medium"/>
              </a:rPr>
              <a:t>erminale </a:t>
            </a:r>
          </a:p>
        </p:txBody>
      </p:sp>
      <p:sp>
        <p:nvSpPr>
          <p:cNvPr id="145" name="3 spécialités de 1ère"/>
          <p:cNvSpPr txBox="1"/>
          <p:nvPr/>
        </p:nvSpPr>
        <p:spPr>
          <a:xfrm>
            <a:off x="2552629" y="1490059"/>
            <a:ext cx="3649974" cy="341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7" tIns="35687" rIns="35687" bIns="35687" anchor="ctr">
            <a:spAutoFit/>
          </a:bodyPr>
          <a:lstStyle>
            <a:lvl1pPr defTabSz="457200">
              <a:lnSpc>
                <a:spcPct val="80000"/>
              </a:lnSpc>
              <a:spcBef>
                <a:spcPts val="5500"/>
              </a:spcBef>
              <a:defRPr sz="21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algn="ctr" hangingPunct="0"/>
            <a:r>
              <a:rPr lang="fr-FR" kern="0" dirty="0">
                <a:latin typeface="Helvetica Neue Medium"/>
                <a:ea typeface="Helvetica Neue Medium"/>
                <a:cs typeface="Helvetica Neue Medium"/>
              </a:rPr>
              <a:t>Trois </a:t>
            </a:r>
            <a:r>
              <a:rPr kern="0" dirty="0">
                <a:latin typeface="Helvetica Neue Medium"/>
                <a:ea typeface="Helvetica Neue Medium"/>
                <a:cs typeface="Helvetica Neue Medium"/>
              </a:rPr>
              <a:t>spécialités </a:t>
            </a:r>
            <a:r>
              <a:rPr lang="fr-FR" kern="0" dirty="0">
                <a:latin typeface="Helvetica Neue Medium"/>
                <a:ea typeface="Helvetica Neue Medium"/>
                <a:cs typeface="Helvetica Neue Medium"/>
              </a:rPr>
              <a:t>en première</a:t>
            </a:r>
            <a:r>
              <a:rPr kern="0" dirty="0">
                <a:latin typeface="Helvetica Neue Medium"/>
                <a:ea typeface="Helvetica Neue Medium"/>
                <a:cs typeface="Helvetica Neue Medium"/>
              </a:rPr>
              <a:t> </a:t>
            </a:r>
          </a:p>
        </p:txBody>
      </p:sp>
      <p:sp>
        <p:nvSpPr>
          <p:cNvPr id="146" name="Cercle"/>
          <p:cNvSpPr/>
          <p:nvPr/>
        </p:nvSpPr>
        <p:spPr>
          <a:xfrm>
            <a:off x="2049425" y="3795051"/>
            <a:ext cx="1181218" cy="1181220"/>
          </a:xfrm>
          <a:prstGeom prst="ellipse">
            <a:avLst/>
          </a:prstGeom>
          <a:solidFill>
            <a:srgbClr val="C02A33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321208" hangingPunct="0">
              <a:lnSpc>
                <a:spcPct val="80000"/>
              </a:lnSpc>
              <a:defRPr sz="1900" b="0">
                <a:solidFill>
                  <a:srgbClr val="FFFFFF"/>
                </a:solidFill>
              </a:defRPr>
            </a:pPr>
            <a:endParaRPr sz="1300" kern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7" name="HG…"/>
          <p:cNvSpPr txBox="1"/>
          <p:nvPr/>
        </p:nvSpPr>
        <p:spPr>
          <a:xfrm>
            <a:off x="2171158" y="4217480"/>
            <a:ext cx="937752" cy="7213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7" tIns="35687" rIns="35687" bIns="35687" anchor="ctr">
            <a:spAutoFit/>
          </a:bodyPr>
          <a:lstStyle/>
          <a:p>
            <a:pPr algn="ctr" defTabSz="321208" hangingPunct="0">
              <a:defRPr sz="2000" b="0">
                <a:solidFill>
                  <a:srgbClr val="FFFFFF"/>
                </a:solidFill>
              </a:defRPr>
            </a:pPr>
            <a:r>
              <a:rPr sz="1400" kern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Humanités</a:t>
            </a:r>
          </a:p>
          <a:p>
            <a:pPr algn="ctr" defTabSz="321208" hangingPunct="0">
              <a:defRPr sz="2000" b="0">
                <a:solidFill>
                  <a:srgbClr val="FFFFFF"/>
                </a:solidFill>
              </a:defRPr>
            </a:pPr>
            <a:r>
              <a:rPr sz="1400" kern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Littérature</a:t>
            </a:r>
          </a:p>
          <a:p>
            <a:pPr algn="ctr" defTabSz="321208" hangingPunct="0">
              <a:defRPr sz="2000" b="0">
                <a:solidFill>
                  <a:srgbClr val="FFFFFF"/>
                </a:solidFill>
              </a:defRPr>
            </a:pPr>
            <a:r>
              <a:rPr sz="1400" kern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Philo</a:t>
            </a:r>
          </a:p>
        </p:txBody>
      </p:sp>
      <p:sp>
        <p:nvSpPr>
          <p:cNvPr id="148" name="LLCE"/>
          <p:cNvSpPr txBox="1"/>
          <p:nvPr/>
        </p:nvSpPr>
        <p:spPr>
          <a:xfrm>
            <a:off x="2359458" y="3810656"/>
            <a:ext cx="561175" cy="3285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7" tIns="35687" rIns="35687" bIns="35687" anchor="ctr">
            <a:spAutoFit/>
          </a:bodyPr>
          <a:lstStyle>
            <a:lvl1pPr defTabSz="457200">
              <a:lnSpc>
                <a:spcPct val="80000"/>
              </a:lnSpc>
              <a:defRPr sz="20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SES</a:t>
            </a:r>
          </a:p>
        </p:txBody>
      </p:sp>
      <p:sp>
        <p:nvSpPr>
          <p:cNvPr id="149" name="LLCE"/>
          <p:cNvSpPr txBox="1"/>
          <p:nvPr/>
        </p:nvSpPr>
        <p:spPr>
          <a:xfrm>
            <a:off x="2507820" y="3974558"/>
            <a:ext cx="264431" cy="3926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7" tIns="35687" rIns="35687" bIns="35687" anchor="ctr">
            <a:spAutoFit/>
          </a:bodyPr>
          <a:lstStyle>
            <a:lvl1pPr defTabSz="457200">
              <a:lnSpc>
                <a:spcPct val="80000"/>
              </a:lnSpc>
              <a:defRPr sz="25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</p:txBody>
      </p:sp>
      <p:grpSp>
        <p:nvGrpSpPr>
          <p:cNvPr id="4" name="Groupe"/>
          <p:cNvGrpSpPr/>
          <p:nvPr/>
        </p:nvGrpSpPr>
        <p:grpSpPr>
          <a:xfrm>
            <a:off x="121430" y="2520549"/>
            <a:ext cx="2585960" cy="4384319"/>
            <a:chOff x="0" y="14146"/>
            <a:chExt cx="3677808" cy="6235474"/>
          </a:xfrm>
        </p:grpSpPr>
        <p:sp>
          <p:nvSpPr>
            <p:cNvPr id="150" name="Ligne"/>
            <p:cNvSpPr/>
            <p:nvPr/>
          </p:nvSpPr>
          <p:spPr>
            <a:xfrm flipH="1" flipV="1">
              <a:off x="1634870" y="1328448"/>
              <a:ext cx="1294737" cy="756437"/>
            </a:xfrm>
            <a:prstGeom prst="line">
              <a:avLst/>
            </a:prstGeom>
            <a:noFill/>
            <a:ln w="25400" cap="flat">
              <a:solidFill>
                <a:srgbClr val="C02A33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208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51" name="Ligne"/>
            <p:cNvSpPr/>
            <p:nvPr/>
          </p:nvSpPr>
          <p:spPr>
            <a:xfrm flipV="1">
              <a:off x="1925544" y="3018708"/>
              <a:ext cx="911520" cy="476769"/>
            </a:xfrm>
            <a:prstGeom prst="line">
              <a:avLst/>
            </a:prstGeom>
            <a:noFill/>
            <a:ln w="25400" cap="flat">
              <a:solidFill>
                <a:srgbClr val="C02A33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208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52" name="Ligne"/>
            <p:cNvSpPr/>
            <p:nvPr/>
          </p:nvSpPr>
          <p:spPr>
            <a:xfrm flipV="1">
              <a:off x="3006711" y="3430019"/>
              <a:ext cx="353660" cy="1178401"/>
            </a:xfrm>
            <a:prstGeom prst="line">
              <a:avLst/>
            </a:prstGeom>
            <a:noFill/>
            <a:ln w="25400" cap="flat">
              <a:solidFill>
                <a:srgbClr val="C02A33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208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53" name="LICENCES…"/>
            <p:cNvSpPr txBox="1"/>
            <p:nvPr/>
          </p:nvSpPr>
          <p:spPr>
            <a:xfrm>
              <a:off x="0" y="14146"/>
              <a:ext cx="1652026" cy="258404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208" hangingPunct="0">
                <a:lnSpc>
                  <a:spcPct val="80000"/>
                </a:lnSpc>
                <a:spcBef>
                  <a:spcPts val="492"/>
                </a:spcBef>
                <a:defRPr sz="1700" u="sng">
                  <a:solidFill>
                    <a:srgbClr val="C02A33"/>
                  </a:solidFill>
                </a:defRPr>
              </a:pPr>
              <a:r>
                <a:rPr sz="1200" b="1" u="sng" kern="0">
                  <a:solidFill>
                    <a:srgbClr val="C02A3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LICENCES</a:t>
              </a:r>
            </a:p>
            <a:p>
              <a:pPr defTabSz="321208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700">
                  <a:solidFill>
                    <a:srgbClr val="C02A33"/>
                  </a:solidFill>
                </a:defRPr>
              </a:pPr>
              <a:r>
                <a:rPr sz="1200" b="1" kern="0">
                  <a:solidFill>
                    <a:srgbClr val="C02A3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Sociologie</a:t>
              </a:r>
            </a:p>
            <a:p>
              <a:pPr defTabSz="321208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700">
                  <a:solidFill>
                    <a:srgbClr val="C02A33"/>
                  </a:solidFill>
                </a:defRPr>
              </a:pPr>
              <a:r>
                <a:rPr sz="1200" b="1" kern="0">
                  <a:solidFill>
                    <a:srgbClr val="C02A3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Sciences de l’éducation</a:t>
              </a:r>
            </a:p>
            <a:p>
              <a:pPr defTabSz="321208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C02A33"/>
                  </a:solidFill>
                </a:defRPr>
              </a:pPr>
              <a:r>
                <a:rPr sz="1200" b="1" kern="0">
                  <a:solidFill>
                    <a:srgbClr val="C02A3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Sciences de l’Homme</a:t>
              </a:r>
            </a:p>
            <a:p>
              <a:pPr defTabSz="321208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700">
                  <a:solidFill>
                    <a:srgbClr val="C02A33"/>
                  </a:solidFill>
                </a:defRPr>
              </a:pPr>
              <a:r>
                <a:rPr sz="1200" b="1" kern="0">
                  <a:solidFill>
                    <a:srgbClr val="C02A3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Droit </a:t>
              </a:r>
            </a:p>
            <a:p>
              <a:pPr defTabSz="321208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700">
                  <a:solidFill>
                    <a:srgbClr val="C02A33"/>
                  </a:solidFill>
                </a:defRPr>
              </a:pPr>
              <a:r>
                <a:rPr sz="1200" b="1" kern="0">
                  <a:solidFill>
                    <a:srgbClr val="C02A3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Sciences Po</a:t>
              </a:r>
            </a:p>
            <a:p>
              <a:pPr defTabSz="321208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700">
                  <a:solidFill>
                    <a:srgbClr val="C02A33"/>
                  </a:solidFill>
                </a:defRPr>
              </a:pPr>
              <a:r>
                <a:rPr sz="1200" b="1" kern="0">
                  <a:solidFill>
                    <a:srgbClr val="C02A3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Philosophie</a:t>
              </a:r>
            </a:p>
          </p:txBody>
        </p:sp>
        <p:sp>
          <p:nvSpPr>
            <p:cNvPr id="154" name="CPGE…"/>
            <p:cNvSpPr txBox="1"/>
            <p:nvPr/>
          </p:nvSpPr>
          <p:spPr>
            <a:xfrm>
              <a:off x="2270242" y="4571279"/>
              <a:ext cx="791889" cy="6646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208" hangingPunct="0">
                <a:lnSpc>
                  <a:spcPct val="80000"/>
                </a:lnSpc>
                <a:spcBef>
                  <a:spcPts val="492"/>
                </a:spcBef>
                <a:defRPr sz="1700" u="sng">
                  <a:solidFill>
                    <a:srgbClr val="C02A33"/>
                  </a:solidFill>
                </a:defRPr>
              </a:pPr>
              <a:r>
                <a:rPr sz="1200" b="1" u="sng" kern="0">
                  <a:solidFill>
                    <a:srgbClr val="C02A3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CPGE</a:t>
              </a:r>
            </a:p>
            <a:p>
              <a:pPr defTabSz="321208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C02A33"/>
                  </a:solidFill>
                </a:defRPr>
              </a:pPr>
              <a:r>
                <a:rPr sz="1200" b="1" kern="0">
                  <a:solidFill>
                    <a:srgbClr val="C02A3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D1</a:t>
              </a:r>
            </a:p>
          </p:txBody>
        </p:sp>
        <p:sp>
          <p:nvSpPr>
            <p:cNvPr id="155" name="ECOLES…"/>
            <p:cNvSpPr txBox="1"/>
            <p:nvPr/>
          </p:nvSpPr>
          <p:spPr>
            <a:xfrm>
              <a:off x="2247668" y="5164788"/>
              <a:ext cx="1430140" cy="10848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208" hangingPunct="0">
                <a:lnSpc>
                  <a:spcPct val="80000"/>
                </a:lnSpc>
                <a:spcBef>
                  <a:spcPts val="492"/>
                </a:spcBef>
                <a:defRPr sz="1700" u="sng">
                  <a:solidFill>
                    <a:srgbClr val="C02A33"/>
                  </a:solidFill>
                </a:defRPr>
              </a:pPr>
              <a:r>
                <a:rPr sz="1200" b="1" u="sng" kern="0">
                  <a:solidFill>
                    <a:srgbClr val="C02A3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ECOLES</a:t>
              </a:r>
            </a:p>
            <a:p>
              <a:pPr defTabSz="321208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C02A33"/>
                  </a:solidFill>
                </a:defRPr>
              </a:pPr>
              <a:r>
                <a:rPr sz="1200" b="1" kern="0">
                  <a:solidFill>
                    <a:srgbClr val="C02A3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Formations du social</a:t>
              </a:r>
            </a:p>
          </p:txBody>
        </p:sp>
        <p:sp>
          <p:nvSpPr>
            <p:cNvPr id="156" name="DUT…"/>
            <p:cNvSpPr txBox="1"/>
            <p:nvPr/>
          </p:nvSpPr>
          <p:spPr>
            <a:xfrm>
              <a:off x="1066294" y="3243851"/>
              <a:ext cx="1783117" cy="87472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208" hangingPunct="0">
                <a:lnSpc>
                  <a:spcPct val="80000"/>
                </a:lnSpc>
                <a:spcBef>
                  <a:spcPts val="492"/>
                </a:spcBef>
                <a:defRPr sz="1700" u="sng">
                  <a:solidFill>
                    <a:srgbClr val="C02A33"/>
                  </a:solidFill>
                </a:defRPr>
              </a:pPr>
              <a:r>
                <a:rPr sz="1200" b="1" u="sng" kern="0">
                  <a:solidFill>
                    <a:srgbClr val="C02A3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DUT</a:t>
              </a:r>
            </a:p>
            <a:p>
              <a:pPr defTabSz="321208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C02A33"/>
                  </a:solidFill>
                </a:defRPr>
              </a:pPr>
              <a:r>
                <a:rPr sz="1200" b="1" kern="0">
                  <a:solidFill>
                    <a:srgbClr val="C02A3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Carrières sociales</a:t>
              </a:r>
            </a:p>
          </p:txBody>
        </p:sp>
      </p:grpSp>
      <p:sp>
        <p:nvSpPr>
          <p:cNvPr id="158" name="Réalisé par le…"/>
          <p:cNvSpPr txBox="1"/>
          <p:nvPr/>
        </p:nvSpPr>
        <p:spPr>
          <a:xfrm>
            <a:off x="5890937" y="6211496"/>
            <a:ext cx="3247137" cy="6239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7" tIns="35687" rIns="35687" bIns="35687" anchor="ctr">
            <a:spAutoFit/>
          </a:bodyPr>
          <a:lstStyle/>
          <a:p>
            <a:pPr algn="ctr" defTabSz="321208" hangingPunct="0">
              <a:defRPr sz="17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sz="1200" kern="0" dirty="0">
                <a:solidFill>
                  <a:srgbClr val="A7A7A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Réalisé par le </a:t>
            </a:r>
          </a:p>
          <a:p>
            <a:pPr algn="ctr" defTabSz="321208" hangingPunct="0">
              <a:defRPr sz="17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sz="1200" kern="0" dirty="0">
                <a:solidFill>
                  <a:srgbClr val="A7A7A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Groupe de Ressources Disciplinaires de SES</a:t>
            </a:r>
          </a:p>
          <a:p>
            <a:pPr algn="ctr" defTabSz="321208" hangingPunct="0">
              <a:defRPr sz="17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sz="1200" kern="0" dirty="0">
                <a:solidFill>
                  <a:srgbClr val="A7A7A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 l’Académie de Lyon</a:t>
            </a:r>
          </a:p>
        </p:txBody>
      </p:sp>
      <p:sp>
        <p:nvSpPr>
          <p:cNvPr id="159" name="HG…"/>
          <p:cNvSpPr txBox="1"/>
          <p:nvPr/>
        </p:nvSpPr>
        <p:spPr>
          <a:xfrm>
            <a:off x="5494499" y="5149997"/>
            <a:ext cx="995453" cy="7646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87" tIns="35687" rIns="35687" bIns="35687" anchor="ctr">
            <a:spAutoFit/>
          </a:bodyPr>
          <a:lstStyle/>
          <a:p>
            <a:pPr algn="ctr" defTabSz="321208" hangingPunct="0">
              <a:defRPr sz="2200" b="0">
                <a:solidFill>
                  <a:srgbClr val="FFFFFF"/>
                </a:solidFill>
              </a:defRPr>
            </a:pPr>
            <a:r>
              <a:rPr sz="1500" kern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Humanités</a:t>
            </a:r>
          </a:p>
          <a:p>
            <a:pPr algn="ctr" defTabSz="321208" hangingPunct="0">
              <a:defRPr sz="2200" b="0">
                <a:solidFill>
                  <a:srgbClr val="FFFFFF"/>
                </a:solidFill>
              </a:defRPr>
            </a:pPr>
            <a:r>
              <a:rPr sz="1500" kern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Littérature</a:t>
            </a:r>
          </a:p>
          <a:p>
            <a:pPr algn="ctr" defTabSz="321208" hangingPunct="0">
              <a:defRPr sz="2200" b="0">
                <a:solidFill>
                  <a:srgbClr val="FFFFFF"/>
                </a:solidFill>
              </a:defRPr>
            </a:pPr>
            <a:r>
              <a:rPr sz="1500" kern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Philo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2776356" y="4938827"/>
            <a:ext cx="2283098" cy="18568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746" tIns="50746" rIns="50746" bIns="50746" numCol="1" spcCol="38054" rtlCol="0" anchor="ctr">
            <a:spAutoFit/>
          </a:bodyPr>
          <a:lstStyle/>
          <a:p>
            <a:pPr algn="ctr" defTabSz="583510" hangingPunct="0"/>
            <a:r>
              <a:rPr lang="fr-FR" sz="1400" b="1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Enseignements optionnels possibles</a:t>
            </a:r>
          </a:p>
          <a:p>
            <a:pPr algn="ctr"/>
            <a:r>
              <a:rPr lang="fr-FR" sz="1400" dirty="0"/>
              <a:t>Mathématiques complémentaires</a:t>
            </a:r>
          </a:p>
          <a:p>
            <a:pPr algn="ctr"/>
            <a:r>
              <a:rPr lang="fr-FR" sz="1400" dirty="0"/>
              <a:t>ou</a:t>
            </a:r>
          </a:p>
          <a:p>
            <a:pPr algn="ctr"/>
            <a:r>
              <a:rPr lang="fr-FR" sz="1400" dirty="0"/>
              <a:t>Droit et grands enjeux du monde contemporain</a:t>
            </a:r>
          </a:p>
          <a:p>
            <a:pPr algn="ctr" defTabSz="583510" hangingPunct="0"/>
            <a:endParaRPr lang="fr-FR" sz="1600" b="1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6951657" y="3861414"/>
            <a:ext cx="1994020" cy="2410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746" tIns="50746" rIns="50746" bIns="50746" numCol="1" spcCol="38054" rtlCol="0" anchor="ctr">
            <a:spAutoFit/>
          </a:bodyPr>
          <a:lstStyle/>
          <a:p>
            <a:pPr algn="ctr" defTabSz="583510" hangingPunct="0"/>
            <a:endParaRPr lang="fr-FR" sz="1400" b="1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defTabSz="583510" hangingPunct="0"/>
            <a:r>
              <a:rPr lang="fr-FR" sz="1400" b="1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Enseignements optionnels possibles</a:t>
            </a:r>
          </a:p>
          <a:p>
            <a:pPr algn="ctr"/>
            <a:r>
              <a:rPr lang="fr-FR" sz="1400" b="1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fr-FR" sz="1400" dirty="0"/>
              <a:t>Mathématiques expertes</a:t>
            </a:r>
          </a:p>
          <a:p>
            <a:pPr algn="ctr"/>
            <a:r>
              <a:rPr lang="fr-FR" sz="1400" dirty="0"/>
              <a:t>ou</a:t>
            </a:r>
          </a:p>
          <a:p>
            <a:pPr algn="ctr"/>
            <a:r>
              <a:rPr lang="fr-FR" sz="1400" dirty="0"/>
              <a:t>Droit et grands enjeux du monde contemporain</a:t>
            </a:r>
          </a:p>
          <a:p>
            <a:pPr algn="ctr" defTabSz="583510" hangingPunct="0"/>
            <a:endParaRPr lang="fr-FR" sz="2400" b="1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5" name="Grouper 44"/>
          <p:cNvGrpSpPr/>
          <p:nvPr/>
        </p:nvGrpSpPr>
        <p:grpSpPr>
          <a:xfrm>
            <a:off x="6424339" y="-109077"/>
            <a:ext cx="3174603" cy="3718453"/>
            <a:chOff x="6424339" y="-109077"/>
            <a:chExt cx="3174603" cy="3718453"/>
          </a:xfrm>
        </p:grpSpPr>
        <p:grpSp>
          <p:nvGrpSpPr>
            <p:cNvPr id="6" name="Groupe"/>
            <p:cNvGrpSpPr/>
            <p:nvPr/>
          </p:nvGrpSpPr>
          <p:grpSpPr>
            <a:xfrm>
              <a:off x="6651361" y="1525049"/>
              <a:ext cx="1126540" cy="1093359"/>
              <a:chOff x="41684" y="2345283"/>
              <a:chExt cx="1602190" cy="1555000"/>
            </a:xfrm>
          </p:grpSpPr>
          <p:sp>
            <p:nvSpPr>
              <p:cNvPr id="50" name="Ligne"/>
              <p:cNvSpPr/>
              <p:nvPr/>
            </p:nvSpPr>
            <p:spPr>
              <a:xfrm>
                <a:off x="744472" y="3707909"/>
                <a:ext cx="686447" cy="192374"/>
              </a:xfrm>
              <a:prstGeom prst="line">
                <a:avLst/>
              </a:prstGeom>
              <a:noFill/>
              <a:ln w="25400" cap="flat">
                <a:solidFill>
                  <a:srgbClr val="599553"/>
                </a:solidFill>
                <a:custDash>
                  <a:ds d="200000" sp="200000"/>
                </a:custDash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algn="ctr" defTabSz="321159" hangingPunct="0">
                  <a:lnSpc>
                    <a:spcPct val="80000"/>
                  </a:lnSpc>
                  <a:spcBef>
                    <a:spcPts val="3867"/>
                  </a:spcBef>
                  <a:defRPr sz="5000" b="0">
                    <a:solidFill>
                      <a:srgbClr val="333333"/>
                    </a:solidFill>
                    <a:latin typeface="Helvetica Neue Thin"/>
                    <a:ea typeface="Helvetica Neue Thin"/>
                    <a:cs typeface="Helvetica Neue Thin"/>
                    <a:sym typeface="Helvetica Neue Thin"/>
                  </a:defRPr>
                </a:pPr>
                <a:endParaRPr sz="3500" kern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endParaRPr>
              </a:p>
            </p:txBody>
          </p:sp>
          <p:sp>
            <p:nvSpPr>
              <p:cNvPr id="51" name="Ligne"/>
              <p:cNvSpPr/>
              <p:nvPr/>
            </p:nvSpPr>
            <p:spPr>
              <a:xfrm flipV="1">
                <a:off x="41684" y="2345283"/>
                <a:ext cx="0" cy="192988"/>
              </a:xfrm>
              <a:prstGeom prst="line">
                <a:avLst/>
              </a:prstGeom>
              <a:noFill/>
              <a:ln w="25400" cap="flat">
                <a:solidFill>
                  <a:srgbClr val="599553"/>
                </a:solidFill>
                <a:custDash>
                  <a:ds d="200000" sp="200000"/>
                </a:custDash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algn="ctr" defTabSz="321159" hangingPunct="0">
                  <a:lnSpc>
                    <a:spcPct val="80000"/>
                  </a:lnSpc>
                  <a:spcBef>
                    <a:spcPts val="3867"/>
                  </a:spcBef>
                  <a:defRPr sz="5000" b="0">
                    <a:solidFill>
                      <a:srgbClr val="333333"/>
                    </a:solidFill>
                    <a:latin typeface="Helvetica Neue Thin"/>
                    <a:ea typeface="Helvetica Neue Thin"/>
                    <a:cs typeface="Helvetica Neue Thin"/>
                    <a:sym typeface="Helvetica Neue Thin"/>
                  </a:defRPr>
                </a:pPr>
                <a:endParaRPr sz="3500" kern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endParaRPr>
              </a:p>
            </p:txBody>
          </p:sp>
          <p:sp>
            <p:nvSpPr>
              <p:cNvPr id="52" name="Ligne"/>
              <p:cNvSpPr/>
              <p:nvPr/>
            </p:nvSpPr>
            <p:spPr>
              <a:xfrm flipH="1">
                <a:off x="672134" y="2424647"/>
                <a:ext cx="971740" cy="530773"/>
              </a:xfrm>
              <a:prstGeom prst="line">
                <a:avLst/>
              </a:prstGeom>
              <a:noFill/>
              <a:ln w="25400" cap="flat">
                <a:solidFill>
                  <a:srgbClr val="599553"/>
                </a:solidFill>
                <a:custDash>
                  <a:ds d="200000" sp="200000"/>
                </a:custDash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algn="ctr" defTabSz="321159" hangingPunct="0">
                  <a:lnSpc>
                    <a:spcPct val="80000"/>
                  </a:lnSpc>
                  <a:spcBef>
                    <a:spcPts val="3867"/>
                  </a:spcBef>
                  <a:defRPr sz="5000" b="0">
                    <a:solidFill>
                      <a:srgbClr val="333333"/>
                    </a:solidFill>
                    <a:latin typeface="Helvetica Neue Thin"/>
                    <a:ea typeface="Helvetica Neue Thin"/>
                    <a:cs typeface="Helvetica Neue Thin"/>
                    <a:sym typeface="Helvetica Neue Thin"/>
                  </a:defRPr>
                </a:pPr>
                <a:endParaRPr sz="3500" kern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endParaRPr>
              </a:p>
            </p:txBody>
          </p:sp>
        </p:grpSp>
        <p:sp>
          <p:nvSpPr>
            <p:cNvPr id="47" name="CPGE…"/>
            <p:cNvSpPr txBox="1"/>
            <p:nvPr/>
          </p:nvSpPr>
          <p:spPr>
            <a:xfrm>
              <a:off x="6424339" y="-17936"/>
              <a:ext cx="1292162" cy="15429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 u="sng">
                  <a:solidFill>
                    <a:srgbClr val="599553"/>
                  </a:solidFill>
                </a:defRPr>
              </a:pPr>
              <a:r>
                <a:rPr sz="1200" b="1" u="sng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CPGE</a:t>
              </a: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</a:t>
              </a:r>
              <a:r>
                <a:rPr lang="fr-FR"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Lettres et </a:t>
              </a:r>
              <a:r>
                <a:rPr lang="fr-FR" sz="1200" b="1" kern="0" dirty="0" err="1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sc.oc</a:t>
              </a:r>
              <a:r>
                <a:rPr lang="fr-FR"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. B/L</a:t>
              </a:r>
              <a:endParaRPr sz="1200" b="1" kern="0" dirty="0">
                <a:solidFill>
                  <a:srgbClr val="599553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lang="fr-FR"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Éco et </a:t>
              </a:r>
              <a:r>
                <a:rPr lang="fr-FR" sz="1200" b="1" kern="0" dirty="0" err="1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comm</a:t>
              </a:r>
              <a:r>
                <a:rPr lang="fr-FR"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.</a:t>
              </a:r>
              <a:endParaRPr sz="1200" b="1" kern="0" dirty="0">
                <a:solidFill>
                  <a:srgbClr val="599553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</a:t>
              </a:r>
              <a:r>
                <a:rPr lang="fr-FR"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Droit et gestion (D1)</a:t>
              </a:r>
            </a:p>
            <a:p>
              <a:pPr marL="171450" indent="-171450" defTabSz="321042" hangingPunct="0">
                <a:lnSpc>
                  <a:spcPct val="80000"/>
                </a:lnSpc>
                <a:spcBef>
                  <a:spcPts val="492"/>
                </a:spcBef>
                <a:buFontTx/>
                <a:buChar char="-"/>
                <a:defRPr sz="1700">
                  <a:solidFill>
                    <a:srgbClr val="599553"/>
                  </a:solidFill>
                </a:defRPr>
              </a:pPr>
              <a:r>
                <a:rPr lang="fr-FR"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Eco et gestion (D2)</a:t>
              </a:r>
              <a:endParaRPr sz="1200" b="1" kern="0" dirty="0">
                <a:solidFill>
                  <a:srgbClr val="599553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8" name="LICENCES…"/>
            <p:cNvSpPr txBox="1"/>
            <p:nvPr/>
          </p:nvSpPr>
          <p:spPr>
            <a:xfrm>
              <a:off x="7807745" y="-109077"/>
              <a:ext cx="1417297" cy="26817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 u="sng">
                  <a:solidFill>
                    <a:srgbClr val="599553"/>
                  </a:solidFill>
                </a:defRPr>
              </a:pPr>
              <a:r>
                <a:rPr sz="1200" b="1" u="sng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LICENCES</a:t>
              </a: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Economie – gestion</a:t>
              </a:r>
              <a:r>
                <a:rPr lang="fr-FR"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management</a:t>
              </a:r>
              <a:endParaRPr sz="1200" b="1" kern="0" dirty="0">
                <a:solidFill>
                  <a:srgbClr val="599553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AES</a:t>
              </a:r>
              <a:r>
                <a:rPr lang="fr-FR"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/ Sc. hum. et soc.</a:t>
              </a:r>
              <a:endParaRPr sz="1200" b="1" kern="0" dirty="0">
                <a:solidFill>
                  <a:srgbClr val="599553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Psychologie</a:t>
              </a: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MIASH</a:t>
              </a: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D</a:t>
              </a:r>
              <a:r>
                <a:rPr lang="fr-FR" sz="1200" b="1" kern="0" dirty="0" err="1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ipl</a:t>
              </a:r>
              <a:r>
                <a:rPr lang="fr-FR"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. compta et gestion</a:t>
              </a:r>
              <a:endParaRPr sz="1200" b="1" kern="0" dirty="0">
                <a:solidFill>
                  <a:srgbClr val="599553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Administration publique</a:t>
              </a: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Droit</a:t>
              </a: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LEA</a:t>
              </a:r>
            </a:p>
          </p:txBody>
        </p:sp>
        <p:sp>
          <p:nvSpPr>
            <p:cNvPr id="49" name="DUT…"/>
            <p:cNvSpPr txBox="1"/>
            <p:nvPr/>
          </p:nvSpPr>
          <p:spPr>
            <a:xfrm>
              <a:off x="7563819" y="2572682"/>
              <a:ext cx="2035123" cy="103669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 u="sng">
                  <a:solidFill>
                    <a:srgbClr val="599553"/>
                  </a:solidFill>
                </a:defRPr>
              </a:pPr>
              <a:r>
                <a:rPr sz="1200" b="1" u="sng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DUT</a:t>
              </a: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</a:t>
              </a:r>
              <a:r>
                <a:rPr lang="fr-FR" sz="1200" b="1" kern="0" dirty="0" err="1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Gest</a:t>
              </a:r>
              <a:r>
                <a:rPr lang="fr-FR"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. </a:t>
              </a:r>
              <a:r>
                <a:rPr lang="fr-FR" sz="1200" b="1" kern="0" dirty="0" err="1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Entrep</a:t>
              </a:r>
              <a:r>
                <a:rPr lang="fr-FR"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. </a:t>
              </a:r>
              <a:r>
                <a:rPr lang="fr-FR" sz="1200" b="1" kern="0" dirty="0" err="1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Adma</a:t>
              </a:r>
              <a:r>
                <a:rPr lang="fr-FR"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.</a:t>
              </a:r>
              <a:endParaRPr sz="1200" b="1" kern="0" dirty="0">
                <a:solidFill>
                  <a:srgbClr val="599553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Techniques de commercialisation</a:t>
              </a:r>
            </a:p>
            <a:p>
              <a:pPr defTabSz="321042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599553"/>
                  </a:solidFill>
                </a:defRPr>
              </a:pPr>
              <a:r>
                <a:rPr sz="1200" b="1" kern="0" dirty="0">
                  <a:solidFill>
                    <a:srgbClr val="59955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Carrières sociales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dvAuto="0"/>
      <p:bldP spid="125" grpId="0" animBg="1" advAuto="0"/>
      <p:bldP spid="126" grpId="0" animBg="1" advAuto="0"/>
      <p:bldP spid="127" grpId="0" animBg="1" advAuto="0"/>
      <p:bldP spid="128" grpId="0" animBg="1" advAuto="0"/>
      <p:bldP spid="141" grpId="0" animBg="1" advAuto="0"/>
      <p:bldP spid="142" grpId="0" animBg="1" advAuto="0"/>
      <p:bldP spid="143" grpId="0" animBg="1" advAuto="0"/>
      <p:bldP spid="144" grpId="0" animBg="1" advAuto="0"/>
      <p:bldP spid="145" grpId="0" animBg="1" advAuto="0"/>
      <p:bldP spid="146" grpId="0" animBg="1" advAuto="0"/>
      <p:bldP spid="4" grpId="0" animBg="1" advAuto="0"/>
      <p:bldP spid="158" grpId="0" animBg="1" advAuto="0"/>
      <p:bldP spid="43" grpId="0"/>
      <p:bldP spid="4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750" y="849620"/>
            <a:ext cx="7810500" cy="581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"/>
          <p:cNvGrpSpPr/>
          <p:nvPr/>
        </p:nvGrpSpPr>
        <p:grpSpPr>
          <a:xfrm>
            <a:off x="4048652" y="1680178"/>
            <a:ext cx="3155901" cy="2057826"/>
            <a:chOff x="0" y="0"/>
            <a:chExt cx="4488391" cy="2926685"/>
          </a:xfrm>
        </p:grpSpPr>
        <p:sp>
          <p:nvSpPr>
            <p:cNvPr id="119" name="Ligne"/>
            <p:cNvSpPr/>
            <p:nvPr/>
          </p:nvSpPr>
          <p:spPr>
            <a:xfrm flipH="1">
              <a:off x="0" y="1116925"/>
              <a:ext cx="3161682" cy="1809761"/>
            </a:xfrm>
            <a:prstGeom prst="line">
              <a:avLst/>
            </a:prstGeom>
            <a:noFill/>
            <a:ln w="25400" cap="flat">
              <a:solidFill>
                <a:srgbClr val="2E578C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275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20" name="Cercle"/>
            <p:cNvSpPr/>
            <p:nvPr/>
          </p:nvSpPr>
          <p:spPr>
            <a:xfrm>
              <a:off x="2786761" y="0"/>
              <a:ext cx="1701631" cy="1701631"/>
            </a:xfrm>
            <a:prstGeom prst="ellipse">
              <a:avLst/>
            </a:prstGeom>
            <a:solidFill>
              <a:srgbClr val="2E578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 defTabSz="410520" hangingPunct="0">
                <a:defRPr b="0" cap="all">
                  <a:solidFill>
                    <a:srgbClr val="FFFFFF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1700" kern="0" cap="all">
                <a:solidFill>
                  <a:srgbClr val="FFFFFF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</p:grpSp>
      <p:grpSp>
        <p:nvGrpSpPr>
          <p:cNvPr id="3" name="Groupe"/>
          <p:cNvGrpSpPr/>
          <p:nvPr/>
        </p:nvGrpSpPr>
        <p:grpSpPr>
          <a:xfrm>
            <a:off x="4565328" y="3370854"/>
            <a:ext cx="1787640" cy="2660271"/>
            <a:chOff x="0" y="-1"/>
            <a:chExt cx="2542419" cy="3783496"/>
          </a:xfrm>
        </p:grpSpPr>
        <p:sp>
          <p:nvSpPr>
            <p:cNvPr id="122" name="Ligne"/>
            <p:cNvSpPr/>
            <p:nvPr/>
          </p:nvSpPr>
          <p:spPr>
            <a:xfrm flipH="1" flipV="1">
              <a:off x="0" y="-1"/>
              <a:ext cx="1691995" cy="2828627"/>
            </a:xfrm>
            <a:prstGeom prst="line">
              <a:avLst/>
            </a:prstGeom>
            <a:noFill/>
            <a:ln w="63500" cap="flat">
              <a:solidFill>
                <a:srgbClr val="E5E5E5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275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grpSp>
          <p:nvGrpSpPr>
            <p:cNvPr id="4" name="Groupe"/>
            <p:cNvGrpSpPr/>
            <p:nvPr/>
          </p:nvGrpSpPr>
          <p:grpSpPr>
            <a:xfrm>
              <a:off x="840787" y="2081863"/>
              <a:ext cx="1701632" cy="1701632"/>
              <a:chOff x="0" y="0"/>
              <a:chExt cx="1701631" cy="1701631"/>
            </a:xfrm>
          </p:grpSpPr>
          <p:sp>
            <p:nvSpPr>
              <p:cNvPr id="123" name="Cercle"/>
              <p:cNvSpPr/>
              <p:nvPr/>
            </p:nvSpPr>
            <p:spPr>
              <a:xfrm>
                <a:off x="0" y="0"/>
                <a:ext cx="1701631" cy="1701631"/>
              </a:xfrm>
              <a:prstGeom prst="ellipse">
                <a:avLst/>
              </a:prstGeom>
              <a:solidFill>
                <a:srgbClr val="DDDDD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 defTabSz="410520" hangingPunct="0">
                  <a:defRPr b="0" cap="all">
                    <a:solidFill>
                      <a:srgbClr val="FFFFFF"/>
                    </a:solidFill>
                    <a:latin typeface="Helvetica Neue Thin"/>
                    <a:ea typeface="Helvetica Neue Thin"/>
                    <a:cs typeface="Helvetica Neue Thin"/>
                    <a:sym typeface="Helvetica Neue Thin"/>
                  </a:defRPr>
                </a:pPr>
                <a:endParaRPr sz="1700" kern="0" cap="all">
                  <a:solidFill>
                    <a:srgbClr val="FFFFFF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endParaRPr>
              </a:p>
            </p:txBody>
          </p:sp>
          <p:sp>
            <p:nvSpPr>
              <p:cNvPr id="124" name="LLCE"/>
              <p:cNvSpPr txBox="1"/>
              <p:nvPr/>
            </p:nvSpPr>
            <p:spPr>
              <a:xfrm>
                <a:off x="641070" y="461599"/>
                <a:ext cx="419488" cy="60187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defTabSz="457200">
                  <a:lnSpc>
                    <a:spcPct val="80000"/>
                  </a:lnSpc>
                  <a:defRPr sz="2500" b="0">
                    <a:solidFill>
                      <a:srgbClr val="FFFFFF"/>
                    </a:solidFill>
                  </a:defRPr>
                </a:lvl1pPr>
              </a:lstStyle>
              <a:p>
                <a:pPr algn="ctr" hangingPunct="0"/>
                <a:r>
                  <a:rPr kern="0">
                    <a:latin typeface="Helvetica Neue"/>
                    <a:ea typeface="Helvetica Neue"/>
                    <a:cs typeface="Helvetica Neue"/>
                    <a:sym typeface="Helvetica Neue"/>
                  </a:rPr>
                  <a:t>+</a:t>
                </a:r>
              </a:p>
            </p:txBody>
          </p:sp>
          <p:sp>
            <p:nvSpPr>
              <p:cNvPr id="125" name="HG…"/>
              <p:cNvSpPr txBox="1"/>
              <p:nvPr/>
            </p:nvSpPr>
            <p:spPr>
              <a:xfrm>
                <a:off x="423155" y="1062150"/>
                <a:ext cx="855306" cy="34653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/>
              <a:p>
                <a:pPr algn="ctr" defTabSz="321275" hangingPunct="0">
                  <a:lnSpc>
                    <a:spcPct val="80000"/>
                  </a:lnSpc>
                  <a:defRPr sz="1500" b="0">
                    <a:solidFill>
                      <a:srgbClr val="FFFFFF"/>
                    </a:solidFill>
                  </a:defRPr>
                </a:pPr>
                <a:r>
                  <a:rPr sz="1100" kern="0" dirty="0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HG</a:t>
                </a:r>
                <a:r>
                  <a:rPr lang="fr-FR" sz="1100" kern="0" dirty="0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GSP</a:t>
                </a:r>
                <a:endParaRPr sz="1100" kern="0" dirty="0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26" name="HG…"/>
              <p:cNvSpPr txBox="1"/>
              <p:nvPr/>
            </p:nvSpPr>
            <p:spPr>
              <a:xfrm>
                <a:off x="294539" y="33079"/>
                <a:ext cx="1112553" cy="73173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/>
              <a:p>
                <a:pPr algn="ctr" defTabSz="321275" hangingPunct="0">
                  <a:lnSpc>
                    <a:spcPct val="80000"/>
                  </a:lnSpc>
                  <a:defRPr sz="1600" b="0">
                    <a:solidFill>
                      <a:srgbClr val="FFFFFF"/>
                    </a:solidFill>
                  </a:defRPr>
                </a:pPr>
                <a:r>
                  <a:rPr sz="1100" kern="0" dirty="0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Humanités</a:t>
                </a:r>
              </a:p>
              <a:p>
                <a:pPr algn="ctr" defTabSz="321275" hangingPunct="0">
                  <a:lnSpc>
                    <a:spcPct val="80000"/>
                  </a:lnSpc>
                  <a:defRPr sz="1600" b="0">
                    <a:solidFill>
                      <a:srgbClr val="FFFFFF"/>
                    </a:solidFill>
                  </a:defRPr>
                </a:pPr>
                <a:r>
                  <a:rPr sz="1100" kern="0" dirty="0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Lettres</a:t>
                </a:r>
              </a:p>
              <a:p>
                <a:pPr algn="ctr" defTabSz="321275" hangingPunct="0">
                  <a:lnSpc>
                    <a:spcPct val="80000"/>
                  </a:lnSpc>
                  <a:defRPr sz="1600" b="0">
                    <a:solidFill>
                      <a:srgbClr val="FFFFFF"/>
                    </a:solidFill>
                  </a:defRPr>
                </a:pPr>
                <a:r>
                  <a:rPr sz="1100" kern="0" dirty="0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Philo</a:t>
                </a:r>
              </a:p>
            </p:txBody>
          </p:sp>
        </p:grpSp>
      </p:grpSp>
      <p:grpSp>
        <p:nvGrpSpPr>
          <p:cNvPr id="5" name="Groupe"/>
          <p:cNvGrpSpPr/>
          <p:nvPr/>
        </p:nvGrpSpPr>
        <p:grpSpPr>
          <a:xfrm>
            <a:off x="78186" y="2509550"/>
            <a:ext cx="4006362" cy="4369301"/>
            <a:chOff x="0" y="8642"/>
            <a:chExt cx="5697936" cy="6214113"/>
          </a:xfrm>
        </p:grpSpPr>
        <p:sp>
          <p:nvSpPr>
            <p:cNvPr id="129" name="Ligne"/>
            <p:cNvSpPr/>
            <p:nvPr/>
          </p:nvSpPr>
          <p:spPr>
            <a:xfrm>
              <a:off x="1395620" y="713276"/>
              <a:ext cx="2364762" cy="1894179"/>
            </a:xfrm>
            <a:prstGeom prst="line">
              <a:avLst/>
            </a:prstGeom>
            <a:noFill/>
            <a:ln w="25400" cap="flat">
              <a:solidFill>
                <a:srgbClr val="EA8F34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275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30" name="Ligne"/>
            <p:cNvSpPr/>
            <p:nvPr/>
          </p:nvSpPr>
          <p:spPr>
            <a:xfrm flipH="1">
              <a:off x="3718679" y="2594257"/>
              <a:ext cx="1" cy="2397520"/>
            </a:xfrm>
            <a:prstGeom prst="line">
              <a:avLst/>
            </a:prstGeom>
            <a:noFill/>
            <a:ln w="25400" cap="flat">
              <a:solidFill>
                <a:srgbClr val="EA8F34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275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31" name="Ligne"/>
            <p:cNvSpPr/>
            <p:nvPr/>
          </p:nvSpPr>
          <p:spPr>
            <a:xfrm flipH="1">
              <a:off x="1694143" y="2591489"/>
              <a:ext cx="1965438" cy="1042079"/>
            </a:xfrm>
            <a:prstGeom prst="line">
              <a:avLst/>
            </a:prstGeom>
            <a:noFill/>
            <a:ln w="25400" cap="flat">
              <a:solidFill>
                <a:srgbClr val="EA8F34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275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grpSp>
          <p:nvGrpSpPr>
            <p:cNvPr id="6" name="Groupe"/>
            <p:cNvGrpSpPr/>
            <p:nvPr/>
          </p:nvGrpSpPr>
          <p:grpSpPr>
            <a:xfrm>
              <a:off x="0" y="8642"/>
              <a:ext cx="5697936" cy="6214113"/>
              <a:chOff x="0" y="8642"/>
              <a:chExt cx="5697935" cy="6214112"/>
            </a:xfrm>
          </p:grpSpPr>
          <p:sp>
            <p:nvSpPr>
              <p:cNvPr id="132" name="LICENCES…"/>
              <p:cNvSpPr txBox="1"/>
              <p:nvPr/>
            </p:nvSpPr>
            <p:spPr>
              <a:xfrm>
                <a:off x="84564" y="2308350"/>
                <a:ext cx="2194104" cy="360394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/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 u="sng">
                    <a:solidFill>
                      <a:srgbClr val="DE6A10"/>
                    </a:solidFill>
                  </a:defRPr>
                </a:pPr>
                <a:r>
                  <a:rPr sz="1200" b="1" u="sng" kern="0">
                    <a:solidFill>
                      <a:srgbClr val="DE6A1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LICENCES</a:t>
                </a:r>
              </a:p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DE6A10"/>
                    </a:solidFill>
                  </a:defRPr>
                </a:pPr>
                <a:r>
                  <a:rPr sz="1200" b="1" kern="0">
                    <a:solidFill>
                      <a:srgbClr val="DE6A1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Droit Sciences Po</a:t>
                </a:r>
              </a:p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DE6A10"/>
                    </a:solidFill>
                  </a:defRPr>
                </a:pPr>
                <a:r>
                  <a:rPr sz="1200" b="1" kern="0">
                    <a:solidFill>
                      <a:srgbClr val="DE6A1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Sociologie</a:t>
                </a:r>
              </a:p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DE6A10"/>
                    </a:solidFill>
                  </a:defRPr>
                </a:pPr>
                <a:r>
                  <a:rPr sz="1200" b="1" kern="0">
                    <a:solidFill>
                      <a:srgbClr val="DE6A1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Sciences de l’Homme</a:t>
                </a:r>
              </a:p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DE6A10"/>
                    </a:solidFill>
                  </a:defRPr>
                </a:pPr>
                <a:r>
                  <a:rPr sz="1200" b="1" kern="0">
                    <a:solidFill>
                      <a:srgbClr val="DE6A1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Sciences Sociales</a:t>
                </a:r>
              </a:p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DE6A10"/>
                    </a:solidFill>
                  </a:defRPr>
                </a:pPr>
                <a:r>
                  <a:rPr sz="1200" b="1" kern="0">
                    <a:solidFill>
                      <a:srgbClr val="DE6A1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Histoire</a:t>
                </a:r>
              </a:p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DE6A10"/>
                    </a:solidFill>
                  </a:defRPr>
                </a:pPr>
                <a:r>
                  <a:rPr sz="1200" b="1" kern="0">
                    <a:solidFill>
                      <a:srgbClr val="DE6A1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Géographie – aménagement du territoire</a:t>
                </a:r>
              </a:p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DE6A10"/>
                    </a:solidFill>
                  </a:defRPr>
                </a:pPr>
                <a:r>
                  <a:rPr sz="1200" b="1" kern="0">
                    <a:solidFill>
                      <a:srgbClr val="DE6A1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Sciences de l’éducation</a:t>
                </a:r>
              </a:p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DE6A10"/>
                    </a:solidFill>
                  </a:defRPr>
                </a:pPr>
                <a:r>
                  <a:rPr sz="1200" b="1" kern="0">
                    <a:solidFill>
                      <a:srgbClr val="DE6A1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Communication</a:t>
                </a:r>
              </a:p>
            </p:txBody>
          </p:sp>
          <p:sp>
            <p:nvSpPr>
              <p:cNvPr id="133" name="ECOLES…"/>
              <p:cNvSpPr txBox="1"/>
              <p:nvPr/>
            </p:nvSpPr>
            <p:spPr>
              <a:xfrm>
                <a:off x="0" y="8642"/>
                <a:ext cx="1701631" cy="168451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/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 u="sng">
                    <a:solidFill>
                      <a:srgbClr val="DE6A10"/>
                    </a:solidFill>
                  </a:defRPr>
                </a:pPr>
                <a:r>
                  <a:rPr sz="1200" b="1" u="sng" kern="0">
                    <a:solidFill>
                      <a:srgbClr val="DE6A1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ECOLES</a:t>
                </a:r>
              </a:p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DE6A10"/>
                    </a:solidFill>
                  </a:defRPr>
                </a:pPr>
                <a:r>
                  <a:rPr sz="1200" b="1" kern="0">
                    <a:solidFill>
                      <a:srgbClr val="DE6A1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IEP</a:t>
                </a:r>
              </a:p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DE6A10"/>
                    </a:solidFill>
                  </a:defRPr>
                </a:pPr>
                <a:r>
                  <a:rPr sz="1200" b="1" kern="0">
                    <a:solidFill>
                      <a:srgbClr val="DE6A1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Ecoles de journalisme</a:t>
                </a:r>
              </a:p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DE6A10"/>
                    </a:solidFill>
                  </a:defRPr>
                </a:pPr>
                <a:r>
                  <a:rPr sz="1200" b="1" kern="0">
                    <a:solidFill>
                      <a:srgbClr val="DE6A1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Formations du social</a:t>
                </a:r>
              </a:p>
            </p:txBody>
          </p:sp>
          <p:sp>
            <p:nvSpPr>
              <p:cNvPr id="134" name="CPGE…"/>
              <p:cNvSpPr txBox="1"/>
              <p:nvPr/>
            </p:nvSpPr>
            <p:spPr>
              <a:xfrm>
                <a:off x="2803539" y="4649742"/>
                <a:ext cx="2894396" cy="6646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/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 u="sng">
                    <a:solidFill>
                      <a:srgbClr val="DE6A10"/>
                    </a:solidFill>
                  </a:defRPr>
                </a:pPr>
                <a:r>
                  <a:rPr sz="1200" b="1" u="sng" kern="0" dirty="0">
                    <a:solidFill>
                      <a:srgbClr val="DE6A1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CPGE</a:t>
                </a:r>
              </a:p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DE6A10"/>
                    </a:solidFill>
                  </a:defRPr>
                </a:pPr>
                <a:r>
                  <a:rPr sz="1200" b="1" kern="0" dirty="0">
                    <a:solidFill>
                      <a:srgbClr val="DE6A1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D</a:t>
                </a:r>
                <a:r>
                  <a:rPr lang="fr-FR" sz="1200" b="1" kern="0" dirty="0" err="1">
                    <a:solidFill>
                      <a:srgbClr val="DE6A1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roit</a:t>
                </a:r>
                <a:r>
                  <a:rPr lang="fr-FR" sz="1200" b="1" kern="0" dirty="0">
                    <a:solidFill>
                      <a:srgbClr val="DE6A1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-économie (D1)</a:t>
                </a:r>
                <a:endParaRPr sz="1200" b="1" kern="0" dirty="0">
                  <a:solidFill>
                    <a:srgbClr val="DE6A10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35" name="DUT…"/>
              <p:cNvSpPr txBox="1"/>
              <p:nvPr/>
            </p:nvSpPr>
            <p:spPr>
              <a:xfrm>
                <a:off x="2803539" y="5258297"/>
                <a:ext cx="2894396" cy="96445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/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 u="sng">
                    <a:solidFill>
                      <a:srgbClr val="DE6A10"/>
                    </a:solidFill>
                  </a:defRPr>
                </a:pPr>
                <a:r>
                  <a:rPr sz="1200" b="1" u="sng" kern="0" dirty="0">
                    <a:solidFill>
                      <a:srgbClr val="DE6A1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DUT</a:t>
                </a:r>
              </a:p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DE6A10"/>
                    </a:solidFill>
                  </a:defRPr>
                </a:pPr>
                <a:r>
                  <a:rPr sz="1200" b="1" kern="0" dirty="0">
                    <a:solidFill>
                      <a:srgbClr val="DE6A1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Carrières sociales</a:t>
                </a:r>
              </a:p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DE6A10"/>
                    </a:solidFill>
                  </a:defRPr>
                </a:pPr>
                <a:r>
                  <a:rPr sz="1200" b="1" kern="0" dirty="0">
                    <a:solidFill>
                      <a:srgbClr val="DE6A10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Info-com -journalisme</a:t>
                </a:r>
              </a:p>
            </p:txBody>
          </p:sp>
        </p:grpSp>
      </p:grpSp>
      <p:sp>
        <p:nvSpPr>
          <p:cNvPr id="138" name="Ligne"/>
          <p:cNvSpPr/>
          <p:nvPr/>
        </p:nvSpPr>
        <p:spPr>
          <a:xfrm flipH="1">
            <a:off x="2916293" y="3440921"/>
            <a:ext cx="1585589" cy="787444"/>
          </a:xfrm>
          <a:prstGeom prst="line">
            <a:avLst/>
          </a:prstGeom>
          <a:ln w="25400">
            <a:solidFill>
              <a:srgbClr val="DE6A10"/>
            </a:solidFill>
          </a:ln>
        </p:spPr>
        <p:txBody>
          <a:bodyPr lIns="32125" tIns="32125" rIns="32125" bIns="32125"/>
          <a:lstStyle/>
          <a:p>
            <a:pPr algn="ctr" defTabSz="321275" hangingPunct="0">
              <a:lnSpc>
                <a:spcPct val="80000"/>
              </a:lnSpc>
              <a:spcBef>
                <a:spcPts val="3867"/>
              </a:spcBef>
              <a:defRPr sz="50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35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39" name="Groupe"/>
          <p:cNvSpPr/>
          <p:nvPr/>
        </p:nvSpPr>
        <p:spPr>
          <a:xfrm>
            <a:off x="3635173" y="2492173"/>
            <a:ext cx="1873654" cy="1873654"/>
          </a:xfrm>
          <a:prstGeom prst="ellipse">
            <a:avLst/>
          </a:prstGeom>
          <a:solidFill>
            <a:srgbClr val="599553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algn="ctr" defTabSz="410520" hangingPunct="0">
              <a:defRPr sz="2100" b="0" cap="all">
                <a:solidFill>
                  <a:srgbClr val="FFFFFF"/>
                </a:solidFill>
              </a:defRPr>
            </a:pPr>
            <a:endParaRPr sz="1500" kern="0" cap="all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0" name="Maths"/>
          <p:cNvSpPr txBox="1"/>
          <p:nvPr/>
        </p:nvSpPr>
        <p:spPr>
          <a:xfrm>
            <a:off x="6072731" y="2167111"/>
            <a:ext cx="1067166" cy="6777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95" tIns="35695" rIns="35695" bIns="35695" anchor="ctr">
            <a:spAutoFit/>
          </a:bodyPr>
          <a:lstStyle/>
          <a:p>
            <a:pPr algn="ctr" defTabSz="321275" hangingPunct="0">
              <a:lnSpc>
                <a:spcPct val="80000"/>
              </a:lnSpc>
              <a:defRPr sz="2300" b="0">
                <a:solidFill>
                  <a:srgbClr val="FFFFFF"/>
                </a:solidFill>
              </a:defRPr>
            </a:pPr>
            <a:r>
              <a:rPr sz="1600" kern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Humanités</a:t>
            </a:r>
          </a:p>
          <a:p>
            <a:pPr algn="ctr" defTabSz="321275" hangingPunct="0">
              <a:lnSpc>
                <a:spcPct val="80000"/>
              </a:lnSpc>
              <a:defRPr sz="2300" b="0">
                <a:solidFill>
                  <a:srgbClr val="FFFFFF"/>
                </a:solidFill>
              </a:defRPr>
            </a:pPr>
            <a:r>
              <a:rPr sz="1600" kern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Littérature</a:t>
            </a:r>
          </a:p>
          <a:p>
            <a:pPr algn="ctr" defTabSz="321275" hangingPunct="0">
              <a:lnSpc>
                <a:spcPct val="80000"/>
              </a:lnSpc>
              <a:defRPr sz="2300" b="0">
                <a:solidFill>
                  <a:srgbClr val="FFFFFF"/>
                </a:solidFill>
              </a:defRPr>
            </a:pPr>
            <a:r>
              <a:rPr sz="1600" kern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Philo</a:t>
            </a:r>
          </a:p>
        </p:txBody>
      </p:sp>
      <p:sp>
        <p:nvSpPr>
          <p:cNvPr id="141" name="SVT"/>
          <p:cNvSpPr txBox="1"/>
          <p:nvPr/>
        </p:nvSpPr>
        <p:spPr>
          <a:xfrm>
            <a:off x="4309524" y="1602889"/>
            <a:ext cx="520928" cy="315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95" tIns="35695" rIns="35695" bIns="35695" anchor="ctr">
            <a:spAutoFit/>
          </a:bodyPr>
          <a:lstStyle>
            <a:lvl1pPr defTabSz="457200">
              <a:lnSpc>
                <a:spcPct val="80000"/>
              </a:lnSpc>
              <a:defRPr sz="19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SVT</a:t>
            </a:r>
          </a:p>
        </p:txBody>
      </p:sp>
      <p:sp>
        <p:nvSpPr>
          <p:cNvPr id="143" name="Arts"/>
          <p:cNvSpPr txBox="1"/>
          <p:nvPr/>
        </p:nvSpPr>
        <p:spPr>
          <a:xfrm>
            <a:off x="2806524" y="2316499"/>
            <a:ext cx="520928" cy="315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95" tIns="35695" rIns="35695" bIns="35695" anchor="ctr">
            <a:spAutoFit/>
          </a:bodyPr>
          <a:lstStyle>
            <a:lvl1pPr defTabSz="457200">
              <a:lnSpc>
                <a:spcPct val="80000"/>
              </a:lnSpc>
              <a:defRPr sz="19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Arts</a:t>
            </a:r>
          </a:p>
        </p:txBody>
      </p:sp>
      <p:sp>
        <p:nvSpPr>
          <p:cNvPr id="144" name="LLCE"/>
          <p:cNvSpPr txBox="1"/>
          <p:nvPr/>
        </p:nvSpPr>
        <p:spPr>
          <a:xfrm>
            <a:off x="6289043" y="1692476"/>
            <a:ext cx="634556" cy="367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95" tIns="35695" rIns="35695" bIns="35695" anchor="ctr">
            <a:spAutoFit/>
          </a:bodyPr>
          <a:lstStyle>
            <a:lvl1pPr defTabSz="457200">
              <a:lnSpc>
                <a:spcPct val="80000"/>
              </a:lnSpc>
              <a:defRPr sz="23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SES</a:t>
            </a:r>
          </a:p>
        </p:txBody>
      </p:sp>
      <p:sp>
        <p:nvSpPr>
          <p:cNvPr id="145" name="LLCE"/>
          <p:cNvSpPr txBox="1"/>
          <p:nvPr/>
        </p:nvSpPr>
        <p:spPr>
          <a:xfrm>
            <a:off x="6474089" y="1872667"/>
            <a:ext cx="264448" cy="3926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95" tIns="35695" rIns="35695" bIns="35695" anchor="ctr">
            <a:spAutoFit/>
          </a:bodyPr>
          <a:lstStyle>
            <a:lvl1pPr defTabSz="457200">
              <a:lnSpc>
                <a:spcPct val="80000"/>
              </a:lnSpc>
              <a:defRPr sz="25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</p:txBody>
      </p:sp>
      <p:sp>
        <p:nvSpPr>
          <p:cNvPr id="146" name="Etudes supérieures envisagées"/>
          <p:cNvSpPr txBox="1"/>
          <p:nvPr/>
        </p:nvSpPr>
        <p:spPr>
          <a:xfrm>
            <a:off x="2410357" y="-11355"/>
            <a:ext cx="4323290" cy="341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95" tIns="35695" rIns="35695" bIns="35695" anchor="ctr">
            <a:spAutoFit/>
          </a:bodyPr>
          <a:lstStyle>
            <a:lvl1pPr defTabSz="457200">
              <a:lnSpc>
                <a:spcPct val="80000"/>
              </a:lnSpc>
              <a:spcBef>
                <a:spcPts val="5500"/>
              </a:spcBef>
              <a:defRPr sz="21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algn="ctr" hangingPunct="0"/>
            <a:r>
              <a:rPr kern="0" dirty="0">
                <a:latin typeface="Helvetica Neue Medium"/>
                <a:ea typeface="Helvetica Neue Medium"/>
                <a:cs typeface="Helvetica Neue Medium"/>
              </a:rPr>
              <a:t>Etudes supérieures envisag</a:t>
            </a:r>
            <a:r>
              <a:rPr lang="fr-FR" kern="0" dirty="0" err="1">
                <a:latin typeface="Helvetica Neue Medium"/>
                <a:ea typeface="Helvetica Neue Medium"/>
                <a:cs typeface="Helvetica Neue Medium"/>
              </a:rPr>
              <a:t>eables</a:t>
            </a:r>
            <a:endParaRPr kern="0" dirty="0">
              <a:latin typeface="Helvetica Neue Medium"/>
              <a:ea typeface="Helvetica Neue Medium"/>
              <a:cs typeface="Helvetica Neue Medium"/>
            </a:endParaRPr>
          </a:p>
        </p:txBody>
      </p:sp>
      <p:sp>
        <p:nvSpPr>
          <p:cNvPr id="147" name="Cercle"/>
          <p:cNvSpPr/>
          <p:nvPr/>
        </p:nvSpPr>
        <p:spPr>
          <a:xfrm>
            <a:off x="1472829" y="328426"/>
            <a:ext cx="6198344" cy="6201149"/>
          </a:xfrm>
          <a:prstGeom prst="ellipse">
            <a:avLst/>
          </a:prstGeom>
          <a:ln w="25400">
            <a:solidFill>
              <a:srgbClr val="A7A7A7"/>
            </a:solidFill>
            <a:custDash>
              <a:ds d="600000" sp="600000"/>
            </a:custDash>
            <a:miter lim="400000"/>
          </a:ln>
        </p:spPr>
        <p:txBody>
          <a:bodyPr lIns="0" tIns="0" rIns="0" bIns="0"/>
          <a:lstStyle/>
          <a:p>
            <a:pPr algn="ctr" defTabSz="321275" hangingPunct="0">
              <a:lnSpc>
                <a:spcPct val="80000"/>
              </a:lnSpc>
              <a:spcBef>
                <a:spcPts val="3867"/>
              </a:spcBef>
              <a:defRPr sz="17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12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48" name="Cercle"/>
          <p:cNvSpPr/>
          <p:nvPr/>
        </p:nvSpPr>
        <p:spPr>
          <a:xfrm>
            <a:off x="3067141" y="1923459"/>
            <a:ext cx="3009720" cy="3011082"/>
          </a:xfrm>
          <a:prstGeom prst="ellipse">
            <a:avLst/>
          </a:prstGeom>
          <a:ln w="25400">
            <a:solidFill>
              <a:srgbClr val="A7A7A7"/>
            </a:solidFill>
            <a:custDash>
              <a:ds d="600000" sp="600000"/>
            </a:custDash>
            <a:miter lim="400000"/>
          </a:ln>
        </p:spPr>
        <p:txBody>
          <a:bodyPr lIns="0" tIns="0" rIns="0" bIns="0"/>
          <a:lstStyle/>
          <a:p>
            <a:pPr algn="ctr" defTabSz="321275" hangingPunct="0">
              <a:lnSpc>
                <a:spcPct val="80000"/>
              </a:lnSpc>
              <a:spcBef>
                <a:spcPts val="3867"/>
              </a:spcBef>
              <a:defRPr sz="50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35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49" name="2 spécialités de Terminale"/>
          <p:cNvSpPr txBox="1"/>
          <p:nvPr/>
        </p:nvSpPr>
        <p:spPr>
          <a:xfrm>
            <a:off x="2721367" y="879656"/>
            <a:ext cx="3701286" cy="341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95" tIns="35695" rIns="35695" bIns="35695" anchor="ctr">
            <a:spAutoFit/>
          </a:bodyPr>
          <a:lstStyle>
            <a:lvl1pPr defTabSz="457200">
              <a:lnSpc>
                <a:spcPct val="80000"/>
              </a:lnSpc>
              <a:spcBef>
                <a:spcPts val="5500"/>
              </a:spcBef>
              <a:defRPr sz="21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algn="ctr" hangingPunct="0"/>
            <a:r>
              <a:rPr lang="fr-FR" kern="0" dirty="0">
                <a:latin typeface="Helvetica Neue Medium"/>
                <a:ea typeface="Helvetica Neue Medium"/>
                <a:cs typeface="Helvetica Neue Medium"/>
              </a:rPr>
              <a:t>Trois </a:t>
            </a:r>
            <a:r>
              <a:rPr kern="0" dirty="0">
                <a:latin typeface="Helvetica Neue Medium"/>
                <a:ea typeface="Helvetica Neue Medium"/>
                <a:cs typeface="Helvetica Neue Medium"/>
              </a:rPr>
              <a:t>spécialités </a:t>
            </a:r>
            <a:r>
              <a:rPr lang="fr-FR" kern="0" dirty="0">
                <a:latin typeface="Helvetica Neue Medium"/>
                <a:ea typeface="Helvetica Neue Medium"/>
                <a:cs typeface="Helvetica Neue Medium"/>
              </a:rPr>
              <a:t>en </a:t>
            </a:r>
            <a:r>
              <a:rPr lang="fr-FR" kern="0" dirty="0" err="1">
                <a:latin typeface="Helvetica Neue Medium"/>
                <a:ea typeface="Helvetica Neue Medium"/>
                <a:cs typeface="Helvetica Neue Medium"/>
              </a:rPr>
              <a:t>t</a:t>
            </a:r>
            <a:r>
              <a:rPr kern="0" dirty="0">
                <a:latin typeface="Helvetica Neue Medium"/>
                <a:ea typeface="Helvetica Neue Medium"/>
                <a:cs typeface="Helvetica Neue Medium"/>
              </a:rPr>
              <a:t>erminale </a:t>
            </a:r>
          </a:p>
        </p:txBody>
      </p:sp>
      <p:sp>
        <p:nvSpPr>
          <p:cNvPr id="150" name="3 spécialités de 1ère"/>
          <p:cNvSpPr txBox="1"/>
          <p:nvPr/>
        </p:nvSpPr>
        <p:spPr>
          <a:xfrm>
            <a:off x="2146713" y="1918633"/>
            <a:ext cx="3803878" cy="341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95" tIns="35695" rIns="35695" bIns="35695" anchor="ctr">
            <a:spAutoFit/>
          </a:bodyPr>
          <a:lstStyle>
            <a:lvl1pPr defTabSz="457200">
              <a:lnSpc>
                <a:spcPct val="80000"/>
              </a:lnSpc>
              <a:spcBef>
                <a:spcPts val="5500"/>
              </a:spcBef>
              <a:defRPr sz="21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algn="ctr" hangingPunct="0"/>
            <a:r>
              <a:rPr lang="fr-FR" kern="0" dirty="0">
                <a:latin typeface="Helvetica Neue Medium"/>
                <a:ea typeface="Helvetica Neue Medium"/>
                <a:cs typeface="Helvetica Neue Medium"/>
              </a:rPr>
              <a:t>Trois </a:t>
            </a:r>
            <a:r>
              <a:rPr kern="0" dirty="0">
                <a:latin typeface="Helvetica Neue Medium"/>
                <a:ea typeface="Helvetica Neue Medium"/>
                <a:cs typeface="Helvetica Neue Medium"/>
              </a:rPr>
              <a:t> spécialités </a:t>
            </a:r>
            <a:r>
              <a:rPr lang="fr-FR" kern="0" dirty="0">
                <a:latin typeface="Helvetica Neue Medium"/>
                <a:ea typeface="Helvetica Neue Medium"/>
                <a:cs typeface="Helvetica Neue Medium"/>
              </a:rPr>
              <a:t>en première</a:t>
            </a:r>
            <a:r>
              <a:rPr kern="0" dirty="0">
                <a:latin typeface="Helvetica Neue Medium"/>
                <a:ea typeface="Helvetica Neue Medium"/>
                <a:cs typeface="Helvetica Neue Medium"/>
              </a:rPr>
              <a:t> </a:t>
            </a:r>
          </a:p>
        </p:txBody>
      </p:sp>
      <p:sp>
        <p:nvSpPr>
          <p:cNvPr id="151" name="Cercle"/>
          <p:cNvSpPr/>
          <p:nvPr/>
        </p:nvSpPr>
        <p:spPr>
          <a:xfrm>
            <a:off x="2051522" y="3720883"/>
            <a:ext cx="1208007" cy="1208009"/>
          </a:xfrm>
          <a:prstGeom prst="ellipse">
            <a:avLst/>
          </a:prstGeom>
          <a:solidFill>
            <a:srgbClr val="EA8F3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321275" hangingPunct="0">
              <a:lnSpc>
                <a:spcPct val="80000"/>
              </a:lnSpc>
              <a:defRPr sz="1900" b="0">
                <a:solidFill>
                  <a:srgbClr val="FFFFFF"/>
                </a:solidFill>
              </a:defRPr>
            </a:pPr>
            <a:endParaRPr sz="1300" kern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2" name="HG…"/>
          <p:cNvSpPr txBox="1"/>
          <p:nvPr/>
        </p:nvSpPr>
        <p:spPr>
          <a:xfrm>
            <a:off x="2273308" y="4405059"/>
            <a:ext cx="752284" cy="2644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95" tIns="35695" rIns="35695" bIns="35695" anchor="ctr">
            <a:spAutoFit/>
          </a:bodyPr>
          <a:lstStyle/>
          <a:p>
            <a:pPr algn="ctr" defTabSz="321275" hangingPunct="0">
              <a:lnSpc>
                <a:spcPct val="80000"/>
              </a:lnSpc>
              <a:defRPr sz="2100" b="0">
                <a:solidFill>
                  <a:srgbClr val="FFFFFF"/>
                </a:solidFill>
              </a:defRPr>
            </a:pPr>
            <a:r>
              <a:rPr sz="15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HGG</a:t>
            </a:r>
            <a:r>
              <a:rPr lang="fr-FR" sz="15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</a:t>
            </a:r>
            <a:endParaRPr sz="1500" kern="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3" name="LLCE"/>
          <p:cNvSpPr txBox="1"/>
          <p:nvPr/>
        </p:nvSpPr>
        <p:spPr>
          <a:xfrm>
            <a:off x="2306192" y="3772317"/>
            <a:ext cx="610101" cy="354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95" tIns="35695" rIns="35695" bIns="35695" anchor="ctr">
            <a:spAutoFit/>
          </a:bodyPr>
          <a:lstStyle>
            <a:lvl1pPr defTabSz="457200">
              <a:lnSpc>
                <a:spcPct val="80000"/>
              </a:lnSpc>
              <a:defRPr sz="22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 dirty="0">
                <a:latin typeface="Helvetica Neue"/>
                <a:ea typeface="Helvetica Neue"/>
                <a:cs typeface="Helvetica Neue"/>
                <a:sym typeface="Helvetica Neue"/>
              </a:rPr>
              <a:t>SES</a:t>
            </a:r>
          </a:p>
        </p:txBody>
      </p:sp>
      <p:sp>
        <p:nvSpPr>
          <p:cNvPr id="154" name="LLCE"/>
          <p:cNvSpPr txBox="1"/>
          <p:nvPr/>
        </p:nvSpPr>
        <p:spPr>
          <a:xfrm>
            <a:off x="2478373" y="4020696"/>
            <a:ext cx="264448" cy="3926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95" tIns="35695" rIns="35695" bIns="35695" anchor="ctr">
            <a:spAutoFit/>
          </a:bodyPr>
          <a:lstStyle>
            <a:lvl1pPr defTabSz="457200">
              <a:lnSpc>
                <a:spcPct val="80000"/>
              </a:lnSpc>
              <a:defRPr sz="25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 dirty="0"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</p:txBody>
      </p:sp>
      <p:sp>
        <p:nvSpPr>
          <p:cNvPr id="155" name="Réalisé par le…"/>
          <p:cNvSpPr txBox="1"/>
          <p:nvPr/>
        </p:nvSpPr>
        <p:spPr>
          <a:xfrm>
            <a:off x="5890937" y="6211496"/>
            <a:ext cx="3247137" cy="6239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95" tIns="35695" rIns="35695" bIns="35695" anchor="ctr">
            <a:spAutoFit/>
          </a:bodyPr>
          <a:lstStyle/>
          <a:p>
            <a:pPr algn="ctr" defTabSz="321275" hangingPunct="0">
              <a:defRPr sz="17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sz="1200" kern="0" dirty="0">
                <a:solidFill>
                  <a:srgbClr val="A7A7A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Réalisé par le </a:t>
            </a:r>
          </a:p>
          <a:p>
            <a:pPr algn="ctr" defTabSz="321275" hangingPunct="0">
              <a:defRPr sz="17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sz="1200" kern="0" dirty="0">
                <a:solidFill>
                  <a:srgbClr val="A7A7A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Groupe de Ressources Disciplinaires de SES</a:t>
            </a:r>
          </a:p>
          <a:p>
            <a:pPr algn="ctr" defTabSz="321275" hangingPunct="0">
              <a:defRPr sz="17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sz="1200" kern="0" dirty="0">
                <a:solidFill>
                  <a:srgbClr val="A7A7A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 l’Académie de Lyon</a:t>
            </a:r>
          </a:p>
        </p:txBody>
      </p:sp>
      <p:sp>
        <p:nvSpPr>
          <p:cNvPr id="156" name="HG…"/>
          <p:cNvSpPr txBox="1"/>
          <p:nvPr/>
        </p:nvSpPr>
        <p:spPr>
          <a:xfrm>
            <a:off x="4074283" y="3751466"/>
            <a:ext cx="995453" cy="6338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95" tIns="35695" rIns="35695" bIns="35695" anchor="ctr">
            <a:spAutoFit/>
          </a:bodyPr>
          <a:lstStyle/>
          <a:p>
            <a:pPr algn="ctr" defTabSz="321275" hangingPunct="0">
              <a:lnSpc>
                <a:spcPct val="80000"/>
              </a:lnSpc>
              <a:defRPr sz="2200" b="0">
                <a:solidFill>
                  <a:srgbClr val="FFFFFF"/>
                </a:solidFill>
              </a:defRPr>
            </a:pPr>
            <a:r>
              <a:rPr sz="15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Humanités</a:t>
            </a:r>
          </a:p>
          <a:p>
            <a:pPr algn="ctr" defTabSz="321275" hangingPunct="0">
              <a:lnSpc>
                <a:spcPct val="80000"/>
              </a:lnSpc>
              <a:defRPr sz="2200" b="0">
                <a:solidFill>
                  <a:srgbClr val="FFFFFF"/>
                </a:solidFill>
              </a:defRPr>
            </a:pPr>
            <a:r>
              <a:rPr sz="15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Littérature</a:t>
            </a:r>
          </a:p>
          <a:p>
            <a:pPr algn="ctr" defTabSz="321275" hangingPunct="0">
              <a:lnSpc>
                <a:spcPct val="80000"/>
              </a:lnSpc>
              <a:defRPr sz="2200" b="0">
                <a:solidFill>
                  <a:srgbClr val="FFFFFF"/>
                </a:solidFill>
              </a:defRPr>
            </a:pPr>
            <a:r>
              <a:rPr sz="15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Philo</a:t>
            </a:r>
          </a:p>
        </p:txBody>
      </p:sp>
      <p:sp>
        <p:nvSpPr>
          <p:cNvPr id="157" name="HG…"/>
          <p:cNvSpPr txBox="1"/>
          <p:nvPr/>
        </p:nvSpPr>
        <p:spPr>
          <a:xfrm>
            <a:off x="4214890" y="3238620"/>
            <a:ext cx="752284" cy="2644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95" tIns="35695" rIns="35695" bIns="35695" anchor="ctr">
            <a:spAutoFit/>
          </a:bodyPr>
          <a:lstStyle/>
          <a:p>
            <a:pPr algn="ctr" defTabSz="321275" hangingPunct="0">
              <a:lnSpc>
                <a:spcPct val="80000"/>
              </a:lnSpc>
              <a:defRPr sz="2200" b="0">
                <a:solidFill>
                  <a:srgbClr val="FFFFFF"/>
                </a:solidFill>
              </a:defRPr>
            </a:pPr>
            <a:r>
              <a:rPr sz="15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HGG</a:t>
            </a:r>
            <a:r>
              <a:rPr lang="fr-FR" sz="15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</a:t>
            </a:r>
            <a:endParaRPr sz="1500" kern="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8" name="LLCE"/>
          <p:cNvSpPr txBox="1"/>
          <p:nvPr/>
        </p:nvSpPr>
        <p:spPr>
          <a:xfrm>
            <a:off x="4254733" y="2555004"/>
            <a:ext cx="634556" cy="367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95" tIns="35695" rIns="35695" bIns="35695" anchor="ctr">
            <a:spAutoFit/>
          </a:bodyPr>
          <a:lstStyle>
            <a:lvl1pPr defTabSz="457200">
              <a:lnSpc>
                <a:spcPct val="80000"/>
              </a:lnSpc>
              <a:defRPr sz="23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 dirty="0">
                <a:latin typeface="Helvetica Neue"/>
                <a:ea typeface="Helvetica Neue"/>
                <a:cs typeface="Helvetica Neue"/>
                <a:sym typeface="Helvetica Neue"/>
              </a:rPr>
              <a:t>SES</a:t>
            </a:r>
          </a:p>
        </p:txBody>
      </p:sp>
      <p:sp>
        <p:nvSpPr>
          <p:cNvPr id="159" name="LLCE"/>
          <p:cNvSpPr txBox="1"/>
          <p:nvPr/>
        </p:nvSpPr>
        <p:spPr>
          <a:xfrm>
            <a:off x="4450266" y="2808652"/>
            <a:ext cx="264448" cy="3926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95" tIns="35695" rIns="35695" bIns="35695" anchor="ctr">
            <a:spAutoFit/>
          </a:bodyPr>
          <a:lstStyle>
            <a:lvl1pPr defTabSz="457200">
              <a:lnSpc>
                <a:spcPct val="80000"/>
              </a:lnSpc>
              <a:defRPr sz="25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 dirty="0"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</p:txBody>
      </p:sp>
      <p:sp>
        <p:nvSpPr>
          <p:cNvPr id="160" name="LLCE"/>
          <p:cNvSpPr txBox="1"/>
          <p:nvPr/>
        </p:nvSpPr>
        <p:spPr>
          <a:xfrm>
            <a:off x="4439777" y="3465787"/>
            <a:ext cx="264448" cy="3926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95" tIns="35695" rIns="35695" bIns="35695" anchor="ctr">
            <a:spAutoFit/>
          </a:bodyPr>
          <a:lstStyle>
            <a:lvl1pPr defTabSz="457200">
              <a:lnSpc>
                <a:spcPct val="80000"/>
              </a:lnSpc>
              <a:defRPr sz="25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</p:txBody>
      </p:sp>
      <p:grpSp>
        <p:nvGrpSpPr>
          <p:cNvPr id="7" name="Groupe"/>
          <p:cNvGrpSpPr/>
          <p:nvPr/>
        </p:nvGrpSpPr>
        <p:grpSpPr>
          <a:xfrm>
            <a:off x="6651362" y="97808"/>
            <a:ext cx="2444051" cy="3659285"/>
            <a:chOff x="-1" y="473"/>
            <a:chExt cx="3475983" cy="5204311"/>
          </a:xfrm>
        </p:grpSpPr>
        <p:grpSp>
          <p:nvGrpSpPr>
            <p:cNvPr id="8" name="Groupe"/>
            <p:cNvGrpSpPr/>
            <p:nvPr/>
          </p:nvGrpSpPr>
          <p:grpSpPr>
            <a:xfrm>
              <a:off x="-1" y="473"/>
              <a:ext cx="3349658" cy="5204311"/>
              <a:chOff x="0" y="474"/>
              <a:chExt cx="3349656" cy="5204309"/>
            </a:xfrm>
          </p:grpSpPr>
          <p:sp>
            <p:nvSpPr>
              <p:cNvPr id="161" name="Ligne"/>
              <p:cNvSpPr/>
              <p:nvPr/>
            </p:nvSpPr>
            <p:spPr>
              <a:xfrm>
                <a:off x="702787" y="3392954"/>
                <a:ext cx="827064" cy="363200"/>
              </a:xfrm>
              <a:prstGeom prst="line">
                <a:avLst/>
              </a:prstGeom>
              <a:noFill/>
              <a:ln w="25400" cap="flat">
                <a:solidFill>
                  <a:srgbClr val="2E578C"/>
                </a:solidFill>
                <a:custDash>
                  <a:ds d="200000" sp="200000"/>
                </a:custDash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algn="ctr" defTabSz="321275" hangingPunct="0">
                  <a:lnSpc>
                    <a:spcPct val="80000"/>
                  </a:lnSpc>
                  <a:spcBef>
                    <a:spcPts val="3867"/>
                  </a:spcBef>
                  <a:defRPr sz="5000" b="0">
                    <a:solidFill>
                      <a:srgbClr val="333333"/>
                    </a:solidFill>
                    <a:latin typeface="Helvetica Neue Thin"/>
                    <a:ea typeface="Helvetica Neue Thin"/>
                    <a:cs typeface="Helvetica Neue Thin"/>
                    <a:sym typeface="Helvetica Neue Thin"/>
                  </a:defRPr>
                </a:pPr>
                <a:endParaRPr sz="3500" kern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endParaRPr>
              </a:p>
            </p:txBody>
          </p:sp>
          <p:sp>
            <p:nvSpPr>
              <p:cNvPr id="162" name="Ligne"/>
              <p:cNvSpPr/>
              <p:nvPr/>
            </p:nvSpPr>
            <p:spPr>
              <a:xfrm flipV="1">
                <a:off x="0" y="1386395"/>
                <a:ext cx="208670" cy="836923"/>
              </a:xfrm>
              <a:prstGeom prst="line">
                <a:avLst/>
              </a:prstGeom>
              <a:noFill/>
              <a:ln w="25400" cap="flat">
                <a:solidFill>
                  <a:srgbClr val="2E578C"/>
                </a:solidFill>
                <a:custDash>
                  <a:ds d="200000" sp="200000"/>
                </a:custDash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algn="ctr" defTabSz="321275" hangingPunct="0">
                  <a:lnSpc>
                    <a:spcPct val="80000"/>
                  </a:lnSpc>
                  <a:spcBef>
                    <a:spcPts val="3867"/>
                  </a:spcBef>
                  <a:defRPr sz="5000" b="0">
                    <a:solidFill>
                      <a:srgbClr val="333333"/>
                    </a:solidFill>
                    <a:latin typeface="Helvetica Neue Thin"/>
                    <a:ea typeface="Helvetica Neue Thin"/>
                    <a:cs typeface="Helvetica Neue Thin"/>
                    <a:sym typeface="Helvetica Neue Thin"/>
                  </a:defRPr>
                </a:pPr>
                <a:endParaRPr sz="3500" kern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endParaRPr>
              </a:p>
            </p:txBody>
          </p:sp>
          <p:sp>
            <p:nvSpPr>
              <p:cNvPr id="163" name="Ligne"/>
              <p:cNvSpPr/>
              <p:nvPr/>
            </p:nvSpPr>
            <p:spPr>
              <a:xfrm flipH="1">
                <a:off x="630449" y="2109692"/>
                <a:ext cx="971740" cy="530773"/>
              </a:xfrm>
              <a:prstGeom prst="line">
                <a:avLst/>
              </a:prstGeom>
              <a:noFill/>
              <a:ln w="25400" cap="flat">
                <a:solidFill>
                  <a:srgbClr val="2E578C"/>
                </a:solidFill>
                <a:custDash>
                  <a:ds d="200000" sp="200000"/>
                </a:custDash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 algn="ctr" defTabSz="321275" hangingPunct="0">
                  <a:lnSpc>
                    <a:spcPct val="80000"/>
                  </a:lnSpc>
                  <a:spcBef>
                    <a:spcPts val="3867"/>
                  </a:spcBef>
                  <a:defRPr sz="5000" b="0">
                    <a:solidFill>
                      <a:srgbClr val="333333"/>
                    </a:solidFill>
                    <a:latin typeface="Helvetica Neue Thin"/>
                    <a:ea typeface="Helvetica Neue Thin"/>
                    <a:cs typeface="Helvetica Neue Thin"/>
                    <a:sym typeface="Helvetica Neue Thin"/>
                  </a:defRPr>
                </a:pPr>
                <a:endParaRPr sz="3500" kern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endParaRPr>
              </a:p>
            </p:txBody>
          </p:sp>
          <p:sp>
            <p:nvSpPr>
              <p:cNvPr id="164" name="LICENCES…"/>
              <p:cNvSpPr txBox="1"/>
              <p:nvPr/>
            </p:nvSpPr>
            <p:spPr>
              <a:xfrm>
                <a:off x="1697630" y="2620739"/>
                <a:ext cx="1652026" cy="258404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/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 u="sng">
                    <a:solidFill>
                      <a:srgbClr val="2E578C"/>
                    </a:solidFill>
                  </a:defRPr>
                </a:pPr>
                <a:r>
                  <a:rPr sz="1200" b="1" u="sng" kern="0">
                    <a:solidFill>
                      <a:srgbClr val="2E578C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LICENCES</a:t>
                </a:r>
              </a:p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buSzPct val="100000"/>
                  <a:buFontTx/>
                  <a:buChar char="-"/>
                  <a:defRPr sz="1700">
                    <a:solidFill>
                      <a:srgbClr val="2E578C"/>
                    </a:solidFill>
                  </a:defRPr>
                </a:pPr>
                <a:r>
                  <a:rPr sz="1200" b="1" kern="0">
                    <a:solidFill>
                      <a:srgbClr val="2E578C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 Sociologie</a:t>
                </a:r>
              </a:p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buSzPct val="100000"/>
                  <a:buFontTx/>
                  <a:buChar char="-"/>
                  <a:defRPr sz="1700">
                    <a:solidFill>
                      <a:srgbClr val="2E578C"/>
                    </a:solidFill>
                  </a:defRPr>
                </a:pPr>
                <a:r>
                  <a:rPr sz="1200" b="1" kern="0">
                    <a:solidFill>
                      <a:srgbClr val="2E578C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 Sciences de l’éducation</a:t>
                </a:r>
              </a:p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2E578C"/>
                    </a:solidFill>
                  </a:defRPr>
                </a:pPr>
                <a:r>
                  <a:rPr sz="1200" b="1" kern="0">
                    <a:solidFill>
                      <a:srgbClr val="2E578C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Sciences de l’Homme</a:t>
                </a:r>
              </a:p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buSzPct val="100000"/>
                  <a:buFontTx/>
                  <a:buChar char="-"/>
                  <a:defRPr sz="1700">
                    <a:solidFill>
                      <a:srgbClr val="2E578C"/>
                    </a:solidFill>
                  </a:defRPr>
                </a:pPr>
                <a:r>
                  <a:rPr sz="1200" b="1" kern="0">
                    <a:solidFill>
                      <a:srgbClr val="2E578C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 Droit </a:t>
                </a:r>
              </a:p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buSzPct val="100000"/>
                  <a:buFontTx/>
                  <a:buChar char="-"/>
                  <a:defRPr sz="1700">
                    <a:solidFill>
                      <a:srgbClr val="2E578C"/>
                    </a:solidFill>
                  </a:defRPr>
                </a:pPr>
                <a:r>
                  <a:rPr sz="1200" b="1" kern="0">
                    <a:solidFill>
                      <a:srgbClr val="2E578C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 Sciences Po</a:t>
                </a:r>
              </a:p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buSzPct val="100000"/>
                  <a:buFontTx/>
                  <a:buChar char="-"/>
                  <a:defRPr sz="1700">
                    <a:solidFill>
                      <a:srgbClr val="2E578C"/>
                    </a:solidFill>
                  </a:defRPr>
                </a:pPr>
                <a:r>
                  <a:rPr sz="1200" b="1" kern="0">
                    <a:solidFill>
                      <a:srgbClr val="2E578C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 Philosophie</a:t>
                </a:r>
              </a:p>
            </p:txBody>
          </p:sp>
          <p:sp>
            <p:nvSpPr>
              <p:cNvPr id="165" name="CPGE…"/>
              <p:cNvSpPr txBox="1"/>
              <p:nvPr/>
            </p:nvSpPr>
            <p:spPr>
              <a:xfrm>
                <a:off x="226267" y="474"/>
                <a:ext cx="2519843" cy="6646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/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 u="sng">
                    <a:solidFill>
                      <a:srgbClr val="2E578C"/>
                    </a:solidFill>
                  </a:defRPr>
                </a:pPr>
                <a:r>
                  <a:rPr sz="1200" b="1" u="sng" kern="0" dirty="0">
                    <a:solidFill>
                      <a:srgbClr val="2E578C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CPGE</a:t>
                </a:r>
              </a:p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2E578C"/>
                    </a:solidFill>
                  </a:defRPr>
                </a:pPr>
                <a:r>
                  <a:rPr sz="1200" b="1" kern="0" dirty="0">
                    <a:solidFill>
                      <a:srgbClr val="2E578C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D</a:t>
                </a:r>
                <a:r>
                  <a:rPr lang="fr-FR" sz="1200" b="1" kern="0" dirty="0" err="1">
                    <a:solidFill>
                      <a:srgbClr val="2E578C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roit</a:t>
                </a:r>
                <a:r>
                  <a:rPr lang="fr-FR" sz="1200" b="1" kern="0" dirty="0">
                    <a:solidFill>
                      <a:srgbClr val="2E578C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-économie (D</a:t>
                </a:r>
                <a:r>
                  <a:rPr sz="1200" b="1" kern="0" dirty="0">
                    <a:solidFill>
                      <a:srgbClr val="2E578C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1</a:t>
                </a:r>
                <a:r>
                  <a:rPr lang="fr-FR" sz="1200" b="1" kern="0" dirty="0">
                    <a:solidFill>
                      <a:srgbClr val="2E578C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)</a:t>
                </a:r>
                <a:endParaRPr sz="1200" b="1" kern="0" dirty="0">
                  <a:solidFill>
                    <a:srgbClr val="2E578C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66" name="ECOLES…"/>
              <p:cNvSpPr txBox="1"/>
              <p:nvPr/>
            </p:nvSpPr>
            <p:spPr>
              <a:xfrm>
                <a:off x="203690" y="690588"/>
                <a:ext cx="2542419" cy="66461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/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 u="sng">
                    <a:solidFill>
                      <a:srgbClr val="2E578C"/>
                    </a:solidFill>
                  </a:defRPr>
                </a:pPr>
                <a:r>
                  <a:rPr sz="1200" b="1" u="sng" kern="0">
                    <a:solidFill>
                      <a:srgbClr val="2E578C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ECOLES</a:t>
                </a:r>
              </a:p>
              <a:p>
                <a:pPr defTabSz="321275" hangingPunct="0">
                  <a:lnSpc>
                    <a:spcPct val="80000"/>
                  </a:lnSpc>
                  <a:spcBef>
                    <a:spcPts val="492"/>
                  </a:spcBef>
                  <a:defRPr sz="1700">
                    <a:solidFill>
                      <a:srgbClr val="2E578C"/>
                    </a:solidFill>
                  </a:defRPr>
                </a:pPr>
                <a:r>
                  <a:rPr sz="1200" b="1" kern="0">
                    <a:solidFill>
                      <a:srgbClr val="2E578C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- Formations du social</a:t>
                </a:r>
              </a:p>
            </p:txBody>
          </p:sp>
        </p:grpSp>
        <p:sp>
          <p:nvSpPr>
            <p:cNvPr id="168" name="DUT…"/>
            <p:cNvSpPr txBox="1"/>
            <p:nvPr/>
          </p:nvSpPr>
          <p:spPr>
            <a:xfrm>
              <a:off x="1692864" y="1550601"/>
              <a:ext cx="1783118" cy="87472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275" hangingPunct="0">
                <a:lnSpc>
                  <a:spcPct val="80000"/>
                </a:lnSpc>
                <a:spcBef>
                  <a:spcPts val="492"/>
                </a:spcBef>
                <a:defRPr sz="1700" u="sng">
                  <a:solidFill>
                    <a:srgbClr val="2E578C"/>
                  </a:solidFill>
                </a:defRPr>
              </a:pPr>
              <a:r>
                <a:rPr sz="1200" b="1" u="sng" kern="0">
                  <a:solidFill>
                    <a:srgbClr val="2E578C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DUT</a:t>
              </a:r>
            </a:p>
            <a:p>
              <a:pPr defTabSz="321275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2E578C"/>
                  </a:solidFill>
                </a:defRPr>
              </a:pPr>
              <a:r>
                <a:rPr sz="1200" b="1" kern="0">
                  <a:solidFill>
                    <a:srgbClr val="2E578C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Carrières sociales</a:t>
              </a:r>
            </a:p>
          </p:txBody>
        </p:sp>
      </p:grpSp>
      <p:sp>
        <p:nvSpPr>
          <p:cNvPr id="53" name="ZoneTexte 52"/>
          <p:cNvSpPr txBox="1"/>
          <p:nvPr/>
        </p:nvSpPr>
        <p:spPr>
          <a:xfrm>
            <a:off x="380102" y="662160"/>
            <a:ext cx="2283098" cy="121050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746" tIns="50746" rIns="50746" bIns="50746" numCol="1" spcCol="38054" rtlCol="0" anchor="ctr">
            <a:spAutoFit/>
          </a:bodyPr>
          <a:lstStyle/>
          <a:p>
            <a:pPr algn="ctr" defTabSz="583510" hangingPunct="0"/>
            <a:r>
              <a:rPr lang="fr-FR" sz="1400" b="1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Enseignement optionnel possible</a:t>
            </a:r>
          </a:p>
          <a:p>
            <a:pPr algn="ctr"/>
            <a:r>
              <a:rPr lang="fr-FR" sz="1400" dirty="0"/>
              <a:t>Droit et grands enjeux du monde contemporain</a:t>
            </a:r>
          </a:p>
          <a:p>
            <a:pPr algn="ctr" defTabSz="583510" hangingPunct="0"/>
            <a:endParaRPr lang="fr-FR" sz="1600" b="1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dvAuto="0"/>
      <p:bldP spid="3" grpId="0" animBg="1" advAuto="0"/>
      <p:bldP spid="5" grpId="0" animBg="1" advAuto="0"/>
      <p:bldP spid="138" grpId="0" animBg="1" advAuto="0"/>
      <p:bldP spid="139" grpId="0" animBg="1" advAuto="0"/>
      <p:bldP spid="146" grpId="0" animBg="1" advAuto="0"/>
      <p:bldP spid="147" grpId="0" animBg="1" advAuto="0"/>
      <p:bldP spid="148" grpId="0" animBg="1" advAuto="0"/>
      <p:bldP spid="149" grpId="0" animBg="1" advAuto="0"/>
      <p:bldP spid="150" grpId="0" animBg="1" advAuto="0"/>
      <p:bldP spid="151" grpId="0" animBg="1" advAuto="0"/>
      <p:bldP spid="155" grpId="0" animBg="1" advAuto="0"/>
      <p:bldP spid="7" grpId="0" animBg="1" advAuto="0"/>
      <p:bldP spid="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400" dirty="0"/>
              <a:t>1. Organisation des classes de Première et Terminale</a:t>
            </a:r>
            <a:endParaRPr lang="fr-FR" sz="3200" dirty="0"/>
          </a:p>
        </p:txBody>
      </p:sp>
    </p:spTree>
    <p:extLst>
      <p:ext uri="{BB962C8B-B14F-4D97-AF65-F5344CB8AC3E}">
        <p14:creationId xmlns="" xmlns:p14="http://schemas.microsoft.com/office/powerpoint/2010/main" val="323458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Ligne"/>
          <p:cNvSpPr/>
          <p:nvPr/>
        </p:nvSpPr>
        <p:spPr>
          <a:xfrm flipH="1">
            <a:off x="2916292" y="3440921"/>
            <a:ext cx="1585589" cy="787444"/>
          </a:xfrm>
          <a:prstGeom prst="line">
            <a:avLst/>
          </a:prstGeom>
          <a:ln w="25400">
            <a:solidFill>
              <a:schemeClr val="accent5">
                <a:hueOff val="-82419"/>
                <a:satOff val="-9513"/>
                <a:lumOff val="-16343"/>
              </a:schemeClr>
            </a:solidFill>
          </a:ln>
        </p:spPr>
        <p:txBody>
          <a:bodyPr lIns="32142" tIns="32142" rIns="32142" bIns="32142"/>
          <a:lstStyle/>
          <a:p>
            <a:pPr algn="ctr" defTabSz="321440" hangingPunct="0">
              <a:lnSpc>
                <a:spcPct val="80000"/>
              </a:lnSpc>
              <a:spcBef>
                <a:spcPts val="3867"/>
              </a:spcBef>
              <a:defRPr sz="50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35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grpSp>
        <p:nvGrpSpPr>
          <p:cNvPr id="2" name="Groupe"/>
          <p:cNvGrpSpPr/>
          <p:nvPr/>
        </p:nvGrpSpPr>
        <p:grpSpPr>
          <a:xfrm>
            <a:off x="6483642" y="831034"/>
            <a:ext cx="2691025" cy="2988426"/>
            <a:chOff x="0" y="6808"/>
            <a:chExt cx="3827233" cy="4250204"/>
          </a:xfrm>
        </p:grpSpPr>
        <p:sp>
          <p:nvSpPr>
            <p:cNvPr id="120" name="Ligne"/>
            <p:cNvSpPr/>
            <p:nvPr/>
          </p:nvSpPr>
          <p:spPr>
            <a:xfrm flipV="1">
              <a:off x="338045" y="614253"/>
              <a:ext cx="1380328" cy="1380329"/>
            </a:xfrm>
            <a:prstGeom prst="line">
              <a:avLst/>
            </a:prstGeom>
            <a:noFill/>
            <a:ln w="25400" cap="flat">
              <a:solidFill>
                <a:srgbClr val="EA8F34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410730" hangingPunct="0">
                <a:defRPr sz="2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500" kern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21" name="Ligne"/>
            <p:cNvSpPr/>
            <p:nvPr/>
          </p:nvSpPr>
          <p:spPr>
            <a:xfrm>
              <a:off x="126999" y="2087716"/>
              <a:ext cx="1802419" cy="1378332"/>
            </a:xfrm>
            <a:prstGeom prst="line">
              <a:avLst/>
            </a:prstGeom>
            <a:noFill/>
            <a:ln w="25400" cap="flat">
              <a:solidFill>
                <a:srgbClr val="EA8F34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410730" hangingPunct="0">
                <a:defRPr sz="2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500" kern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22" name="Ligne"/>
            <p:cNvSpPr/>
            <p:nvPr/>
          </p:nvSpPr>
          <p:spPr>
            <a:xfrm>
              <a:off x="0" y="2084616"/>
              <a:ext cx="1701631" cy="1"/>
            </a:xfrm>
            <a:prstGeom prst="line">
              <a:avLst/>
            </a:prstGeom>
            <a:noFill/>
            <a:ln w="25400" cap="flat">
              <a:solidFill>
                <a:srgbClr val="EA8F34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410730" hangingPunct="0">
                <a:defRPr sz="2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500" kern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23" name="ECOLES…"/>
            <p:cNvSpPr txBox="1"/>
            <p:nvPr/>
          </p:nvSpPr>
          <p:spPr>
            <a:xfrm>
              <a:off x="1968461" y="3382289"/>
              <a:ext cx="1570937" cy="87472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440" hangingPunct="0">
                <a:lnSpc>
                  <a:spcPct val="80000"/>
                </a:lnSpc>
                <a:spcBef>
                  <a:spcPts val="492"/>
                </a:spcBef>
                <a:defRPr sz="1700" u="sng">
                  <a:solidFill>
                    <a:srgbClr val="EA8F34"/>
                  </a:solidFill>
                </a:defRPr>
              </a:pPr>
              <a:r>
                <a:rPr sz="1200" b="1" u="sng" kern="0">
                  <a:solidFill>
                    <a:srgbClr val="EA8F34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ECOLES</a:t>
              </a:r>
            </a:p>
            <a:p>
              <a:pPr defTabSz="321440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EA8F34"/>
                  </a:solidFill>
                </a:defRPr>
              </a:pPr>
              <a:r>
                <a:rPr sz="1200" b="1" kern="0">
                  <a:solidFill>
                    <a:srgbClr val="EA8F34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Ecole d’art et de design</a:t>
              </a:r>
            </a:p>
          </p:txBody>
        </p:sp>
        <p:sp>
          <p:nvSpPr>
            <p:cNvPr id="124" name="DUT…"/>
            <p:cNvSpPr txBox="1"/>
            <p:nvPr/>
          </p:nvSpPr>
          <p:spPr>
            <a:xfrm>
              <a:off x="1894739" y="1801648"/>
              <a:ext cx="1932494" cy="11745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440" hangingPunct="0">
                <a:lnSpc>
                  <a:spcPct val="80000"/>
                </a:lnSpc>
                <a:spcBef>
                  <a:spcPts val="492"/>
                </a:spcBef>
                <a:defRPr sz="1700" u="sng">
                  <a:solidFill>
                    <a:srgbClr val="EA8F34"/>
                  </a:solidFill>
                </a:defRPr>
              </a:pPr>
              <a:r>
                <a:rPr sz="1200" b="1" u="sng" kern="0">
                  <a:solidFill>
                    <a:srgbClr val="EA8F34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DUT</a:t>
              </a:r>
            </a:p>
            <a:p>
              <a:pPr defTabSz="321440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700">
                  <a:solidFill>
                    <a:srgbClr val="EA8F34"/>
                  </a:solidFill>
                </a:defRPr>
              </a:pPr>
              <a:r>
                <a:rPr sz="1200" b="1" kern="0">
                  <a:solidFill>
                    <a:srgbClr val="EA8F34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GACO - Arts</a:t>
              </a:r>
            </a:p>
            <a:p>
              <a:pPr defTabSz="321440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700">
                  <a:solidFill>
                    <a:srgbClr val="EA8F34"/>
                  </a:solidFill>
                </a:defRPr>
              </a:pPr>
              <a:r>
                <a:rPr sz="1200" b="1" kern="0">
                  <a:solidFill>
                    <a:srgbClr val="EA8F34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Information communication</a:t>
              </a:r>
            </a:p>
          </p:txBody>
        </p:sp>
        <p:sp>
          <p:nvSpPr>
            <p:cNvPr id="125" name="LICENCES…"/>
            <p:cNvSpPr txBox="1"/>
            <p:nvPr/>
          </p:nvSpPr>
          <p:spPr>
            <a:xfrm>
              <a:off x="1844864" y="6808"/>
              <a:ext cx="1818132" cy="13846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440" hangingPunct="0">
                <a:lnSpc>
                  <a:spcPct val="80000"/>
                </a:lnSpc>
                <a:spcBef>
                  <a:spcPts val="492"/>
                </a:spcBef>
                <a:defRPr sz="1700" u="sng">
                  <a:solidFill>
                    <a:srgbClr val="EA8F34"/>
                  </a:solidFill>
                </a:defRPr>
              </a:pPr>
              <a:r>
                <a:rPr sz="1200" b="1" u="sng" kern="0">
                  <a:solidFill>
                    <a:srgbClr val="EA8F34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LICENCES</a:t>
              </a:r>
            </a:p>
            <a:p>
              <a:pPr defTabSz="321440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700">
                  <a:solidFill>
                    <a:srgbClr val="EA8F34"/>
                  </a:solidFill>
                </a:defRPr>
              </a:pPr>
              <a:r>
                <a:rPr sz="1200" b="1" kern="0">
                  <a:solidFill>
                    <a:srgbClr val="EA8F34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Information Communication</a:t>
              </a:r>
            </a:p>
            <a:p>
              <a:pPr defTabSz="321440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700">
                  <a:solidFill>
                    <a:srgbClr val="EA8F34"/>
                  </a:solidFill>
                </a:defRPr>
              </a:pPr>
              <a:r>
                <a:rPr sz="1200" b="1" kern="0">
                  <a:solidFill>
                    <a:srgbClr val="EA8F34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Double licence droit et arts</a:t>
              </a:r>
            </a:p>
          </p:txBody>
        </p:sp>
      </p:grpSp>
      <p:sp>
        <p:nvSpPr>
          <p:cNvPr id="127" name="Ligne"/>
          <p:cNvSpPr/>
          <p:nvPr/>
        </p:nvSpPr>
        <p:spPr>
          <a:xfrm flipH="1">
            <a:off x="4048641" y="2465517"/>
            <a:ext cx="2223058" cy="1272488"/>
          </a:xfrm>
          <a:prstGeom prst="line">
            <a:avLst/>
          </a:prstGeom>
          <a:ln w="25400">
            <a:solidFill>
              <a:srgbClr val="EA8F34"/>
            </a:solidFill>
          </a:ln>
        </p:spPr>
        <p:txBody>
          <a:bodyPr lIns="32142" tIns="32142" rIns="32142" bIns="32142"/>
          <a:lstStyle/>
          <a:p>
            <a:pPr algn="ctr" defTabSz="321440" hangingPunct="0">
              <a:lnSpc>
                <a:spcPct val="80000"/>
              </a:lnSpc>
              <a:spcBef>
                <a:spcPts val="3867"/>
              </a:spcBef>
              <a:defRPr sz="50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35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28" name="Cercle"/>
          <p:cNvSpPr/>
          <p:nvPr/>
        </p:nvSpPr>
        <p:spPr>
          <a:xfrm>
            <a:off x="6008084" y="1680179"/>
            <a:ext cx="1196459" cy="1196459"/>
          </a:xfrm>
          <a:prstGeom prst="ellipse">
            <a:avLst/>
          </a:prstGeom>
          <a:solidFill>
            <a:srgbClr val="EA8F3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0730" hangingPunct="0">
              <a:defRPr b="0" cap="all">
                <a:solidFill>
                  <a:srgbClr val="FFFFFF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1700" kern="0" cap="all">
              <a:solidFill>
                <a:srgbClr val="FFFFFF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grpSp>
        <p:nvGrpSpPr>
          <p:cNvPr id="3" name="Groupe"/>
          <p:cNvGrpSpPr/>
          <p:nvPr/>
        </p:nvGrpSpPr>
        <p:grpSpPr>
          <a:xfrm>
            <a:off x="4585103" y="3450394"/>
            <a:ext cx="1782721" cy="2486076"/>
            <a:chOff x="0" y="0"/>
            <a:chExt cx="2535423" cy="3535752"/>
          </a:xfrm>
        </p:grpSpPr>
        <p:sp>
          <p:nvSpPr>
            <p:cNvPr id="129" name="Ligne"/>
            <p:cNvSpPr/>
            <p:nvPr/>
          </p:nvSpPr>
          <p:spPr>
            <a:xfrm flipH="1" flipV="1">
              <a:off x="0" y="0"/>
              <a:ext cx="1635746" cy="2635984"/>
            </a:xfrm>
            <a:prstGeom prst="line">
              <a:avLst/>
            </a:prstGeom>
            <a:noFill/>
            <a:ln w="63500" cap="flat">
              <a:solidFill>
                <a:srgbClr val="E5E5E5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440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grpSp>
          <p:nvGrpSpPr>
            <p:cNvPr id="4" name="Groupe"/>
            <p:cNvGrpSpPr/>
            <p:nvPr/>
          </p:nvGrpSpPr>
          <p:grpSpPr>
            <a:xfrm>
              <a:off x="833791" y="1834119"/>
              <a:ext cx="1701632" cy="1701633"/>
              <a:chOff x="0" y="0"/>
              <a:chExt cx="1701631" cy="1701631"/>
            </a:xfrm>
          </p:grpSpPr>
          <p:sp>
            <p:nvSpPr>
              <p:cNvPr id="130" name="Cercle"/>
              <p:cNvSpPr/>
              <p:nvPr/>
            </p:nvSpPr>
            <p:spPr>
              <a:xfrm>
                <a:off x="0" y="0"/>
                <a:ext cx="1701631" cy="1701631"/>
              </a:xfrm>
              <a:prstGeom prst="ellipse">
                <a:avLst/>
              </a:prstGeom>
              <a:solidFill>
                <a:srgbClr val="DDDDD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 defTabSz="410730" hangingPunct="0">
                  <a:defRPr b="0" cap="all">
                    <a:solidFill>
                      <a:srgbClr val="FFFFFF"/>
                    </a:solidFill>
                    <a:latin typeface="Helvetica Neue Thin"/>
                    <a:ea typeface="Helvetica Neue Thin"/>
                    <a:cs typeface="Helvetica Neue Thin"/>
                    <a:sym typeface="Helvetica Neue Thin"/>
                  </a:defRPr>
                </a:pPr>
                <a:endParaRPr sz="1700" kern="0" cap="all">
                  <a:solidFill>
                    <a:srgbClr val="FFFFFF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endParaRPr>
              </a:p>
            </p:txBody>
          </p:sp>
          <p:sp>
            <p:nvSpPr>
              <p:cNvPr id="131" name="LLCE"/>
              <p:cNvSpPr txBox="1"/>
              <p:nvPr/>
            </p:nvSpPr>
            <p:spPr>
              <a:xfrm>
                <a:off x="641070" y="372942"/>
                <a:ext cx="419488" cy="60187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defTabSz="457200">
                  <a:lnSpc>
                    <a:spcPct val="80000"/>
                  </a:lnSpc>
                  <a:defRPr sz="2500" b="0">
                    <a:solidFill>
                      <a:srgbClr val="FFFFFF"/>
                    </a:solidFill>
                  </a:defRPr>
                </a:lvl1pPr>
              </a:lstStyle>
              <a:p>
                <a:pPr algn="ctr" hangingPunct="0"/>
                <a:r>
                  <a:rPr kern="0">
                    <a:latin typeface="Helvetica Neue"/>
                    <a:ea typeface="Helvetica Neue"/>
                    <a:cs typeface="Helvetica Neue"/>
                    <a:sym typeface="Helvetica Neue"/>
                  </a:rPr>
                  <a:t>+</a:t>
                </a:r>
              </a:p>
            </p:txBody>
          </p:sp>
          <p:sp>
            <p:nvSpPr>
              <p:cNvPr id="132" name="Maths"/>
              <p:cNvSpPr txBox="1"/>
              <p:nvPr/>
            </p:nvSpPr>
            <p:spPr>
              <a:xfrm>
                <a:off x="359288" y="127418"/>
                <a:ext cx="983049" cy="60187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 defTabSz="457200">
                  <a:lnSpc>
                    <a:spcPct val="80000"/>
                  </a:lnSpc>
                  <a:defRPr sz="2500" b="0">
                    <a:solidFill>
                      <a:srgbClr val="FFFFFF"/>
                    </a:solidFill>
                  </a:defRPr>
                </a:lvl1pPr>
              </a:lstStyle>
              <a:p>
                <a:pPr algn="ctr" hangingPunct="0"/>
                <a:r>
                  <a:rPr kern="0" dirty="0">
                    <a:latin typeface="Helvetica Neue"/>
                    <a:ea typeface="Helvetica Neue"/>
                    <a:cs typeface="Helvetica Neue"/>
                    <a:sym typeface="Helvetica Neue"/>
                  </a:rPr>
                  <a:t>Arts</a:t>
                </a:r>
              </a:p>
            </p:txBody>
          </p:sp>
          <p:sp>
            <p:nvSpPr>
              <p:cNvPr id="133" name="HG…"/>
              <p:cNvSpPr txBox="1"/>
              <p:nvPr/>
            </p:nvSpPr>
            <p:spPr>
              <a:xfrm>
                <a:off x="121273" y="744451"/>
                <a:ext cx="1459087" cy="94475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/>
              <a:p>
                <a:pPr algn="ctr" defTabSz="321440" hangingPunct="0">
                  <a:lnSpc>
                    <a:spcPct val="80000"/>
                  </a:lnSpc>
                  <a:defRPr sz="2200" b="0">
                    <a:solidFill>
                      <a:srgbClr val="FFFFFF"/>
                    </a:solidFill>
                  </a:defRPr>
                </a:pPr>
                <a:r>
                  <a:rPr sz="1500" kern="0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Humanités</a:t>
                </a:r>
              </a:p>
              <a:p>
                <a:pPr algn="ctr" defTabSz="321440" hangingPunct="0">
                  <a:lnSpc>
                    <a:spcPct val="80000"/>
                  </a:lnSpc>
                  <a:defRPr sz="2200" b="0">
                    <a:solidFill>
                      <a:srgbClr val="FFFFFF"/>
                    </a:solidFill>
                  </a:defRPr>
                </a:pPr>
                <a:r>
                  <a:rPr sz="1500" kern="0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Lettres</a:t>
                </a:r>
              </a:p>
              <a:p>
                <a:pPr algn="ctr" defTabSz="321440" hangingPunct="0">
                  <a:lnSpc>
                    <a:spcPct val="80000"/>
                  </a:lnSpc>
                  <a:defRPr sz="2200" b="0">
                    <a:solidFill>
                      <a:srgbClr val="FFFFFF"/>
                    </a:solidFill>
                  </a:defRPr>
                </a:pPr>
                <a:r>
                  <a:rPr sz="1500" kern="0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Philo</a:t>
                </a:r>
              </a:p>
            </p:txBody>
          </p:sp>
        </p:grpSp>
      </p:grpSp>
      <p:sp>
        <p:nvSpPr>
          <p:cNvPr id="136" name="SES…"/>
          <p:cNvSpPr/>
          <p:nvPr/>
        </p:nvSpPr>
        <p:spPr>
          <a:xfrm>
            <a:off x="3632923" y="2489923"/>
            <a:ext cx="1878157" cy="1878157"/>
          </a:xfrm>
          <a:prstGeom prst="ellipse">
            <a:avLst/>
          </a:prstGeom>
          <a:solidFill>
            <a:srgbClr val="713D75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algn="ctr" defTabSz="410730" hangingPunct="0">
              <a:defRPr sz="2200" b="0" cap="all">
                <a:solidFill>
                  <a:srgbClr val="FFFFFF"/>
                </a:solidFill>
              </a:defRPr>
            </a:pPr>
            <a:r>
              <a:rPr sz="1500" kern="0" cap="all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SES</a:t>
            </a:r>
          </a:p>
          <a:p>
            <a:pPr algn="ctr" defTabSz="410730" hangingPunct="0">
              <a:defRPr sz="2100" b="0" cap="all">
                <a:solidFill>
                  <a:srgbClr val="FFFFFF"/>
                </a:solidFill>
              </a:defRPr>
            </a:pPr>
            <a:r>
              <a:rPr sz="1500" kern="0" cap="all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  <a:p>
            <a:pPr algn="ctr" defTabSz="410730" hangingPunct="0">
              <a:defRPr sz="2200" b="0" cap="all">
                <a:solidFill>
                  <a:srgbClr val="FFFFFF"/>
                </a:solidFill>
              </a:defRPr>
            </a:pPr>
            <a:r>
              <a:rPr sz="1500" kern="0" cap="all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ARTS</a:t>
            </a:r>
          </a:p>
          <a:p>
            <a:pPr algn="ctr" defTabSz="410730" hangingPunct="0">
              <a:defRPr sz="2100" b="0" cap="all">
                <a:solidFill>
                  <a:srgbClr val="FFFFFF"/>
                </a:solidFill>
              </a:defRPr>
            </a:pPr>
            <a:r>
              <a:rPr sz="1500" kern="0" cap="all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  <a:p>
            <a:pPr algn="ctr" defTabSz="410730" hangingPunct="0">
              <a:defRPr sz="2200" b="0" cap="all">
                <a:solidFill>
                  <a:srgbClr val="FFFFFF"/>
                </a:solidFill>
              </a:defRPr>
            </a:pPr>
            <a:r>
              <a:rPr sz="1500" kern="0" cap="all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Humanités</a:t>
            </a:r>
          </a:p>
          <a:p>
            <a:pPr algn="ctr" defTabSz="410730" hangingPunct="0">
              <a:defRPr sz="2200" b="0" cap="all">
                <a:solidFill>
                  <a:srgbClr val="FFFFFF"/>
                </a:solidFill>
              </a:defRPr>
            </a:pPr>
            <a:r>
              <a:rPr sz="1500" kern="0" cap="all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Littérature</a:t>
            </a:r>
          </a:p>
          <a:p>
            <a:pPr algn="ctr" defTabSz="410730" hangingPunct="0">
              <a:defRPr sz="2200" b="0" cap="all">
                <a:solidFill>
                  <a:srgbClr val="FFFFFF"/>
                </a:solidFill>
              </a:defRPr>
            </a:pPr>
            <a:r>
              <a:rPr sz="1500" kern="0" cap="all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Philo</a:t>
            </a:r>
          </a:p>
        </p:txBody>
      </p:sp>
      <p:sp>
        <p:nvSpPr>
          <p:cNvPr id="137" name="Maths"/>
          <p:cNvSpPr txBox="1"/>
          <p:nvPr/>
        </p:nvSpPr>
        <p:spPr>
          <a:xfrm>
            <a:off x="6275942" y="2309599"/>
            <a:ext cx="660742" cy="392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5" tIns="35715" rIns="35715" bIns="35715" anchor="ctr">
            <a:spAutoFit/>
          </a:bodyPr>
          <a:lstStyle>
            <a:lvl1pPr defTabSz="457200">
              <a:lnSpc>
                <a:spcPct val="80000"/>
              </a:lnSpc>
              <a:defRPr sz="25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Arts</a:t>
            </a:r>
          </a:p>
        </p:txBody>
      </p:sp>
      <p:sp>
        <p:nvSpPr>
          <p:cNvPr id="138" name="SVT"/>
          <p:cNvSpPr txBox="1"/>
          <p:nvPr/>
        </p:nvSpPr>
        <p:spPr>
          <a:xfrm>
            <a:off x="4309502" y="1602869"/>
            <a:ext cx="520968" cy="3157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5" tIns="35715" rIns="35715" bIns="35715" anchor="ctr">
            <a:spAutoFit/>
          </a:bodyPr>
          <a:lstStyle>
            <a:lvl1pPr defTabSz="457200">
              <a:lnSpc>
                <a:spcPct val="80000"/>
              </a:lnSpc>
              <a:defRPr sz="19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SVT</a:t>
            </a:r>
          </a:p>
        </p:txBody>
      </p:sp>
      <p:sp>
        <p:nvSpPr>
          <p:cNvPr id="140" name="Arts"/>
          <p:cNvSpPr txBox="1"/>
          <p:nvPr/>
        </p:nvSpPr>
        <p:spPr>
          <a:xfrm>
            <a:off x="2806501" y="2316477"/>
            <a:ext cx="520968" cy="3157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5" tIns="35715" rIns="35715" bIns="35715" anchor="ctr">
            <a:spAutoFit/>
          </a:bodyPr>
          <a:lstStyle>
            <a:lvl1pPr defTabSz="457200">
              <a:lnSpc>
                <a:spcPct val="80000"/>
              </a:lnSpc>
              <a:defRPr sz="19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Arts</a:t>
            </a:r>
          </a:p>
        </p:txBody>
      </p:sp>
      <p:sp>
        <p:nvSpPr>
          <p:cNvPr id="141" name="Cercle"/>
          <p:cNvSpPr/>
          <p:nvPr/>
        </p:nvSpPr>
        <p:spPr>
          <a:xfrm>
            <a:off x="2049425" y="3795051"/>
            <a:ext cx="1181218" cy="1181220"/>
          </a:xfrm>
          <a:prstGeom prst="ellipse">
            <a:avLst/>
          </a:prstGeom>
          <a:solidFill>
            <a:srgbClr val="C02A33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321440" hangingPunct="0">
              <a:lnSpc>
                <a:spcPct val="80000"/>
              </a:lnSpc>
              <a:defRPr sz="1900" b="0">
                <a:solidFill>
                  <a:srgbClr val="FFFFFF"/>
                </a:solidFill>
              </a:defRPr>
            </a:pPr>
            <a:endParaRPr sz="1300" kern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5" name="Groupe"/>
          <p:cNvGrpSpPr/>
          <p:nvPr/>
        </p:nvGrpSpPr>
        <p:grpSpPr>
          <a:xfrm>
            <a:off x="121430" y="2520548"/>
            <a:ext cx="3652283" cy="4236583"/>
            <a:chOff x="0" y="14146"/>
            <a:chExt cx="5194354" cy="6025362"/>
          </a:xfrm>
        </p:grpSpPr>
        <p:sp>
          <p:nvSpPr>
            <p:cNvPr id="142" name="Ligne"/>
            <p:cNvSpPr/>
            <p:nvPr/>
          </p:nvSpPr>
          <p:spPr>
            <a:xfrm flipH="1" flipV="1">
              <a:off x="1634870" y="1328448"/>
              <a:ext cx="1294737" cy="756437"/>
            </a:xfrm>
            <a:prstGeom prst="line">
              <a:avLst/>
            </a:prstGeom>
            <a:noFill/>
            <a:ln w="25400" cap="flat">
              <a:solidFill>
                <a:srgbClr val="C82506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440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43" name="Ligne"/>
            <p:cNvSpPr/>
            <p:nvPr/>
          </p:nvSpPr>
          <p:spPr>
            <a:xfrm flipV="1">
              <a:off x="1925544" y="3018708"/>
              <a:ext cx="911520" cy="476769"/>
            </a:xfrm>
            <a:prstGeom prst="line">
              <a:avLst/>
            </a:prstGeom>
            <a:noFill/>
            <a:ln w="25400" cap="flat">
              <a:solidFill>
                <a:srgbClr val="C82506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440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44" name="Ligne"/>
            <p:cNvSpPr/>
            <p:nvPr/>
          </p:nvSpPr>
          <p:spPr>
            <a:xfrm flipV="1">
              <a:off x="3006711" y="3430019"/>
              <a:ext cx="353660" cy="1178401"/>
            </a:xfrm>
            <a:prstGeom prst="line">
              <a:avLst/>
            </a:prstGeom>
            <a:noFill/>
            <a:ln w="25400" cap="flat">
              <a:solidFill>
                <a:srgbClr val="C82506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440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45" name="LICENCES…"/>
            <p:cNvSpPr txBox="1"/>
            <p:nvPr/>
          </p:nvSpPr>
          <p:spPr>
            <a:xfrm>
              <a:off x="0" y="14146"/>
              <a:ext cx="1652026" cy="258404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440" hangingPunct="0">
                <a:lnSpc>
                  <a:spcPct val="80000"/>
                </a:lnSpc>
                <a:spcBef>
                  <a:spcPts val="492"/>
                </a:spcBef>
                <a:defRPr sz="1700" u="sng">
                  <a:solidFill>
                    <a:srgbClr val="C82506"/>
                  </a:solidFill>
                </a:defRPr>
              </a:pPr>
              <a:r>
                <a:rPr sz="1200" b="1" u="sng" kern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LICENCES</a:t>
              </a:r>
            </a:p>
            <a:p>
              <a:pPr defTabSz="321440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700">
                  <a:solidFill>
                    <a:srgbClr val="C82506"/>
                  </a:solidFill>
                </a:defRPr>
              </a:pPr>
              <a:r>
                <a:rPr sz="1200" b="1" kern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Sociologie</a:t>
              </a:r>
            </a:p>
            <a:p>
              <a:pPr defTabSz="321440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700">
                  <a:solidFill>
                    <a:srgbClr val="C82506"/>
                  </a:solidFill>
                </a:defRPr>
              </a:pPr>
              <a:r>
                <a:rPr sz="1200" b="1" kern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Sciences de l’éducation</a:t>
              </a:r>
            </a:p>
            <a:p>
              <a:pPr defTabSz="321440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C82506"/>
                  </a:solidFill>
                </a:defRPr>
              </a:pPr>
              <a:r>
                <a:rPr sz="1200" b="1" kern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Sciences de l’Homme</a:t>
              </a:r>
            </a:p>
            <a:p>
              <a:pPr defTabSz="321440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700">
                  <a:solidFill>
                    <a:srgbClr val="C82506"/>
                  </a:solidFill>
                </a:defRPr>
              </a:pPr>
              <a:r>
                <a:rPr sz="1200" b="1" kern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Droit </a:t>
              </a:r>
            </a:p>
            <a:p>
              <a:pPr defTabSz="321440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700">
                  <a:solidFill>
                    <a:srgbClr val="C82506"/>
                  </a:solidFill>
                </a:defRPr>
              </a:pPr>
              <a:r>
                <a:rPr sz="1200" b="1" kern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Sciences Po</a:t>
              </a:r>
            </a:p>
            <a:p>
              <a:pPr defTabSz="321440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700">
                  <a:solidFill>
                    <a:srgbClr val="C82506"/>
                  </a:solidFill>
                </a:defRPr>
              </a:pPr>
              <a:r>
                <a:rPr sz="1200" b="1" kern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Philosophie</a:t>
              </a:r>
            </a:p>
          </p:txBody>
        </p:sp>
        <p:sp>
          <p:nvSpPr>
            <p:cNvPr id="146" name="CPGE…"/>
            <p:cNvSpPr txBox="1"/>
            <p:nvPr/>
          </p:nvSpPr>
          <p:spPr>
            <a:xfrm>
              <a:off x="2270242" y="4571280"/>
              <a:ext cx="2723878" cy="6646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440" hangingPunct="0">
                <a:lnSpc>
                  <a:spcPct val="80000"/>
                </a:lnSpc>
                <a:spcBef>
                  <a:spcPts val="492"/>
                </a:spcBef>
                <a:defRPr sz="1700" u="sng">
                  <a:solidFill>
                    <a:srgbClr val="C82506"/>
                  </a:solidFill>
                </a:defRPr>
              </a:pPr>
              <a:r>
                <a:rPr sz="1200" b="1" u="sng" kern="0" dirty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CPGE</a:t>
              </a:r>
            </a:p>
            <a:p>
              <a:pPr defTabSz="321440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C82506"/>
                  </a:solidFill>
                </a:defRPr>
              </a:pPr>
              <a:r>
                <a:rPr sz="1200" b="1" kern="0" dirty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</a:t>
              </a:r>
              <a:r>
                <a:rPr lang="fr-FR" sz="1200" b="1" kern="0" dirty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Droit-économie (</a:t>
              </a:r>
              <a:r>
                <a:rPr sz="1200" b="1" kern="0" dirty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D1</a:t>
              </a:r>
              <a:r>
                <a:rPr lang="fr-FR" sz="1200" b="1" kern="0" dirty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)</a:t>
              </a:r>
              <a:endParaRPr sz="1200" b="1" kern="0" dirty="0">
                <a:solidFill>
                  <a:srgbClr val="C82506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47" name="ECOLES…"/>
            <p:cNvSpPr txBox="1"/>
            <p:nvPr/>
          </p:nvSpPr>
          <p:spPr>
            <a:xfrm>
              <a:off x="2247667" y="5374894"/>
              <a:ext cx="2946687" cy="6646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440" hangingPunct="0">
                <a:lnSpc>
                  <a:spcPct val="80000"/>
                </a:lnSpc>
                <a:spcBef>
                  <a:spcPts val="492"/>
                </a:spcBef>
                <a:defRPr sz="1700" u="sng">
                  <a:solidFill>
                    <a:srgbClr val="C82506"/>
                  </a:solidFill>
                </a:defRPr>
              </a:pPr>
              <a:r>
                <a:rPr sz="1200" b="1" u="sng" kern="0" dirty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ECOLES</a:t>
              </a:r>
            </a:p>
            <a:p>
              <a:pPr defTabSz="321440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C82506"/>
                  </a:solidFill>
                </a:defRPr>
              </a:pPr>
              <a:r>
                <a:rPr sz="1200" b="1" kern="0" dirty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Formations du social</a:t>
              </a:r>
            </a:p>
          </p:txBody>
        </p:sp>
        <p:sp>
          <p:nvSpPr>
            <p:cNvPr id="148" name="DUT…"/>
            <p:cNvSpPr txBox="1"/>
            <p:nvPr/>
          </p:nvSpPr>
          <p:spPr>
            <a:xfrm>
              <a:off x="1066294" y="3243851"/>
              <a:ext cx="1783117" cy="87472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440" hangingPunct="0">
                <a:lnSpc>
                  <a:spcPct val="80000"/>
                </a:lnSpc>
                <a:spcBef>
                  <a:spcPts val="492"/>
                </a:spcBef>
                <a:defRPr sz="1700" u="sng">
                  <a:solidFill>
                    <a:srgbClr val="C82506"/>
                  </a:solidFill>
                </a:defRPr>
              </a:pPr>
              <a:r>
                <a:rPr sz="1200" b="1" u="sng" kern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DUT</a:t>
              </a:r>
            </a:p>
            <a:p>
              <a:pPr defTabSz="321440" hangingPunct="0">
                <a:lnSpc>
                  <a:spcPct val="80000"/>
                </a:lnSpc>
                <a:spcBef>
                  <a:spcPts val="492"/>
                </a:spcBef>
                <a:defRPr sz="1700">
                  <a:solidFill>
                    <a:srgbClr val="C82506"/>
                  </a:solidFill>
                </a:defRPr>
              </a:pPr>
              <a:r>
                <a:rPr sz="1200" b="1" kern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Carrières sociales</a:t>
              </a:r>
            </a:p>
          </p:txBody>
        </p:sp>
      </p:grpSp>
      <p:sp>
        <p:nvSpPr>
          <p:cNvPr id="150" name="LLCE"/>
          <p:cNvSpPr txBox="1"/>
          <p:nvPr/>
        </p:nvSpPr>
        <p:spPr>
          <a:xfrm>
            <a:off x="6255921" y="1863294"/>
            <a:ext cx="683507" cy="392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5" tIns="35715" rIns="35715" bIns="35715" anchor="ctr">
            <a:spAutoFit/>
          </a:bodyPr>
          <a:lstStyle>
            <a:lvl1pPr defTabSz="457200">
              <a:lnSpc>
                <a:spcPct val="80000"/>
              </a:lnSpc>
              <a:defRPr sz="25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SES</a:t>
            </a:r>
          </a:p>
        </p:txBody>
      </p:sp>
      <p:sp>
        <p:nvSpPr>
          <p:cNvPr id="151" name="LLCE"/>
          <p:cNvSpPr txBox="1"/>
          <p:nvPr/>
        </p:nvSpPr>
        <p:spPr>
          <a:xfrm>
            <a:off x="6465431" y="2059255"/>
            <a:ext cx="264488" cy="392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5" tIns="35715" rIns="35715" bIns="35715" anchor="ctr">
            <a:spAutoFit/>
          </a:bodyPr>
          <a:lstStyle>
            <a:lvl1pPr defTabSz="457200">
              <a:lnSpc>
                <a:spcPct val="80000"/>
              </a:lnSpc>
              <a:defRPr sz="25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</p:txBody>
      </p:sp>
      <p:sp>
        <p:nvSpPr>
          <p:cNvPr id="152" name="Etudes supérieures envisagées"/>
          <p:cNvSpPr txBox="1"/>
          <p:nvPr/>
        </p:nvSpPr>
        <p:spPr>
          <a:xfrm>
            <a:off x="2410336" y="-11376"/>
            <a:ext cx="4323330" cy="341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5" tIns="35715" rIns="35715" bIns="35715" anchor="ctr">
            <a:spAutoFit/>
          </a:bodyPr>
          <a:lstStyle>
            <a:lvl1pPr defTabSz="457200">
              <a:lnSpc>
                <a:spcPct val="80000"/>
              </a:lnSpc>
              <a:spcBef>
                <a:spcPts val="5500"/>
              </a:spcBef>
              <a:defRPr sz="21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algn="ctr" hangingPunct="0"/>
            <a:r>
              <a:rPr kern="0" dirty="0">
                <a:latin typeface="Helvetica Neue Medium"/>
                <a:ea typeface="Helvetica Neue Medium"/>
                <a:cs typeface="Helvetica Neue Medium"/>
              </a:rPr>
              <a:t>Etudes supérieures </a:t>
            </a:r>
            <a:r>
              <a:rPr lang="fr-FR" kern="0" dirty="0">
                <a:latin typeface="Helvetica Neue Medium"/>
                <a:ea typeface="Helvetica Neue Medium"/>
                <a:cs typeface="Helvetica Neue Medium"/>
              </a:rPr>
              <a:t>envisageables</a:t>
            </a:r>
            <a:endParaRPr kern="0" dirty="0">
              <a:latin typeface="Helvetica Neue Medium"/>
              <a:ea typeface="Helvetica Neue Medium"/>
              <a:cs typeface="Helvetica Neue Medium"/>
            </a:endParaRPr>
          </a:p>
        </p:txBody>
      </p:sp>
      <p:sp>
        <p:nvSpPr>
          <p:cNvPr id="153" name="Cercle"/>
          <p:cNvSpPr/>
          <p:nvPr/>
        </p:nvSpPr>
        <p:spPr>
          <a:xfrm>
            <a:off x="1472829" y="328426"/>
            <a:ext cx="6198344" cy="6201149"/>
          </a:xfrm>
          <a:prstGeom prst="ellipse">
            <a:avLst/>
          </a:prstGeom>
          <a:ln w="25400">
            <a:solidFill>
              <a:srgbClr val="A7A7A7"/>
            </a:solidFill>
            <a:custDash>
              <a:ds d="600000" sp="600000"/>
            </a:custDash>
            <a:miter lim="400000"/>
          </a:ln>
        </p:spPr>
        <p:txBody>
          <a:bodyPr lIns="0" tIns="0" rIns="0" bIns="0"/>
          <a:lstStyle/>
          <a:p>
            <a:pPr algn="ctr" defTabSz="321440" hangingPunct="0">
              <a:lnSpc>
                <a:spcPct val="80000"/>
              </a:lnSpc>
              <a:spcBef>
                <a:spcPts val="3867"/>
              </a:spcBef>
              <a:defRPr sz="50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35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54" name="Cercle"/>
          <p:cNvSpPr/>
          <p:nvPr/>
        </p:nvSpPr>
        <p:spPr>
          <a:xfrm>
            <a:off x="3067141" y="1923459"/>
            <a:ext cx="3009720" cy="3011082"/>
          </a:xfrm>
          <a:prstGeom prst="ellipse">
            <a:avLst/>
          </a:prstGeom>
          <a:ln w="25400">
            <a:solidFill>
              <a:srgbClr val="A7A7A7"/>
            </a:solidFill>
            <a:custDash>
              <a:ds d="600000" sp="600000"/>
            </a:custDash>
            <a:miter lim="400000"/>
          </a:ln>
        </p:spPr>
        <p:txBody>
          <a:bodyPr lIns="0" tIns="0" rIns="0" bIns="0"/>
          <a:lstStyle/>
          <a:p>
            <a:pPr algn="ctr" defTabSz="321440" hangingPunct="0">
              <a:lnSpc>
                <a:spcPct val="80000"/>
              </a:lnSpc>
              <a:spcBef>
                <a:spcPts val="3867"/>
              </a:spcBef>
              <a:defRPr sz="50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35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55" name="2 spécialités de Terminale"/>
          <p:cNvSpPr txBox="1"/>
          <p:nvPr/>
        </p:nvSpPr>
        <p:spPr>
          <a:xfrm>
            <a:off x="2670042" y="1146139"/>
            <a:ext cx="3803918" cy="341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5" tIns="35715" rIns="35715" bIns="35715" anchor="ctr">
            <a:spAutoFit/>
          </a:bodyPr>
          <a:lstStyle>
            <a:lvl1pPr defTabSz="457200">
              <a:lnSpc>
                <a:spcPct val="80000"/>
              </a:lnSpc>
              <a:spcBef>
                <a:spcPts val="5500"/>
              </a:spcBef>
              <a:defRPr sz="21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algn="ctr" hangingPunct="0"/>
            <a:r>
              <a:rPr lang="fr-FR" kern="0" dirty="0">
                <a:latin typeface="Helvetica Neue Medium"/>
                <a:ea typeface="Helvetica Neue Medium"/>
                <a:cs typeface="Helvetica Neue Medium"/>
              </a:rPr>
              <a:t>Deux </a:t>
            </a:r>
            <a:r>
              <a:rPr kern="0" dirty="0">
                <a:latin typeface="Helvetica Neue Medium"/>
                <a:ea typeface="Helvetica Neue Medium"/>
                <a:cs typeface="Helvetica Neue Medium"/>
              </a:rPr>
              <a:t> spécialités </a:t>
            </a:r>
            <a:r>
              <a:rPr lang="fr-FR" kern="0" dirty="0">
                <a:latin typeface="Helvetica Neue Medium"/>
                <a:ea typeface="Helvetica Neue Medium"/>
                <a:cs typeface="Helvetica Neue Medium"/>
              </a:rPr>
              <a:t>en </a:t>
            </a:r>
            <a:r>
              <a:rPr lang="fr-FR" kern="0" dirty="0" err="1">
                <a:latin typeface="Helvetica Neue Medium"/>
                <a:ea typeface="Helvetica Neue Medium"/>
                <a:cs typeface="Helvetica Neue Medium"/>
              </a:rPr>
              <a:t>t</a:t>
            </a:r>
            <a:r>
              <a:rPr kern="0" dirty="0">
                <a:latin typeface="Helvetica Neue Medium"/>
                <a:ea typeface="Helvetica Neue Medium"/>
                <a:cs typeface="Helvetica Neue Medium"/>
              </a:rPr>
              <a:t>erminale </a:t>
            </a:r>
          </a:p>
        </p:txBody>
      </p:sp>
      <p:sp>
        <p:nvSpPr>
          <p:cNvPr id="156" name="3 spécialités de 1ère"/>
          <p:cNvSpPr txBox="1"/>
          <p:nvPr/>
        </p:nvSpPr>
        <p:spPr>
          <a:xfrm>
            <a:off x="2235525" y="2059255"/>
            <a:ext cx="3739798" cy="341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5" tIns="35715" rIns="35715" bIns="35715" anchor="ctr">
            <a:spAutoFit/>
          </a:bodyPr>
          <a:lstStyle>
            <a:lvl1pPr defTabSz="457200">
              <a:lnSpc>
                <a:spcPct val="80000"/>
              </a:lnSpc>
              <a:spcBef>
                <a:spcPts val="5500"/>
              </a:spcBef>
              <a:defRPr sz="21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 algn="ctr" hangingPunct="0"/>
            <a:r>
              <a:rPr lang="fr-FR" kern="0" dirty="0">
                <a:latin typeface="Helvetica Neue Medium"/>
                <a:ea typeface="Helvetica Neue Medium"/>
                <a:cs typeface="Helvetica Neue Medium"/>
              </a:rPr>
              <a:t> Trois </a:t>
            </a:r>
            <a:r>
              <a:rPr kern="0" dirty="0">
                <a:latin typeface="Helvetica Neue Medium"/>
                <a:ea typeface="Helvetica Neue Medium"/>
                <a:cs typeface="Helvetica Neue Medium"/>
              </a:rPr>
              <a:t>spécialités de </a:t>
            </a:r>
            <a:r>
              <a:rPr lang="fr-FR" kern="0" dirty="0">
                <a:latin typeface="Helvetica Neue Medium"/>
                <a:ea typeface="Helvetica Neue Medium"/>
                <a:cs typeface="Helvetica Neue Medium"/>
              </a:rPr>
              <a:t>première</a:t>
            </a:r>
            <a:endParaRPr kern="0" dirty="0">
              <a:latin typeface="Helvetica Neue Medium"/>
              <a:ea typeface="Helvetica Neue Medium"/>
              <a:cs typeface="Helvetica Neue Medium"/>
            </a:endParaRPr>
          </a:p>
        </p:txBody>
      </p:sp>
      <p:sp>
        <p:nvSpPr>
          <p:cNvPr id="157" name="Réalisé par le…"/>
          <p:cNvSpPr txBox="1"/>
          <p:nvPr/>
        </p:nvSpPr>
        <p:spPr>
          <a:xfrm>
            <a:off x="5890937" y="6211496"/>
            <a:ext cx="3247137" cy="6239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5" tIns="35715" rIns="35715" bIns="35715" anchor="ctr">
            <a:spAutoFit/>
          </a:bodyPr>
          <a:lstStyle/>
          <a:p>
            <a:pPr algn="ctr" defTabSz="321440" hangingPunct="0">
              <a:defRPr sz="17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sz="1200" kern="0" dirty="0">
                <a:solidFill>
                  <a:srgbClr val="A7A7A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Réalisé par le </a:t>
            </a:r>
          </a:p>
          <a:p>
            <a:pPr algn="ctr" defTabSz="321440" hangingPunct="0">
              <a:defRPr sz="17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sz="1200" kern="0" dirty="0">
                <a:solidFill>
                  <a:srgbClr val="A7A7A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Groupe de Ressources Disciplinaires de SES</a:t>
            </a:r>
          </a:p>
          <a:p>
            <a:pPr algn="ctr" defTabSz="321440" hangingPunct="0">
              <a:defRPr sz="1700" b="0">
                <a:solidFill>
                  <a:srgbClr val="A7A7A7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rPr sz="1200" kern="0" dirty="0">
                <a:solidFill>
                  <a:srgbClr val="A7A7A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 l’Académie de Lyon</a:t>
            </a:r>
          </a:p>
        </p:txBody>
      </p:sp>
      <p:sp>
        <p:nvSpPr>
          <p:cNvPr id="158" name="HG…"/>
          <p:cNvSpPr txBox="1"/>
          <p:nvPr/>
        </p:nvSpPr>
        <p:spPr>
          <a:xfrm>
            <a:off x="2126073" y="4243537"/>
            <a:ext cx="1027922" cy="651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5" tIns="35715" rIns="35715" bIns="35715" anchor="ctr">
            <a:spAutoFit/>
          </a:bodyPr>
          <a:lstStyle/>
          <a:p>
            <a:pPr algn="ctr" defTabSz="321440" hangingPunct="0">
              <a:lnSpc>
                <a:spcPct val="80000"/>
              </a:lnSpc>
              <a:defRPr sz="2200" b="0">
                <a:solidFill>
                  <a:srgbClr val="FFFFFF"/>
                </a:solidFill>
              </a:defRPr>
            </a:pPr>
            <a:r>
              <a:rPr sz="1500" kern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Humanités</a:t>
            </a:r>
          </a:p>
          <a:p>
            <a:pPr algn="ctr" defTabSz="321440" hangingPunct="0">
              <a:lnSpc>
                <a:spcPct val="80000"/>
              </a:lnSpc>
              <a:defRPr sz="2200" b="0">
                <a:solidFill>
                  <a:srgbClr val="FFFFFF"/>
                </a:solidFill>
              </a:defRPr>
            </a:pPr>
            <a:r>
              <a:rPr sz="1500" kern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Littérature</a:t>
            </a:r>
          </a:p>
          <a:p>
            <a:pPr algn="ctr" defTabSz="321440" hangingPunct="0">
              <a:lnSpc>
                <a:spcPct val="80000"/>
              </a:lnSpc>
              <a:defRPr sz="2200" b="0">
                <a:solidFill>
                  <a:srgbClr val="FFFFFF"/>
                </a:solidFill>
              </a:defRPr>
            </a:pPr>
            <a:r>
              <a:rPr sz="1500" kern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Philo</a:t>
            </a:r>
          </a:p>
        </p:txBody>
      </p:sp>
      <p:sp>
        <p:nvSpPr>
          <p:cNvPr id="159" name="LLCE"/>
          <p:cNvSpPr txBox="1"/>
          <p:nvPr/>
        </p:nvSpPr>
        <p:spPr>
          <a:xfrm>
            <a:off x="2334963" y="3833521"/>
            <a:ext cx="610142" cy="354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5" tIns="35715" rIns="35715" bIns="35715" anchor="ctr">
            <a:spAutoFit/>
          </a:bodyPr>
          <a:lstStyle>
            <a:lvl1pPr defTabSz="457200">
              <a:lnSpc>
                <a:spcPct val="80000"/>
              </a:lnSpc>
              <a:defRPr sz="22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SES</a:t>
            </a:r>
          </a:p>
        </p:txBody>
      </p:sp>
      <p:sp>
        <p:nvSpPr>
          <p:cNvPr id="160" name="LLCE"/>
          <p:cNvSpPr txBox="1"/>
          <p:nvPr/>
        </p:nvSpPr>
        <p:spPr>
          <a:xfrm>
            <a:off x="2507790" y="4010248"/>
            <a:ext cx="264488" cy="392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5" tIns="35715" rIns="35715" bIns="35715" anchor="ctr">
            <a:spAutoFit/>
          </a:bodyPr>
          <a:lstStyle>
            <a:lvl1pPr defTabSz="457200">
              <a:lnSpc>
                <a:spcPct val="80000"/>
              </a:lnSpc>
              <a:defRPr sz="25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121430" y="469678"/>
            <a:ext cx="2283098" cy="121050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757" tIns="50757" rIns="50757" bIns="50757" numCol="1" spcCol="38064" rtlCol="0" anchor="ctr">
            <a:spAutoFit/>
          </a:bodyPr>
          <a:lstStyle/>
          <a:p>
            <a:pPr algn="ctr" defTabSz="583660" hangingPunct="0"/>
            <a:r>
              <a:rPr lang="fr-FR" sz="1400" b="1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Enseignement optionnel possible</a:t>
            </a:r>
          </a:p>
          <a:p>
            <a:pPr algn="ctr"/>
            <a:r>
              <a:rPr lang="fr-FR" sz="1400" dirty="0"/>
              <a:t>Droit et grands enjeux du monde contemporain</a:t>
            </a:r>
          </a:p>
          <a:p>
            <a:pPr algn="ctr" defTabSz="583660" hangingPunct="0"/>
            <a:endParaRPr lang="fr-FR" sz="1600" b="1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 animBg="1" advAuto="0"/>
      <p:bldP spid="2" grpId="0" animBg="1" advAuto="0"/>
      <p:bldP spid="127" grpId="0" animBg="1" advAuto="0"/>
      <p:bldP spid="128" grpId="0" animBg="1" advAuto="0"/>
      <p:bldP spid="3" grpId="0" animBg="1" advAuto="0"/>
      <p:bldP spid="136" grpId="0" animBg="1" advAuto="0"/>
      <p:bldP spid="141" grpId="0" animBg="1" advAuto="0"/>
      <p:bldP spid="5" grpId="0" animBg="1" advAuto="0"/>
      <p:bldP spid="152" grpId="0" animBg="1" advAuto="0"/>
      <p:bldP spid="153" grpId="0" animBg="1" advAuto="0"/>
      <p:bldP spid="154" grpId="0" animBg="1" advAuto="0"/>
      <p:bldP spid="155" grpId="0" animBg="1" advAuto="0"/>
      <p:bldP spid="156" grpId="0" animBg="1" advAuto="0"/>
      <p:bldP spid="157" grpId="0" animBg="1" advAuto="0"/>
      <p:bldP spid="4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Ligne"/>
          <p:cNvSpPr/>
          <p:nvPr/>
        </p:nvSpPr>
        <p:spPr>
          <a:xfrm flipH="1">
            <a:off x="4048641" y="2465517"/>
            <a:ext cx="2223058" cy="1272488"/>
          </a:xfrm>
          <a:prstGeom prst="line">
            <a:avLst/>
          </a:prstGeom>
          <a:ln w="63500">
            <a:solidFill>
              <a:srgbClr val="E5E5E5"/>
            </a:solidFill>
            <a:miter lim="400000"/>
          </a:ln>
        </p:spPr>
        <p:txBody>
          <a:bodyPr lIns="32099" tIns="32099" rIns="32099" bIns="32099"/>
          <a:lstStyle/>
          <a:p>
            <a:pPr algn="ctr" defTabSz="321026" hangingPunct="0">
              <a:lnSpc>
                <a:spcPct val="80000"/>
              </a:lnSpc>
              <a:spcBef>
                <a:spcPts val="3867"/>
              </a:spcBef>
              <a:defRPr sz="50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35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20" name="Ligne"/>
          <p:cNvSpPr/>
          <p:nvPr/>
        </p:nvSpPr>
        <p:spPr>
          <a:xfrm flipH="1" flipV="1">
            <a:off x="4446580" y="3384206"/>
            <a:ext cx="1652090" cy="935933"/>
          </a:xfrm>
          <a:prstGeom prst="line">
            <a:avLst/>
          </a:prstGeom>
          <a:ln w="63500">
            <a:solidFill>
              <a:srgbClr val="E5E5E5"/>
            </a:solidFill>
            <a:miter lim="400000"/>
          </a:ln>
        </p:spPr>
        <p:txBody>
          <a:bodyPr lIns="32099" tIns="32099" rIns="32099" bIns="32099"/>
          <a:lstStyle/>
          <a:p>
            <a:pPr algn="ctr" defTabSz="321026" hangingPunct="0">
              <a:lnSpc>
                <a:spcPct val="80000"/>
              </a:lnSpc>
              <a:spcBef>
                <a:spcPts val="3867"/>
              </a:spcBef>
              <a:defRPr sz="50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35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21" name="Ligne"/>
          <p:cNvSpPr/>
          <p:nvPr/>
        </p:nvSpPr>
        <p:spPr>
          <a:xfrm flipH="1">
            <a:off x="4566593" y="2858389"/>
            <a:ext cx="2" cy="1908200"/>
          </a:xfrm>
          <a:prstGeom prst="line">
            <a:avLst/>
          </a:prstGeom>
          <a:ln w="63500">
            <a:solidFill>
              <a:srgbClr val="E5E5E5"/>
            </a:solidFill>
            <a:miter lim="400000"/>
          </a:ln>
        </p:spPr>
        <p:txBody>
          <a:bodyPr lIns="32099" tIns="32099" rIns="32099" bIns="32099"/>
          <a:lstStyle/>
          <a:p>
            <a:pPr algn="ctr" defTabSz="321026" hangingPunct="0">
              <a:lnSpc>
                <a:spcPct val="80000"/>
              </a:lnSpc>
              <a:spcBef>
                <a:spcPts val="3867"/>
              </a:spcBef>
              <a:defRPr sz="50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35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22" name="Ligne"/>
          <p:cNvSpPr/>
          <p:nvPr/>
        </p:nvSpPr>
        <p:spPr>
          <a:xfrm flipH="1">
            <a:off x="4569800" y="1520269"/>
            <a:ext cx="2" cy="1908200"/>
          </a:xfrm>
          <a:prstGeom prst="line">
            <a:avLst/>
          </a:prstGeom>
          <a:ln w="63500">
            <a:solidFill>
              <a:srgbClr val="E5E5E5"/>
            </a:solidFill>
            <a:miter lim="400000"/>
          </a:ln>
        </p:spPr>
        <p:txBody>
          <a:bodyPr lIns="32099" tIns="32099" rIns="32099" bIns="32099"/>
          <a:lstStyle/>
          <a:p>
            <a:pPr algn="ctr" defTabSz="321026" hangingPunct="0">
              <a:lnSpc>
                <a:spcPct val="80000"/>
              </a:lnSpc>
              <a:spcBef>
                <a:spcPts val="3867"/>
              </a:spcBef>
              <a:defRPr sz="50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35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23" name="Ligne"/>
          <p:cNvSpPr/>
          <p:nvPr/>
        </p:nvSpPr>
        <p:spPr>
          <a:xfrm flipH="1">
            <a:off x="2891734" y="3222487"/>
            <a:ext cx="2171303" cy="1180001"/>
          </a:xfrm>
          <a:prstGeom prst="line">
            <a:avLst/>
          </a:prstGeom>
          <a:ln w="63500">
            <a:solidFill>
              <a:srgbClr val="E5E5E5"/>
            </a:solidFill>
            <a:miter lim="400000"/>
          </a:ln>
        </p:spPr>
        <p:txBody>
          <a:bodyPr lIns="32099" tIns="32099" rIns="32099" bIns="32099"/>
          <a:lstStyle/>
          <a:p>
            <a:pPr algn="ctr" defTabSz="321026" hangingPunct="0">
              <a:lnSpc>
                <a:spcPct val="80000"/>
              </a:lnSpc>
              <a:spcBef>
                <a:spcPts val="3867"/>
              </a:spcBef>
              <a:defRPr sz="50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35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24" name="Ligne"/>
          <p:cNvSpPr/>
          <p:nvPr/>
        </p:nvSpPr>
        <p:spPr>
          <a:xfrm flipH="1" flipV="1">
            <a:off x="2891706" y="2481010"/>
            <a:ext cx="2171306" cy="1262717"/>
          </a:xfrm>
          <a:prstGeom prst="line">
            <a:avLst/>
          </a:prstGeom>
          <a:ln w="63500">
            <a:solidFill>
              <a:srgbClr val="E5E5E5"/>
            </a:solidFill>
            <a:miter lim="400000"/>
          </a:ln>
        </p:spPr>
        <p:txBody>
          <a:bodyPr lIns="32099" tIns="32099" rIns="32099" bIns="32099"/>
          <a:lstStyle/>
          <a:p>
            <a:pPr algn="ctr" defTabSz="321026" hangingPunct="0">
              <a:lnSpc>
                <a:spcPct val="80000"/>
              </a:lnSpc>
              <a:spcBef>
                <a:spcPts val="3867"/>
              </a:spcBef>
              <a:defRPr sz="5000" b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3500" kern="0">
              <a:solidFill>
                <a:srgbClr val="333333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grpSp>
        <p:nvGrpSpPr>
          <p:cNvPr id="2" name="Groupe"/>
          <p:cNvGrpSpPr/>
          <p:nvPr/>
        </p:nvGrpSpPr>
        <p:grpSpPr>
          <a:xfrm>
            <a:off x="3953450" y="2848023"/>
            <a:ext cx="1192427" cy="1192427"/>
            <a:chOff x="0" y="0"/>
            <a:chExt cx="1695894" cy="1695894"/>
          </a:xfrm>
        </p:grpSpPr>
        <p:sp>
          <p:nvSpPr>
            <p:cNvPr id="125" name="Cercle"/>
            <p:cNvSpPr/>
            <p:nvPr/>
          </p:nvSpPr>
          <p:spPr>
            <a:xfrm>
              <a:off x="0" y="0"/>
              <a:ext cx="1695894" cy="1695894"/>
            </a:xfrm>
            <a:prstGeom prst="ellipse">
              <a:avLst/>
            </a:prstGeom>
            <a:solidFill>
              <a:srgbClr val="FFFFFF"/>
            </a:solidFill>
            <a:ln w="50800" cap="flat">
              <a:solidFill>
                <a:srgbClr val="DCDEE0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 defTabSz="321026" hangingPunct="0">
                <a:lnSpc>
                  <a:spcPct val="90000"/>
                </a:lnSpc>
                <a:spcBef>
                  <a:spcPts val="3867"/>
                </a:spcBef>
                <a:defRPr sz="4000" b="0"/>
              </a:pPr>
              <a:endParaRPr sz="2800" kern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26" name="SES"/>
            <p:cNvSpPr txBox="1"/>
            <p:nvPr/>
          </p:nvSpPr>
          <p:spPr>
            <a:xfrm>
              <a:off x="130504" y="494665"/>
              <a:ext cx="1447537" cy="8024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defTabSz="457200">
                <a:lnSpc>
                  <a:spcPct val="90000"/>
                </a:lnSpc>
                <a:spcBef>
                  <a:spcPts val="5500"/>
                </a:spcBef>
                <a:defRPr sz="4000" b="0"/>
              </a:lvl1pPr>
            </a:lstStyle>
            <a:p>
              <a:pPr algn="ctr" hangingPunct="0"/>
              <a:r>
                <a:rPr kern="0" dirty="0">
                  <a:solidFill>
                    <a:srgbClr val="00000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SES</a:t>
              </a:r>
            </a:p>
          </p:txBody>
        </p:sp>
      </p:grpSp>
      <p:sp>
        <p:nvSpPr>
          <p:cNvPr id="128" name="Cercle"/>
          <p:cNvSpPr/>
          <p:nvPr/>
        </p:nvSpPr>
        <p:spPr>
          <a:xfrm>
            <a:off x="3971361" y="1162135"/>
            <a:ext cx="1197303" cy="1197303"/>
          </a:xfrm>
          <a:prstGeom prst="ellipse">
            <a:avLst/>
          </a:prstGeom>
          <a:gradFill>
            <a:gsLst>
              <a:gs pos="0">
                <a:srgbClr val="51A8F9"/>
              </a:gs>
              <a:gs pos="100000">
                <a:srgbClr val="0365C0"/>
              </a:gs>
            </a:gsLst>
            <a:lin ang="5400000"/>
          </a:gradFill>
          <a:ln w="12700">
            <a:miter lim="400000"/>
          </a:ln>
        </p:spPr>
        <p:txBody>
          <a:bodyPr lIns="0" tIns="0" rIns="0" bIns="0" anchor="ctr"/>
          <a:lstStyle/>
          <a:p>
            <a:pPr algn="ctr" defTabSz="410205" hangingPunct="0">
              <a:defRPr b="0" cap="all">
                <a:solidFill>
                  <a:srgbClr val="FFFFFF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1700" kern="0" cap="all">
              <a:solidFill>
                <a:srgbClr val="FFFFFF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29" name="Cercle"/>
          <p:cNvSpPr/>
          <p:nvPr/>
        </p:nvSpPr>
        <p:spPr>
          <a:xfrm>
            <a:off x="3978278" y="4502016"/>
            <a:ext cx="1193877" cy="1193876"/>
          </a:xfrm>
          <a:prstGeom prst="ellipse">
            <a:avLst/>
          </a:prstGeom>
          <a:gradFill>
            <a:gsLst>
              <a:gs pos="0">
                <a:srgbClr val="FA4813"/>
              </a:gs>
              <a:gs pos="100000">
                <a:srgbClr val="C82506"/>
              </a:gs>
            </a:gsLst>
            <a:lin ang="5400000"/>
          </a:gradFill>
          <a:ln w="12700">
            <a:miter lim="400000"/>
          </a:ln>
        </p:spPr>
        <p:txBody>
          <a:bodyPr lIns="0" tIns="0" rIns="0" bIns="0" anchor="ctr"/>
          <a:lstStyle/>
          <a:p>
            <a:pPr algn="ctr" defTabSz="410205" hangingPunct="0">
              <a:defRPr b="0" cap="all">
                <a:solidFill>
                  <a:srgbClr val="FFFFFF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1700" kern="0" cap="all">
              <a:solidFill>
                <a:srgbClr val="FFFFFF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30" name="Cercle"/>
          <p:cNvSpPr/>
          <p:nvPr/>
        </p:nvSpPr>
        <p:spPr>
          <a:xfrm>
            <a:off x="2472061" y="3705700"/>
            <a:ext cx="1198109" cy="1198109"/>
          </a:xfrm>
          <a:prstGeom prst="ellipse">
            <a:avLst/>
          </a:prstGeom>
          <a:gradFill>
            <a:gsLst>
              <a:gs pos="0">
                <a:srgbClr val="885CB1"/>
              </a:gs>
              <a:gs pos="100000">
                <a:srgbClr val="773F9B"/>
              </a:gs>
            </a:gsLst>
            <a:lin ang="5400000"/>
          </a:gradFill>
          <a:ln w="12700">
            <a:miter lim="400000"/>
          </a:ln>
        </p:spPr>
        <p:txBody>
          <a:bodyPr lIns="0" tIns="0" rIns="0" bIns="0" anchor="ctr"/>
          <a:lstStyle/>
          <a:p>
            <a:pPr algn="ctr" defTabSz="410205" hangingPunct="0">
              <a:defRPr b="0" cap="all">
                <a:solidFill>
                  <a:srgbClr val="FFFFFF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1700" kern="0" cap="all">
              <a:solidFill>
                <a:srgbClr val="FFFFFF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31" name="Cercle"/>
          <p:cNvSpPr/>
          <p:nvPr/>
        </p:nvSpPr>
        <p:spPr>
          <a:xfrm>
            <a:off x="5484392" y="3714118"/>
            <a:ext cx="1181218" cy="1181220"/>
          </a:xfrm>
          <a:prstGeom prst="ellipse">
            <a:avLst/>
          </a:prstGeom>
          <a:gradFill>
            <a:gsLst>
              <a:gs pos="0">
                <a:srgbClr val="EE941A"/>
              </a:gs>
              <a:gs pos="100000">
                <a:srgbClr val="DE6A10"/>
              </a:gs>
            </a:gsLst>
            <a:lin ang="5400000"/>
          </a:gradFill>
          <a:ln w="12700">
            <a:miter lim="400000"/>
          </a:ln>
        </p:spPr>
        <p:txBody>
          <a:bodyPr lIns="0" tIns="0" rIns="0" bIns="0" anchor="ctr"/>
          <a:lstStyle/>
          <a:p>
            <a:pPr algn="ctr" defTabSz="321026" hangingPunct="0">
              <a:lnSpc>
                <a:spcPct val="80000"/>
              </a:lnSpc>
              <a:defRPr sz="1900" b="0">
                <a:solidFill>
                  <a:srgbClr val="FFFFFF"/>
                </a:solidFill>
              </a:defRPr>
            </a:pPr>
            <a:endParaRPr sz="1300" kern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2" name="Cercle"/>
          <p:cNvSpPr/>
          <p:nvPr/>
        </p:nvSpPr>
        <p:spPr>
          <a:xfrm>
            <a:off x="2470796" y="1878179"/>
            <a:ext cx="1192433" cy="1192433"/>
          </a:xfrm>
          <a:prstGeom prst="ellipse">
            <a:avLst/>
          </a:prstGeom>
          <a:gradFill>
            <a:gsLst>
              <a:gs pos="0">
                <a:srgbClr val="A6AAA9"/>
              </a:gs>
              <a:gs pos="100000">
                <a:srgbClr val="7D807F"/>
              </a:gs>
            </a:gsLst>
            <a:lin ang="5400000"/>
          </a:gradFill>
          <a:ln w="12700">
            <a:miter lim="400000"/>
          </a:ln>
        </p:spPr>
        <p:txBody>
          <a:bodyPr lIns="0" tIns="0" rIns="0" bIns="0" anchor="ctr"/>
          <a:lstStyle/>
          <a:p>
            <a:pPr algn="ctr" defTabSz="410205" hangingPunct="0">
              <a:defRPr b="0" cap="all">
                <a:solidFill>
                  <a:srgbClr val="FFFFFF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1700" kern="0" cap="all">
              <a:solidFill>
                <a:srgbClr val="FFFFFF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33" name="Cercle"/>
          <p:cNvSpPr/>
          <p:nvPr/>
        </p:nvSpPr>
        <p:spPr>
          <a:xfrm>
            <a:off x="5476799" y="1876166"/>
            <a:ext cx="1196459" cy="1196459"/>
          </a:xfrm>
          <a:prstGeom prst="ellipse">
            <a:avLst/>
          </a:prstGeom>
          <a:gradFill>
            <a:gsLst>
              <a:gs pos="0">
                <a:srgbClr val="70BF41"/>
              </a:gs>
              <a:gs pos="100000">
                <a:srgbClr val="00882B"/>
              </a:gs>
            </a:gsLst>
            <a:lin ang="5400000"/>
          </a:gradFill>
          <a:ln w="12700">
            <a:miter lim="400000"/>
          </a:ln>
        </p:spPr>
        <p:txBody>
          <a:bodyPr lIns="0" tIns="0" rIns="0" bIns="0" anchor="ctr"/>
          <a:lstStyle/>
          <a:p>
            <a:pPr algn="ctr" defTabSz="410205" hangingPunct="0">
              <a:defRPr b="0" cap="all">
                <a:solidFill>
                  <a:srgbClr val="FFFFFF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  <a:endParaRPr sz="1700" kern="0" cap="all">
              <a:solidFill>
                <a:srgbClr val="FFFFFF"/>
              </a:solidFill>
              <a:latin typeface="Helvetica Neue Thin"/>
              <a:ea typeface="Helvetica Neue Thin"/>
              <a:cs typeface="Helvetica Neue Thin"/>
              <a:sym typeface="Helvetica Neue Thin"/>
            </a:endParaRPr>
          </a:p>
        </p:txBody>
      </p:sp>
      <p:sp>
        <p:nvSpPr>
          <p:cNvPr id="134" name="Maths"/>
          <p:cNvSpPr txBox="1"/>
          <p:nvPr/>
        </p:nvSpPr>
        <p:spPr>
          <a:xfrm>
            <a:off x="5572161" y="2303711"/>
            <a:ext cx="1004617" cy="3413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66" tIns="35666" rIns="35666" bIns="35666" anchor="ctr">
            <a:spAutoFit/>
          </a:bodyPr>
          <a:lstStyle>
            <a:lvl1pPr defTabSz="457200">
              <a:lnSpc>
                <a:spcPct val="80000"/>
              </a:lnSpc>
              <a:defRPr sz="21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MATHS</a:t>
            </a:r>
          </a:p>
        </p:txBody>
      </p:sp>
      <p:sp>
        <p:nvSpPr>
          <p:cNvPr id="135" name="SVT"/>
          <p:cNvSpPr txBox="1"/>
          <p:nvPr/>
        </p:nvSpPr>
        <p:spPr>
          <a:xfrm>
            <a:off x="4287166" y="1590101"/>
            <a:ext cx="565658" cy="3413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66" tIns="35666" rIns="35666" bIns="35666" anchor="ctr">
            <a:spAutoFit/>
          </a:bodyPr>
          <a:lstStyle>
            <a:lvl1pPr defTabSz="457200">
              <a:lnSpc>
                <a:spcPct val="80000"/>
              </a:lnSpc>
              <a:defRPr sz="21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SVT</a:t>
            </a:r>
          </a:p>
        </p:txBody>
      </p:sp>
      <p:sp>
        <p:nvSpPr>
          <p:cNvPr id="136" name="HG…"/>
          <p:cNvSpPr txBox="1"/>
          <p:nvPr/>
        </p:nvSpPr>
        <p:spPr>
          <a:xfrm>
            <a:off x="5698896" y="4037238"/>
            <a:ext cx="752205" cy="3028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66" tIns="35666" rIns="35666" bIns="35666" anchor="ctr">
            <a:spAutoFit/>
          </a:bodyPr>
          <a:lstStyle/>
          <a:p>
            <a:pPr algn="ctr" defTabSz="321026" hangingPunct="0">
              <a:defRPr sz="2100" b="0">
                <a:solidFill>
                  <a:srgbClr val="FFFFFF"/>
                </a:solidFill>
              </a:defRPr>
            </a:pPr>
            <a:r>
              <a:rPr sz="15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HG</a:t>
            </a:r>
            <a:r>
              <a:rPr lang="fr-FR" sz="15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GSP</a:t>
            </a:r>
            <a:endParaRPr sz="1500" kern="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7" name="Humanités LP"/>
          <p:cNvSpPr txBox="1"/>
          <p:nvPr/>
        </p:nvSpPr>
        <p:spPr>
          <a:xfrm>
            <a:off x="4072283" y="4716666"/>
            <a:ext cx="995457" cy="7646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66" tIns="35666" rIns="35666" bIns="35666" anchor="ctr">
            <a:spAutoFit/>
          </a:bodyPr>
          <a:lstStyle/>
          <a:p>
            <a:pPr algn="ctr" defTabSz="321026" hangingPunct="0">
              <a:defRPr sz="2100" b="0">
                <a:solidFill>
                  <a:srgbClr val="FFFFFF"/>
                </a:solidFill>
              </a:defRPr>
            </a:pPr>
            <a:r>
              <a:rPr sz="1500" kern="0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Humanités</a:t>
            </a:r>
            <a:r>
              <a:rPr sz="15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algn="ctr" defTabSz="321026" hangingPunct="0">
              <a:defRPr sz="2100" b="0">
                <a:solidFill>
                  <a:srgbClr val="FFFFFF"/>
                </a:solidFill>
              </a:defRPr>
            </a:pPr>
            <a:r>
              <a:rPr sz="1500" kern="0" dirty="0" err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Littérature</a:t>
            </a:r>
            <a:endParaRPr sz="1500" kern="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defTabSz="321026" hangingPunct="0">
              <a:defRPr sz="2100" b="0">
                <a:solidFill>
                  <a:srgbClr val="FFFFFF"/>
                </a:solidFill>
              </a:defRPr>
            </a:pPr>
            <a:r>
              <a:rPr sz="1500" kern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Philo</a:t>
            </a:r>
          </a:p>
        </p:txBody>
      </p:sp>
      <p:sp>
        <p:nvSpPr>
          <p:cNvPr id="138" name="Arts"/>
          <p:cNvSpPr txBox="1"/>
          <p:nvPr/>
        </p:nvSpPr>
        <p:spPr>
          <a:xfrm>
            <a:off x="2680530" y="2303711"/>
            <a:ext cx="772920" cy="3413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66" tIns="35666" rIns="35666" bIns="35666" anchor="ctr">
            <a:spAutoFit/>
          </a:bodyPr>
          <a:lstStyle>
            <a:lvl1pPr defTabSz="457200">
              <a:lnSpc>
                <a:spcPct val="80000"/>
              </a:lnSpc>
              <a:defRPr sz="21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ARTS</a:t>
            </a:r>
          </a:p>
        </p:txBody>
      </p:sp>
      <p:grpSp>
        <p:nvGrpSpPr>
          <p:cNvPr id="3" name="Groupe"/>
          <p:cNvGrpSpPr/>
          <p:nvPr/>
        </p:nvGrpSpPr>
        <p:grpSpPr>
          <a:xfrm>
            <a:off x="1080739" y="526334"/>
            <a:ext cx="1912452" cy="2513234"/>
            <a:chOff x="-1" y="-11486"/>
            <a:chExt cx="2719930" cy="3574375"/>
          </a:xfrm>
        </p:grpSpPr>
        <p:sp>
          <p:nvSpPr>
            <p:cNvPr id="139" name="Ligne"/>
            <p:cNvSpPr/>
            <p:nvPr/>
          </p:nvSpPr>
          <p:spPr>
            <a:xfrm flipH="1" flipV="1">
              <a:off x="2461781" y="1070307"/>
              <a:ext cx="229814" cy="831366"/>
            </a:xfrm>
            <a:prstGeom prst="line">
              <a:avLst/>
            </a:prstGeom>
            <a:noFill/>
            <a:ln w="25400" cap="flat">
              <a:solidFill>
                <a:srgbClr val="A6AAA9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26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40" name="Ligne"/>
            <p:cNvSpPr/>
            <p:nvPr/>
          </p:nvSpPr>
          <p:spPr>
            <a:xfrm flipH="1">
              <a:off x="1187308" y="3088743"/>
              <a:ext cx="831367" cy="229814"/>
            </a:xfrm>
            <a:prstGeom prst="line">
              <a:avLst/>
            </a:prstGeom>
            <a:noFill/>
            <a:ln w="25400" cap="flat">
              <a:solidFill>
                <a:srgbClr val="A6AAA9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26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41" name="Ligne"/>
            <p:cNvSpPr/>
            <p:nvPr/>
          </p:nvSpPr>
          <p:spPr>
            <a:xfrm>
              <a:off x="1533518" y="2029455"/>
              <a:ext cx="538402" cy="305207"/>
            </a:xfrm>
            <a:prstGeom prst="line">
              <a:avLst/>
            </a:prstGeom>
            <a:noFill/>
            <a:ln w="25400" cap="flat">
              <a:solidFill>
                <a:srgbClr val="A6AAA9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26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42" name="ECOLES…"/>
            <p:cNvSpPr txBox="1"/>
            <p:nvPr/>
          </p:nvSpPr>
          <p:spPr>
            <a:xfrm>
              <a:off x="-1" y="2794679"/>
              <a:ext cx="1325247" cy="7682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 u="sng">
                  <a:solidFill>
                    <a:srgbClr val="53585F"/>
                  </a:solidFill>
                </a:defRPr>
              </a:pPr>
              <a:r>
                <a:rPr sz="1000" b="1" u="sng" kern="0">
                  <a:solidFill>
                    <a:srgbClr val="53585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ECOLES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53585F"/>
                  </a:solidFill>
                </a:defRPr>
              </a:pPr>
              <a:r>
                <a:rPr sz="1000" b="1" kern="0">
                  <a:solidFill>
                    <a:srgbClr val="53585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Ecoles d’art et de design</a:t>
              </a:r>
            </a:p>
          </p:txBody>
        </p:sp>
        <p:sp>
          <p:nvSpPr>
            <p:cNvPr id="143" name="DUT…"/>
            <p:cNvSpPr txBox="1"/>
            <p:nvPr/>
          </p:nvSpPr>
          <p:spPr>
            <a:xfrm>
              <a:off x="210455" y="1393581"/>
              <a:ext cx="1637668" cy="103303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 u="sng">
                  <a:solidFill>
                    <a:srgbClr val="53585F"/>
                  </a:solidFill>
                </a:defRPr>
              </a:pPr>
              <a:r>
                <a:rPr sz="1000" b="1" u="sng" kern="0">
                  <a:solidFill>
                    <a:srgbClr val="53585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DUT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400">
                  <a:solidFill>
                    <a:srgbClr val="53585F"/>
                  </a:solidFill>
                </a:defRPr>
              </a:pPr>
              <a:r>
                <a:rPr sz="1000" b="1" kern="0">
                  <a:solidFill>
                    <a:srgbClr val="53585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GACO - Arts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400">
                  <a:solidFill>
                    <a:srgbClr val="53585F"/>
                  </a:solidFill>
                </a:defRPr>
              </a:pPr>
              <a:r>
                <a:rPr sz="1000" b="1" kern="0">
                  <a:solidFill>
                    <a:srgbClr val="53585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Information communication</a:t>
              </a:r>
            </a:p>
          </p:txBody>
        </p:sp>
        <p:sp>
          <p:nvSpPr>
            <p:cNvPr id="144" name="LICENCES…"/>
            <p:cNvSpPr txBox="1"/>
            <p:nvPr/>
          </p:nvSpPr>
          <p:spPr>
            <a:xfrm>
              <a:off x="1148992" y="-11486"/>
              <a:ext cx="1570937" cy="12081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 u="sng">
                  <a:solidFill>
                    <a:srgbClr val="53585F"/>
                  </a:solidFill>
                </a:defRPr>
              </a:pPr>
              <a:r>
                <a:rPr sz="1000" b="1" u="sng" kern="0">
                  <a:solidFill>
                    <a:srgbClr val="53585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LICENCES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400">
                  <a:solidFill>
                    <a:srgbClr val="53585F"/>
                  </a:solidFill>
                </a:defRPr>
              </a:pPr>
              <a:r>
                <a:rPr sz="1000" b="1" kern="0">
                  <a:solidFill>
                    <a:srgbClr val="53585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Information Communication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400">
                  <a:solidFill>
                    <a:srgbClr val="53585F"/>
                  </a:solidFill>
                </a:defRPr>
              </a:pPr>
              <a:r>
                <a:rPr sz="1000" b="1" kern="0">
                  <a:solidFill>
                    <a:srgbClr val="53585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Double licence droit et arts</a:t>
              </a:r>
            </a:p>
          </p:txBody>
        </p:sp>
      </p:grpSp>
      <p:grpSp>
        <p:nvGrpSpPr>
          <p:cNvPr id="4" name="Groupe"/>
          <p:cNvGrpSpPr/>
          <p:nvPr/>
        </p:nvGrpSpPr>
        <p:grpSpPr>
          <a:xfrm>
            <a:off x="6084141" y="3356153"/>
            <a:ext cx="2801697" cy="3315228"/>
            <a:chOff x="0" y="-11236"/>
            <a:chExt cx="3984633" cy="4714990"/>
          </a:xfrm>
        </p:grpSpPr>
        <p:sp>
          <p:nvSpPr>
            <p:cNvPr id="146" name="Ligne"/>
            <p:cNvSpPr/>
            <p:nvPr/>
          </p:nvSpPr>
          <p:spPr>
            <a:xfrm>
              <a:off x="120119" y="2214649"/>
              <a:ext cx="223245" cy="833154"/>
            </a:xfrm>
            <a:prstGeom prst="line">
              <a:avLst/>
            </a:prstGeom>
            <a:noFill/>
            <a:ln w="25400" cap="flat">
              <a:solidFill>
                <a:srgbClr val="DE6A1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26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47" name="Ligne"/>
            <p:cNvSpPr/>
            <p:nvPr/>
          </p:nvSpPr>
          <p:spPr>
            <a:xfrm flipV="1">
              <a:off x="802388" y="809683"/>
              <a:ext cx="833154" cy="223244"/>
            </a:xfrm>
            <a:prstGeom prst="line">
              <a:avLst/>
            </a:prstGeom>
            <a:noFill/>
            <a:ln w="25400" cap="flat">
              <a:solidFill>
                <a:srgbClr val="DE6A1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26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48" name="Ligne"/>
            <p:cNvSpPr/>
            <p:nvPr/>
          </p:nvSpPr>
          <p:spPr>
            <a:xfrm flipH="1" flipV="1">
              <a:off x="743192" y="1786566"/>
              <a:ext cx="951546" cy="553341"/>
            </a:xfrm>
            <a:prstGeom prst="line">
              <a:avLst/>
            </a:prstGeom>
            <a:noFill/>
            <a:ln w="25400" cap="flat">
              <a:solidFill>
                <a:srgbClr val="DE6A1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26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49" name="LICENCES…"/>
            <p:cNvSpPr txBox="1"/>
            <p:nvPr/>
          </p:nvSpPr>
          <p:spPr>
            <a:xfrm>
              <a:off x="1765563" y="982105"/>
              <a:ext cx="2079431" cy="314725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 u="sng">
                  <a:solidFill>
                    <a:srgbClr val="DE6A10"/>
                  </a:solidFill>
                </a:defRPr>
              </a:pPr>
              <a:r>
                <a:rPr sz="1000" b="1" u="sng" kern="0">
                  <a:solidFill>
                    <a:srgbClr val="DE6A1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LICENCES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DE6A10"/>
                  </a:solidFill>
                </a:defRPr>
              </a:pPr>
              <a:r>
                <a:rPr sz="1000" b="1" kern="0">
                  <a:solidFill>
                    <a:srgbClr val="DE6A1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Droit Sciences Po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DE6A10"/>
                  </a:solidFill>
                </a:defRPr>
              </a:pPr>
              <a:r>
                <a:rPr sz="1000" b="1" kern="0">
                  <a:solidFill>
                    <a:srgbClr val="DE6A1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Sociologie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DE6A10"/>
                  </a:solidFill>
                </a:defRPr>
              </a:pPr>
              <a:r>
                <a:rPr sz="1000" b="1" kern="0">
                  <a:solidFill>
                    <a:srgbClr val="DE6A1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Sciences de l’Homme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DE6A10"/>
                  </a:solidFill>
                </a:defRPr>
              </a:pPr>
              <a:r>
                <a:rPr sz="1000" b="1" kern="0">
                  <a:solidFill>
                    <a:srgbClr val="DE6A1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Sciences Sociales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DE6A10"/>
                  </a:solidFill>
                </a:defRPr>
              </a:pPr>
              <a:r>
                <a:rPr sz="1000" b="1" kern="0">
                  <a:solidFill>
                    <a:srgbClr val="DE6A1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Histoire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DE6A10"/>
                  </a:solidFill>
                </a:defRPr>
              </a:pPr>
              <a:r>
                <a:rPr sz="1000" b="1" kern="0">
                  <a:solidFill>
                    <a:srgbClr val="DE6A1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Géographie – aménagement du territoire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DE6A10"/>
                  </a:solidFill>
                </a:defRPr>
              </a:pPr>
              <a:r>
                <a:rPr sz="1000" b="1" kern="0">
                  <a:solidFill>
                    <a:srgbClr val="DE6A1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Sciences de l’éducation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DE6A10"/>
                  </a:solidFill>
                </a:defRPr>
              </a:pPr>
              <a:r>
                <a:rPr sz="1000" b="1" kern="0">
                  <a:solidFill>
                    <a:srgbClr val="DE6A1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Communication</a:t>
              </a:r>
            </a:p>
          </p:txBody>
        </p:sp>
        <p:sp>
          <p:nvSpPr>
            <p:cNvPr id="150" name="ECOLES…"/>
            <p:cNvSpPr txBox="1"/>
            <p:nvPr/>
          </p:nvSpPr>
          <p:spPr>
            <a:xfrm>
              <a:off x="1765563" y="-11236"/>
              <a:ext cx="2219070" cy="112276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 u="sng">
                  <a:solidFill>
                    <a:srgbClr val="DE6A10"/>
                  </a:solidFill>
                </a:defRPr>
              </a:pPr>
              <a:r>
                <a:rPr sz="1000" b="1" u="sng" kern="0">
                  <a:solidFill>
                    <a:srgbClr val="DE6A1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ECOLES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DE6A10"/>
                  </a:solidFill>
                </a:defRPr>
              </a:pPr>
              <a:r>
                <a:rPr sz="1000" b="1" kern="0">
                  <a:solidFill>
                    <a:srgbClr val="DE6A1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IEP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DE6A10"/>
                  </a:solidFill>
                </a:defRPr>
              </a:pPr>
              <a:r>
                <a:rPr sz="1000" b="1" kern="0">
                  <a:solidFill>
                    <a:srgbClr val="DE6A1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Ecoles de journalisme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DE6A10"/>
                  </a:solidFill>
                </a:defRPr>
              </a:pPr>
              <a:r>
                <a:rPr sz="1000" b="1" kern="0">
                  <a:solidFill>
                    <a:srgbClr val="DE6A1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Formations du social</a:t>
              </a:r>
            </a:p>
          </p:txBody>
        </p:sp>
        <p:sp>
          <p:nvSpPr>
            <p:cNvPr id="151" name="CPGE…"/>
            <p:cNvSpPr txBox="1"/>
            <p:nvPr/>
          </p:nvSpPr>
          <p:spPr>
            <a:xfrm>
              <a:off x="0" y="3213348"/>
              <a:ext cx="2894397" cy="5931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 u="sng">
                  <a:solidFill>
                    <a:srgbClr val="DE6A10"/>
                  </a:solidFill>
                </a:defRPr>
              </a:pPr>
              <a:r>
                <a:rPr sz="1000" b="1" u="sng" kern="0">
                  <a:solidFill>
                    <a:srgbClr val="DE6A1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CPGE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DE6A10"/>
                  </a:solidFill>
                </a:defRPr>
              </a:pPr>
              <a:r>
                <a:rPr sz="1000" b="1" kern="0">
                  <a:solidFill>
                    <a:srgbClr val="DE6A1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D1</a:t>
              </a:r>
            </a:p>
          </p:txBody>
        </p:sp>
        <p:sp>
          <p:nvSpPr>
            <p:cNvPr id="152" name="DUT…"/>
            <p:cNvSpPr txBox="1"/>
            <p:nvPr/>
          </p:nvSpPr>
          <p:spPr>
            <a:xfrm>
              <a:off x="0" y="3845810"/>
              <a:ext cx="2894397" cy="8579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 u="sng">
                  <a:solidFill>
                    <a:srgbClr val="DE6A10"/>
                  </a:solidFill>
                </a:defRPr>
              </a:pPr>
              <a:r>
                <a:rPr sz="1000" b="1" u="sng" kern="0">
                  <a:solidFill>
                    <a:srgbClr val="DE6A1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DUT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DE6A10"/>
                  </a:solidFill>
                </a:defRPr>
              </a:pPr>
              <a:r>
                <a:rPr sz="1000" b="1" kern="0">
                  <a:solidFill>
                    <a:srgbClr val="DE6A1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Carrières sociales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DE6A10"/>
                  </a:solidFill>
                </a:defRPr>
              </a:pPr>
              <a:r>
                <a:rPr sz="1000" b="1" kern="0">
                  <a:solidFill>
                    <a:srgbClr val="DE6A1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Info-com -journalisme</a:t>
              </a:r>
            </a:p>
          </p:txBody>
        </p:sp>
      </p:grpSp>
      <p:grpSp>
        <p:nvGrpSpPr>
          <p:cNvPr id="5" name="Groupe"/>
          <p:cNvGrpSpPr/>
          <p:nvPr/>
        </p:nvGrpSpPr>
        <p:grpSpPr>
          <a:xfrm>
            <a:off x="6135017" y="90794"/>
            <a:ext cx="3216223" cy="3196317"/>
            <a:chOff x="0" y="-13409"/>
            <a:chExt cx="4574182" cy="4545871"/>
          </a:xfrm>
        </p:grpSpPr>
        <p:sp>
          <p:nvSpPr>
            <p:cNvPr id="154" name="Ligne"/>
            <p:cNvSpPr/>
            <p:nvPr/>
          </p:nvSpPr>
          <p:spPr>
            <a:xfrm>
              <a:off x="744472" y="3707909"/>
              <a:ext cx="836924" cy="208670"/>
            </a:xfrm>
            <a:prstGeom prst="line">
              <a:avLst/>
            </a:prstGeom>
            <a:noFill/>
            <a:ln w="25400" cap="flat">
              <a:solidFill>
                <a:srgbClr val="00882B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26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55" name="Ligne"/>
            <p:cNvSpPr/>
            <p:nvPr/>
          </p:nvSpPr>
          <p:spPr>
            <a:xfrm flipV="1">
              <a:off x="41684" y="1701351"/>
              <a:ext cx="208671" cy="836923"/>
            </a:xfrm>
            <a:prstGeom prst="line">
              <a:avLst/>
            </a:prstGeom>
            <a:noFill/>
            <a:ln w="25400" cap="flat">
              <a:solidFill>
                <a:srgbClr val="00882B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26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56" name="Ligne"/>
            <p:cNvSpPr/>
            <p:nvPr/>
          </p:nvSpPr>
          <p:spPr>
            <a:xfrm flipH="1">
              <a:off x="672134" y="2636666"/>
              <a:ext cx="530494" cy="318754"/>
            </a:xfrm>
            <a:prstGeom prst="line">
              <a:avLst/>
            </a:prstGeom>
            <a:noFill/>
            <a:ln w="25400" cap="flat">
              <a:solidFill>
                <a:srgbClr val="00882B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26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57" name="LICENCES…"/>
            <p:cNvSpPr txBox="1"/>
            <p:nvPr/>
          </p:nvSpPr>
          <p:spPr>
            <a:xfrm>
              <a:off x="1206432" y="96766"/>
              <a:ext cx="2015712" cy="28868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 u="sng">
                  <a:solidFill>
                    <a:srgbClr val="0B5D18"/>
                  </a:solidFill>
                </a:defRPr>
              </a:pPr>
              <a:r>
                <a:rPr sz="1000" b="1" u="sng" kern="0">
                  <a:solidFill>
                    <a:srgbClr val="0B5D18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LICENCES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0B5D18"/>
                  </a:solidFill>
                </a:defRPr>
              </a:pPr>
              <a:r>
                <a:rPr sz="1000" b="1" kern="0">
                  <a:solidFill>
                    <a:srgbClr val="0B5D18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Economie – gestion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0B5D18"/>
                  </a:solidFill>
                </a:defRPr>
              </a:pPr>
              <a:r>
                <a:rPr sz="1000" b="1" kern="0">
                  <a:solidFill>
                    <a:srgbClr val="0B5D18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MSH / AES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400">
                  <a:solidFill>
                    <a:srgbClr val="0B5D18"/>
                  </a:solidFill>
                </a:defRPr>
              </a:pPr>
              <a:r>
                <a:rPr sz="1000" b="1" kern="0">
                  <a:solidFill>
                    <a:srgbClr val="0B5D18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TQM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400">
                  <a:solidFill>
                    <a:srgbClr val="0B5D18"/>
                  </a:solidFill>
                </a:defRPr>
              </a:pPr>
              <a:r>
                <a:rPr sz="1000" b="1" kern="0">
                  <a:solidFill>
                    <a:srgbClr val="0B5D18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Psychologie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0B5D18"/>
                  </a:solidFill>
                </a:defRPr>
              </a:pPr>
              <a:r>
                <a:rPr sz="1000" b="1" kern="0">
                  <a:solidFill>
                    <a:srgbClr val="0B5D18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MIASH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0B5D18"/>
                  </a:solidFill>
                </a:defRPr>
              </a:pPr>
              <a:r>
                <a:rPr sz="1000" b="1" kern="0">
                  <a:solidFill>
                    <a:srgbClr val="0B5D18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DCG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0B5D18"/>
                  </a:solidFill>
                </a:defRPr>
              </a:pPr>
              <a:r>
                <a:rPr sz="1000" b="1" kern="0">
                  <a:solidFill>
                    <a:srgbClr val="0B5D18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Administration publique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0B5D18"/>
                  </a:solidFill>
                </a:defRPr>
              </a:pPr>
              <a:r>
                <a:rPr sz="1000" b="1" kern="0">
                  <a:solidFill>
                    <a:srgbClr val="0B5D18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Droit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0B5D18"/>
                  </a:solidFill>
                </a:defRPr>
              </a:pPr>
              <a:r>
                <a:rPr sz="1000" b="1" kern="0">
                  <a:solidFill>
                    <a:srgbClr val="0B5D18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LEA</a:t>
              </a:r>
            </a:p>
          </p:txBody>
        </p:sp>
        <p:sp>
          <p:nvSpPr>
            <p:cNvPr id="158" name="CPGE…"/>
            <p:cNvSpPr txBox="1"/>
            <p:nvPr/>
          </p:nvSpPr>
          <p:spPr>
            <a:xfrm>
              <a:off x="0" y="-13409"/>
              <a:ext cx="1091456" cy="16524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 u="sng">
                  <a:solidFill>
                    <a:srgbClr val="0B5D18"/>
                  </a:solidFill>
                </a:defRPr>
              </a:pPr>
              <a:r>
                <a:rPr sz="1000" b="1" u="sng" kern="0">
                  <a:solidFill>
                    <a:srgbClr val="0B5D18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CPGE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0B5D18"/>
                  </a:solidFill>
                </a:defRPr>
              </a:pPr>
              <a:r>
                <a:rPr sz="1000" b="1" kern="0">
                  <a:solidFill>
                    <a:srgbClr val="0B5D18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B/L (LSS)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0B5D18"/>
                  </a:solidFill>
                </a:defRPr>
              </a:pPr>
              <a:r>
                <a:rPr sz="1000" b="1" kern="0">
                  <a:solidFill>
                    <a:srgbClr val="0B5D18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ECE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0B5D18"/>
                  </a:solidFill>
                </a:defRPr>
              </a:pPr>
              <a:r>
                <a:rPr sz="1000" b="1" kern="0">
                  <a:solidFill>
                    <a:srgbClr val="0B5D18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D2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0B5D18"/>
                  </a:solidFill>
                </a:defRPr>
              </a:pPr>
              <a:r>
                <a:rPr sz="1000" b="1" kern="0">
                  <a:solidFill>
                    <a:srgbClr val="0B5D18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DCG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0B5D18"/>
                  </a:solidFill>
                </a:defRPr>
              </a:pPr>
              <a:r>
                <a:rPr sz="1000" b="1" kern="0">
                  <a:solidFill>
                    <a:srgbClr val="0B5D18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D1</a:t>
              </a:r>
            </a:p>
          </p:txBody>
        </p:sp>
        <p:sp>
          <p:nvSpPr>
            <p:cNvPr id="159" name="DUT…"/>
            <p:cNvSpPr txBox="1"/>
            <p:nvPr/>
          </p:nvSpPr>
          <p:spPr>
            <a:xfrm>
              <a:off x="1679786" y="2969779"/>
              <a:ext cx="2894396" cy="156268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 u="sng">
                  <a:solidFill>
                    <a:srgbClr val="0B5D18"/>
                  </a:solidFill>
                </a:defRPr>
              </a:pPr>
              <a:r>
                <a:rPr sz="1000" b="1" u="sng" kern="0">
                  <a:solidFill>
                    <a:srgbClr val="0B5D18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DUT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0B5D18"/>
                  </a:solidFill>
                </a:defRPr>
              </a:pPr>
              <a:r>
                <a:rPr sz="1000" b="1" kern="0">
                  <a:solidFill>
                    <a:srgbClr val="0B5D18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GEA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0B5D18"/>
                  </a:solidFill>
                </a:defRPr>
              </a:pPr>
              <a:r>
                <a:rPr sz="1000" b="1" kern="0">
                  <a:solidFill>
                    <a:srgbClr val="0B5D18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GACO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0B5D18"/>
                  </a:solidFill>
                </a:defRPr>
              </a:pPr>
              <a:r>
                <a:rPr sz="1000" b="1" kern="0">
                  <a:solidFill>
                    <a:srgbClr val="0B5D18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Techniques de commercialisation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0B5D18"/>
                  </a:solidFill>
                </a:defRPr>
              </a:pPr>
              <a:r>
                <a:rPr sz="1000" b="1" kern="0">
                  <a:solidFill>
                    <a:srgbClr val="0B5D18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Carrières sociales</a:t>
              </a:r>
            </a:p>
          </p:txBody>
        </p:sp>
      </p:grpSp>
      <p:grpSp>
        <p:nvGrpSpPr>
          <p:cNvPr id="6" name="Groupe"/>
          <p:cNvGrpSpPr/>
          <p:nvPr/>
        </p:nvGrpSpPr>
        <p:grpSpPr>
          <a:xfrm>
            <a:off x="3158884" y="-23359"/>
            <a:ext cx="2860070" cy="1420910"/>
            <a:chOff x="0" y="-12575"/>
            <a:chExt cx="4067653" cy="2020849"/>
          </a:xfrm>
        </p:grpSpPr>
        <p:sp>
          <p:nvSpPr>
            <p:cNvPr id="161" name="Ligne"/>
            <p:cNvSpPr/>
            <p:nvPr/>
          </p:nvSpPr>
          <p:spPr>
            <a:xfrm flipV="1">
              <a:off x="2680802" y="1398362"/>
              <a:ext cx="609912" cy="609912"/>
            </a:xfrm>
            <a:prstGeom prst="line">
              <a:avLst/>
            </a:prstGeom>
            <a:noFill/>
            <a:ln w="25400" cap="flat">
              <a:solidFill>
                <a:srgbClr val="0365C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26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62" name="Ligne"/>
            <p:cNvSpPr/>
            <p:nvPr/>
          </p:nvSpPr>
          <p:spPr>
            <a:xfrm flipH="1" flipV="1">
              <a:off x="706354" y="1398362"/>
              <a:ext cx="609912" cy="609912"/>
            </a:xfrm>
            <a:prstGeom prst="line">
              <a:avLst/>
            </a:prstGeom>
            <a:noFill/>
            <a:ln w="25400" cap="flat">
              <a:solidFill>
                <a:srgbClr val="0365C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26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63" name="Ligne"/>
            <p:cNvSpPr/>
            <p:nvPr/>
          </p:nvSpPr>
          <p:spPr>
            <a:xfrm>
              <a:off x="1998533" y="1063826"/>
              <a:ext cx="2" cy="618892"/>
            </a:xfrm>
            <a:prstGeom prst="line">
              <a:avLst/>
            </a:prstGeom>
            <a:noFill/>
            <a:ln w="25400" cap="flat">
              <a:solidFill>
                <a:srgbClr val="0365C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26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64" name="LICENCES…"/>
            <p:cNvSpPr txBox="1"/>
            <p:nvPr/>
          </p:nvSpPr>
          <p:spPr>
            <a:xfrm>
              <a:off x="0" y="-12575"/>
              <a:ext cx="1325246" cy="14729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 u="sng">
                  <a:solidFill>
                    <a:srgbClr val="0365C0"/>
                  </a:solidFill>
                </a:defRPr>
              </a:pPr>
              <a:r>
                <a:rPr sz="1000" b="1" u="sng" kern="0">
                  <a:solidFill>
                    <a:srgbClr val="0365C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LICENCES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400">
                  <a:solidFill>
                    <a:srgbClr val="0365C0"/>
                  </a:solidFill>
                </a:defRPr>
              </a:pPr>
              <a:r>
                <a:rPr sz="1000" b="1" kern="0">
                  <a:solidFill>
                    <a:srgbClr val="0365C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STAPS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400">
                  <a:solidFill>
                    <a:srgbClr val="0365C0"/>
                  </a:solidFill>
                </a:defRPr>
              </a:pPr>
              <a:r>
                <a:rPr sz="1000" b="1" kern="0">
                  <a:solidFill>
                    <a:srgbClr val="0365C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Psychologie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400">
                  <a:solidFill>
                    <a:srgbClr val="0365C0"/>
                  </a:solidFill>
                </a:defRPr>
              </a:pPr>
              <a:r>
                <a:rPr sz="1000" b="1" kern="0">
                  <a:solidFill>
                    <a:srgbClr val="0365C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Sciences Sanitaires et sociales</a:t>
              </a:r>
            </a:p>
          </p:txBody>
        </p:sp>
        <p:sp>
          <p:nvSpPr>
            <p:cNvPr id="165" name="ECOLES…"/>
            <p:cNvSpPr txBox="1"/>
            <p:nvPr/>
          </p:nvSpPr>
          <p:spPr>
            <a:xfrm>
              <a:off x="1427533" y="339796"/>
              <a:ext cx="1142003" cy="7682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 u="sng">
                  <a:solidFill>
                    <a:srgbClr val="0365C0"/>
                  </a:solidFill>
                </a:defRPr>
              </a:pPr>
              <a:r>
                <a:rPr sz="1000" b="1" u="sng" kern="0">
                  <a:solidFill>
                    <a:srgbClr val="0365C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ECOLES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0365C0"/>
                  </a:solidFill>
                </a:defRPr>
              </a:pPr>
              <a:r>
                <a:rPr sz="1000" b="1" kern="0">
                  <a:solidFill>
                    <a:srgbClr val="0365C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Infirmières</a:t>
              </a:r>
            </a:p>
          </p:txBody>
        </p:sp>
        <p:sp>
          <p:nvSpPr>
            <p:cNvPr id="166" name="DUT…"/>
            <p:cNvSpPr txBox="1"/>
            <p:nvPr/>
          </p:nvSpPr>
          <p:spPr>
            <a:xfrm>
              <a:off x="2637514" y="232734"/>
              <a:ext cx="1430139" cy="12934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 u="sng">
                  <a:solidFill>
                    <a:srgbClr val="0365C0"/>
                  </a:solidFill>
                </a:defRPr>
              </a:pPr>
              <a:r>
                <a:rPr sz="1000" b="1" u="sng" kern="0">
                  <a:solidFill>
                    <a:srgbClr val="0365C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DUT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0365C0"/>
                  </a:solidFill>
                </a:defRPr>
              </a:pPr>
              <a:r>
                <a:rPr sz="1000" b="1" kern="0">
                  <a:solidFill>
                    <a:srgbClr val="0365C0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Production / Hygiène, Sécurité, Environnement </a:t>
              </a:r>
            </a:p>
          </p:txBody>
        </p:sp>
      </p:grpSp>
      <p:grpSp>
        <p:nvGrpSpPr>
          <p:cNvPr id="7" name="Groupe"/>
          <p:cNvGrpSpPr/>
          <p:nvPr/>
        </p:nvGrpSpPr>
        <p:grpSpPr>
          <a:xfrm>
            <a:off x="2920691" y="5254432"/>
            <a:ext cx="3382834" cy="1594282"/>
            <a:chOff x="0" y="-15832"/>
            <a:chExt cx="4811139" cy="2267421"/>
          </a:xfrm>
        </p:grpSpPr>
        <p:sp>
          <p:nvSpPr>
            <p:cNvPr id="168" name="Ligne"/>
            <p:cNvSpPr/>
            <p:nvPr/>
          </p:nvSpPr>
          <p:spPr>
            <a:xfrm flipH="1">
              <a:off x="1055512" y="329049"/>
              <a:ext cx="613714" cy="606087"/>
            </a:xfrm>
            <a:prstGeom prst="line">
              <a:avLst/>
            </a:prstGeom>
            <a:noFill/>
            <a:ln w="25400" cap="flat">
              <a:solidFill>
                <a:srgbClr val="C82506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26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69" name="Ligne"/>
            <p:cNvSpPr/>
            <p:nvPr/>
          </p:nvSpPr>
          <p:spPr>
            <a:xfrm>
              <a:off x="3033734" y="337581"/>
              <a:ext cx="522563" cy="522563"/>
            </a:xfrm>
            <a:prstGeom prst="line">
              <a:avLst/>
            </a:prstGeom>
            <a:noFill/>
            <a:ln w="25400" cap="flat">
              <a:solidFill>
                <a:srgbClr val="C82506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26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70" name="Ligne"/>
            <p:cNvSpPr/>
            <p:nvPr/>
          </p:nvSpPr>
          <p:spPr>
            <a:xfrm flipV="1">
              <a:off x="2345573" y="658865"/>
              <a:ext cx="3872" cy="618880"/>
            </a:xfrm>
            <a:prstGeom prst="line">
              <a:avLst/>
            </a:prstGeom>
            <a:noFill/>
            <a:ln w="25400" cap="flat">
              <a:solidFill>
                <a:srgbClr val="C82506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26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71" name="LICENCES…"/>
            <p:cNvSpPr txBox="1"/>
            <p:nvPr/>
          </p:nvSpPr>
          <p:spPr>
            <a:xfrm>
              <a:off x="0" y="-15832"/>
              <a:ext cx="1325246" cy="22674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 u="sng">
                  <a:solidFill>
                    <a:srgbClr val="C82506"/>
                  </a:solidFill>
                </a:defRPr>
              </a:pPr>
              <a:r>
                <a:rPr sz="1000" b="1" u="sng" kern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LICENCES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400">
                  <a:solidFill>
                    <a:srgbClr val="C82506"/>
                  </a:solidFill>
                </a:defRPr>
              </a:pPr>
              <a:r>
                <a:rPr sz="1000" b="1" kern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Sociologie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400">
                  <a:solidFill>
                    <a:srgbClr val="C82506"/>
                  </a:solidFill>
                </a:defRPr>
              </a:pPr>
              <a:r>
                <a:rPr sz="1000" b="1" kern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Sciences de l’éducation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C82506"/>
                  </a:solidFill>
                </a:defRPr>
              </a:pPr>
              <a:r>
                <a:rPr sz="1000" b="1" kern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Sciences de l’Homme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400">
                  <a:solidFill>
                    <a:srgbClr val="C82506"/>
                  </a:solidFill>
                </a:defRPr>
              </a:pPr>
              <a:r>
                <a:rPr sz="1000" b="1" kern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Droit 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400">
                  <a:solidFill>
                    <a:srgbClr val="C82506"/>
                  </a:solidFill>
                </a:defRPr>
              </a:pPr>
              <a:r>
                <a:rPr sz="1000" b="1" kern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Sciences Po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buSzPct val="100000"/>
                <a:buFontTx/>
                <a:buChar char="-"/>
                <a:defRPr sz="1400">
                  <a:solidFill>
                    <a:srgbClr val="C82506"/>
                  </a:solidFill>
                </a:defRPr>
              </a:pPr>
              <a:r>
                <a:rPr sz="1000" b="1" kern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Philosophie</a:t>
              </a:r>
            </a:p>
          </p:txBody>
        </p:sp>
        <p:sp>
          <p:nvSpPr>
            <p:cNvPr id="172" name="CPGE…"/>
            <p:cNvSpPr txBox="1"/>
            <p:nvPr/>
          </p:nvSpPr>
          <p:spPr>
            <a:xfrm>
              <a:off x="3390838" y="798412"/>
              <a:ext cx="696278" cy="5931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 u="sng">
                  <a:solidFill>
                    <a:srgbClr val="C82506"/>
                  </a:solidFill>
                </a:defRPr>
              </a:pPr>
              <a:r>
                <a:rPr sz="1000" b="1" u="sng" kern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CPGE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C82506"/>
                  </a:solidFill>
                </a:defRPr>
              </a:pPr>
              <a:r>
                <a:rPr sz="1000" b="1" kern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D1</a:t>
              </a:r>
            </a:p>
          </p:txBody>
        </p:sp>
        <p:sp>
          <p:nvSpPr>
            <p:cNvPr id="173" name="ECOLES…"/>
            <p:cNvSpPr txBox="1"/>
            <p:nvPr/>
          </p:nvSpPr>
          <p:spPr>
            <a:xfrm>
              <a:off x="3380999" y="1332073"/>
              <a:ext cx="1430140" cy="7682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 u="sng">
                  <a:solidFill>
                    <a:srgbClr val="C82506"/>
                  </a:solidFill>
                </a:defRPr>
              </a:pPr>
              <a:r>
                <a:rPr sz="1000" b="1" u="sng" kern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ECOLES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C82506"/>
                  </a:solidFill>
                </a:defRPr>
              </a:pPr>
              <a:r>
                <a:rPr sz="1000" b="1" kern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Formations du social</a:t>
              </a:r>
            </a:p>
          </p:txBody>
        </p:sp>
        <p:sp>
          <p:nvSpPr>
            <p:cNvPr id="174" name="DUT…"/>
            <p:cNvSpPr txBox="1"/>
            <p:nvPr/>
          </p:nvSpPr>
          <p:spPr>
            <a:xfrm>
              <a:off x="1613051" y="923647"/>
              <a:ext cx="1783119" cy="7682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 u="sng">
                  <a:solidFill>
                    <a:srgbClr val="C82506"/>
                  </a:solidFill>
                </a:defRPr>
              </a:pPr>
              <a:r>
                <a:rPr sz="1000" b="1" u="sng" kern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DUT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C82506"/>
                  </a:solidFill>
                </a:defRPr>
              </a:pPr>
              <a:r>
                <a:rPr sz="1000" b="1" kern="0">
                  <a:solidFill>
                    <a:srgbClr val="C82506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Carrières sociales</a:t>
              </a:r>
            </a:p>
          </p:txBody>
        </p:sp>
      </p:grpSp>
      <p:grpSp>
        <p:nvGrpSpPr>
          <p:cNvPr id="8" name="Groupe"/>
          <p:cNvGrpSpPr/>
          <p:nvPr/>
        </p:nvGrpSpPr>
        <p:grpSpPr>
          <a:xfrm>
            <a:off x="529087" y="3009302"/>
            <a:ext cx="2532212" cy="2836134"/>
            <a:chOff x="0" y="-102708"/>
            <a:chExt cx="3601367" cy="4033610"/>
          </a:xfrm>
        </p:grpSpPr>
        <p:sp>
          <p:nvSpPr>
            <p:cNvPr id="176" name="Ligne"/>
            <p:cNvSpPr/>
            <p:nvPr/>
          </p:nvSpPr>
          <p:spPr>
            <a:xfrm flipH="1" flipV="1">
              <a:off x="1950294" y="1213998"/>
              <a:ext cx="833876" cy="220536"/>
            </a:xfrm>
            <a:prstGeom prst="line">
              <a:avLst/>
            </a:prstGeom>
            <a:noFill/>
            <a:ln w="25400" cap="flat">
              <a:solidFill>
                <a:srgbClr val="773F9B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26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77" name="Ligne"/>
            <p:cNvSpPr/>
            <p:nvPr/>
          </p:nvSpPr>
          <p:spPr>
            <a:xfrm flipH="1">
              <a:off x="3249739" y="2614034"/>
              <a:ext cx="220536" cy="833875"/>
            </a:xfrm>
            <a:prstGeom prst="line">
              <a:avLst/>
            </a:prstGeom>
            <a:noFill/>
            <a:ln w="25400" cap="flat">
              <a:solidFill>
                <a:srgbClr val="773F9B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26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78" name="Ligne"/>
            <p:cNvSpPr/>
            <p:nvPr/>
          </p:nvSpPr>
          <p:spPr>
            <a:xfrm flipV="1">
              <a:off x="2310846" y="2187976"/>
              <a:ext cx="534968" cy="311187"/>
            </a:xfrm>
            <a:prstGeom prst="line">
              <a:avLst/>
            </a:prstGeom>
            <a:noFill/>
            <a:ln w="25400" cap="flat">
              <a:solidFill>
                <a:srgbClr val="773F9B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algn="ctr" defTabSz="321026" hangingPunct="0">
                <a:lnSpc>
                  <a:spcPct val="80000"/>
                </a:lnSpc>
                <a:spcBef>
                  <a:spcPts val="3867"/>
                </a:spcBef>
                <a:defRPr sz="5000" b="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  <a:endParaRPr sz="3500" kern="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endParaRPr>
            </a:p>
          </p:txBody>
        </p:sp>
        <p:sp>
          <p:nvSpPr>
            <p:cNvPr id="179" name="LICENCES…"/>
            <p:cNvSpPr txBox="1"/>
            <p:nvPr/>
          </p:nvSpPr>
          <p:spPr>
            <a:xfrm>
              <a:off x="0" y="-102708"/>
              <a:ext cx="2428338" cy="22674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 u="sng">
                  <a:solidFill>
                    <a:srgbClr val="773F9B"/>
                  </a:solidFill>
                </a:defRPr>
              </a:pPr>
              <a:r>
                <a:rPr sz="1000" b="1" u="sng" kern="0">
                  <a:solidFill>
                    <a:srgbClr val="773F9B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LICENCES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773F9B"/>
                  </a:solidFill>
                </a:defRPr>
              </a:pPr>
              <a:r>
                <a:rPr sz="1000" b="1" kern="0">
                  <a:solidFill>
                    <a:srgbClr val="773F9B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LEA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773F9B"/>
                  </a:solidFill>
                </a:defRPr>
              </a:pPr>
              <a:r>
                <a:rPr sz="1000" b="1" kern="0">
                  <a:solidFill>
                    <a:srgbClr val="773F9B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Communication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773F9B"/>
                  </a:solidFill>
                </a:defRPr>
              </a:pPr>
              <a:r>
                <a:rPr sz="1000" b="1" kern="0">
                  <a:solidFill>
                    <a:srgbClr val="773F9B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LLCR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773F9B"/>
                  </a:solidFill>
                </a:defRPr>
              </a:pPr>
              <a:r>
                <a:rPr sz="1000" b="1" kern="0">
                  <a:solidFill>
                    <a:srgbClr val="773F9B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Sciences sociales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773F9B"/>
                  </a:solidFill>
                </a:defRPr>
              </a:pPr>
              <a:r>
                <a:rPr sz="1000" b="1" kern="0">
                  <a:solidFill>
                    <a:srgbClr val="773F9B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Sciences de l’Homme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773F9B"/>
                  </a:solidFill>
                </a:defRPr>
              </a:pPr>
              <a:r>
                <a:rPr sz="1000" b="1" kern="0">
                  <a:solidFill>
                    <a:srgbClr val="773F9B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Géographie – Aménagement du territoire</a:t>
              </a:r>
            </a:p>
          </p:txBody>
        </p:sp>
        <p:sp>
          <p:nvSpPr>
            <p:cNvPr id="180" name="ECOLES…"/>
            <p:cNvSpPr txBox="1"/>
            <p:nvPr/>
          </p:nvSpPr>
          <p:spPr>
            <a:xfrm>
              <a:off x="366664" y="2275994"/>
              <a:ext cx="2894395" cy="5931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 u="sng">
                  <a:solidFill>
                    <a:srgbClr val="773F9B"/>
                  </a:solidFill>
                </a:defRPr>
              </a:pPr>
              <a:r>
                <a:rPr sz="1000" b="1" u="sng" kern="0">
                  <a:solidFill>
                    <a:srgbClr val="773F9B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ECOLES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773F9B"/>
                  </a:solidFill>
                </a:defRPr>
              </a:pPr>
              <a:r>
                <a:rPr sz="1000" b="1" kern="0">
                  <a:solidFill>
                    <a:srgbClr val="773F9B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Formations du social</a:t>
              </a:r>
            </a:p>
          </p:txBody>
        </p:sp>
        <p:sp>
          <p:nvSpPr>
            <p:cNvPr id="181" name="DUT…"/>
            <p:cNvSpPr txBox="1"/>
            <p:nvPr/>
          </p:nvSpPr>
          <p:spPr>
            <a:xfrm>
              <a:off x="706971" y="3072958"/>
              <a:ext cx="2894396" cy="8579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 u="sng">
                  <a:solidFill>
                    <a:srgbClr val="773F9B"/>
                  </a:solidFill>
                </a:defRPr>
              </a:pPr>
              <a:r>
                <a:rPr sz="1000" b="1" u="sng" kern="0">
                  <a:solidFill>
                    <a:srgbClr val="773F9B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DUT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773F9B"/>
                  </a:solidFill>
                </a:defRPr>
              </a:pPr>
              <a:r>
                <a:rPr sz="1000" b="1" kern="0">
                  <a:solidFill>
                    <a:srgbClr val="773F9B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Information communication</a:t>
              </a:r>
            </a:p>
            <a:p>
              <a:pPr defTabSz="321026" hangingPunct="0">
                <a:lnSpc>
                  <a:spcPct val="80000"/>
                </a:lnSpc>
                <a:spcBef>
                  <a:spcPts val="492"/>
                </a:spcBef>
                <a:defRPr sz="1400">
                  <a:solidFill>
                    <a:srgbClr val="773F9B"/>
                  </a:solidFill>
                </a:defRPr>
              </a:pPr>
              <a:r>
                <a:rPr sz="1000" b="1" kern="0">
                  <a:solidFill>
                    <a:srgbClr val="773F9B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- Carrières sociales</a:t>
              </a:r>
            </a:p>
          </p:txBody>
        </p:sp>
      </p:grpSp>
      <p:sp>
        <p:nvSpPr>
          <p:cNvPr id="183" name="LLCE"/>
          <p:cNvSpPr txBox="1"/>
          <p:nvPr/>
        </p:nvSpPr>
        <p:spPr>
          <a:xfrm>
            <a:off x="2658472" y="4134071"/>
            <a:ext cx="825264" cy="3413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66" tIns="35666" rIns="35666" bIns="35666" anchor="ctr">
            <a:spAutoFit/>
          </a:bodyPr>
          <a:lstStyle>
            <a:lvl1pPr defTabSz="457200">
              <a:lnSpc>
                <a:spcPct val="80000"/>
              </a:lnSpc>
              <a:defRPr sz="2100" b="0">
                <a:solidFill>
                  <a:srgbClr val="FFFFFF"/>
                </a:solidFill>
              </a:defRPr>
            </a:lvl1pPr>
          </a:lstStyle>
          <a:p>
            <a:pPr algn="ctr" hangingPunct="0"/>
            <a:r>
              <a:rPr kern="0">
                <a:latin typeface="Helvetica Neue"/>
                <a:ea typeface="Helvetica Neue"/>
                <a:cs typeface="Helvetica Neue"/>
                <a:sym typeface="Helvetica Neue"/>
              </a:rPr>
              <a:t>LLCE*</a:t>
            </a:r>
          </a:p>
        </p:txBody>
      </p:sp>
      <p:sp>
        <p:nvSpPr>
          <p:cNvPr id="184" name="*LLCE =  Langues Littératures…"/>
          <p:cNvSpPr txBox="1"/>
          <p:nvPr/>
        </p:nvSpPr>
        <p:spPr>
          <a:xfrm>
            <a:off x="-14199" y="6427483"/>
            <a:ext cx="2254186" cy="4400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666" tIns="35666" rIns="35666" bIns="35666" anchor="ctr">
            <a:spAutoFit/>
          </a:bodyPr>
          <a:lstStyle/>
          <a:p>
            <a:pPr defTabSz="642057" hangingPunct="0">
              <a:defRPr sz="1700" b="0">
                <a:solidFill>
                  <a:srgbClr val="773F9B"/>
                </a:solidFill>
              </a:defRPr>
            </a:pPr>
            <a:r>
              <a:rPr sz="1200" kern="0">
                <a:solidFill>
                  <a:srgbClr val="773F9B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*LLCE =  Langues Littératures </a:t>
            </a:r>
          </a:p>
          <a:p>
            <a:pPr marL="0" lvl="2" indent="642057" defTabSz="642057" hangingPunct="0">
              <a:defRPr sz="1700" b="0">
                <a:solidFill>
                  <a:srgbClr val="773F9B"/>
                </a:solidFill>
              </a:defRPr>
            </a:pPr>
            <a:r>
              <a:rPr sz="1200" kern="0">
                <a:solidFill>
                  <a:srgbClr val="773F9B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et Cultures Etrangères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9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4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8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1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5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 animBg="1" advAuto="0"/>
      <p:bldP spid="120" grpId="0" animBg="1" advAuto="0"/>
      <p:bldP spid="121" grpId="0" animBg="1" advAuto="0"/>
      <p:bldP spid="122" grpId="0" animBg="1" advAuto="0"/>
      <p:bldP spid="123" grpId="0" animBg="1" advAuto="0"/>
      <p:bldP spid="124" grpId="0" animBg="1" advAuto="0"/>
      <p:bldP spid="2" grpId="0" animBg="1" advAuto="0"/>
      <p:bldP spid="128" grpId="0" animBg="1" advAuto="0"/>
      <p:bldP spid="129" grpId="0" animBg="1" advAuto="0"/>
      <p:bldP spid="130" grpId="0" animBg="1" advAuto="0"/>
      <p:bldP spid="131" grpId="0" animBg="1" advAuto="0"/>
      <p:bldP spid="132" grpId="0" animBg="1" advAuto="0"/>
      <p:bldP spid="133" grpId="0" animBg="1" advAuto="0"/>
      <p:bldP spid="3" grpId="0" animBg="1" advAuto="0"/>
      <p:bldP spid="4" grpId="0" animBg="1" advAuto="0"/>
      <p:bldP spid="5" grpId="0" animBg="1" advAuto="0"/>
      <p:bldP spid="6" grpId="0" animBg="1" advAuto="0"/>
      <p:bldP spid="7" grpId="0" animBg="1" advAuto="0"/>
      <p:bldP spid="8" grpId="0" animBg="1" advAuto="0"/>
      <p:bldP spid="184" grpId="0" animBg="1" advAuto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0857" y="1907348"/>
            <a:ext cx="755468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Et bien sûr, des combinaisons </a:t>
            </a:r>
          </a:p>
          <a:p>
            <a:pPr algn="ctr"/>
            <a:r>
              <a:rPr lang="fr-F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avec d’autres spécialités sont possibles !</a:t>
            </a:r>
          </a:p>
          <a:p>
            <a:endParaRPr lang="fr-FR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fr-F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SES &amp; Arts,</a:t>
            </a:r>
          </a:p>
          <a:p>
            <a:r>
              <a:rPr lang="fr-F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SES &amp; Numérique et sciences informatiques</a:t>
            </a:r>
          </a:p>
          <a:p>
            <a:r>
              <a:rPr lang="fr-F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….</a:t>
            </a:r>
          </a:p>
        </p:txBody>
      </p:sp>
    </p:spTree>
    <p:extLst>
      <p:ext uri="{BB962C8B-B14F-4D97-AF65-F5344CB8AC3E}">
        <p14:creationId xmlns="" xmlns:p14="http://schemas.microsoft.com/office/powerpoint/2010/main" val="104311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1427163" y="1435100"/>
            <a:ext cx="7716837" cy="3389313"/>
          </a:xfrm>
        </p:spPr>
        <p:txBody>
          <a:bodyPr/>
          <a:lstStyle/>
          <a:p>
            <a:pPr marL="0" indent="0">
              <a:buNone/>
            </a:pPr>
            <a:r>
              <a:rPr lang="fr-FR" sz="2800" dirty="0"/>
              <a:t>En Première, </a:t>
            </a:r>
            <a:r>
              <a:rPr lang="fr-FR" sz="2800" dirty="0">
                <a:solidFill>
                  <a:schemeClr val="accent5"/>
                </a:solidFill>
              </a:rPr>
              <a:t>tous les élèves </a:t>
            </a:r>
            <a:r>
              <a:rPr lang="fr-FR" sz="2800" dirty="0"/>
              <a:t>suivront des </a:t>
            </a:r>
            <a:r>
              <a:rPr lang="fr-FR" sz="2800" dirty="0">
                <a:solidFill>
                  <a:srgbClr val="C76402"/>
                </a:solidFill>
              </a:rPr>
              <a:t>enseignements de tronc commun </a:t>
            </a:r>
            <a:r>
              <a:rPr lang="fr-FR" sz="2800" dirty="0"/>
              <a:t>: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2891764"/>
            <a:ext cx="8216900" cy="15621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34763" y="4825176"/>
            <a:ext cx="3539337" cy="26443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3193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 txBox="1">
            <a:spLocks/>
          </p:cNvSpPr>
          <p:nvPr/>
        </p:nvSpPr>
        <p:spPr>
          <a:xfrm>
            <a:off x="957262" y="1435864"/>
            <a:ext cx="7716838" cy="3389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2000"/>
              </a:spcAft>
              <a:buFontTx/>
              <a:buBlip>
                <a:blip r:embed="rId2"/>
              </a:buBlip>
              <a:defRPr sz="2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31825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22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20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196975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1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492250" indent="-2952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1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774825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055813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344738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625725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593328" y="1433058"/>
            <a:ext cx="8080772" cy="3493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2000"/>
              </a:spcAft>
              <a:buFontTx/>
              <a:buBlip>
                <a:blip r:embed="rId2"/>
              </a:buBlip>
              <a:defRPr sz="2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31825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22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20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196975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1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492250" indent="-2952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1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774825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055813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344738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625725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fr-FR" sz="2800" u="sng" dirty="0">
                <a:solidFill>
                  <a:schemeClr val="tx1"/>
                </a:solidFill>
              </a:rPr>
              <a:t>En plus </a:t>
            </a:r>
            <a:r>
              <a:rPr lang="fr-FR" sz="2800" dirty="0">
                <a:solidFill>
                  <a:schemeClr val="tx1"/>
                </a:solidFill>
              </a:rPr>
              <a:t>du tronc commun, les élèves doivent :</a:t>
            </a:r>
          </a:p>
          <a:p>
            <a:pPr>
              <a:buFontTx/>
              <a:buChar char="-"/>
            </a:pPr>
            <a:r>
              <a:rPr lang="fr-FR" sz="2800" dirty="0">
                <a:solidFill>
                  <a:srgbClr val="FF0000"/>
                </a:solidFill>
              </a:rPr>
              <a:t>VOIE GENERALE </a:t>
            </a:r>
            <a:r>
              <a:rPr lang="fr-FR" sz="2800" dirty="0">
                <a:solidFill>
                  <a:schemeClr val="tx1"/>
                </a:solidFill>
              </a:rPr>
              <a:t>: suivre 3 enseignements de spécialité </a:t>
            </a:r>
          </a:p>
          <a:p>
            <a:pPr>
              <a:buFontTx/>
              <a:buChar char="-"/>
            </a:pPr>
            <a:r>
              <a:rPr lang="fr-FR" sz="2800" dirty="0">
                <a:solidFill>
                  <a:srgbClr val="FF0000"/>
                </a:solidFill>
              </a:rPr>
              <a:t>VOIE TECHNOLOGIQUE </a:t>
            </a:r>
            <a:r>
              <a:rPr lang="fr-FR" sz="2800" dirty="0">
                <a:solidFill>
                  <a:schemeClr val="tx1"/>
                </a:solidFill>
              </a:rPr>
              <a:t>: choisir leur série (STMG, ST2S, STI2D, ...)</a:t>
            </a:r>
          </a:p>
          <a:p>
            <a:pPr marL="0" indent="0">
              <a:buFontTx/>
              <a:buNone/>
            </a:pPr>
            <a:endParaRPr lang="fr-FR" sz="2800" dirty="0"/>
          </a:p>
          <a:p>
            <a:pPr marL="0" indent="0">
              <a:buFontTx/>
              <a:buNone/>
            </a:pPr>
            <a:endParaRPr lang="fr-FR" sz="2800" dirty="0"/>
          </a:p>
          <a:p>
            <a:pPr marL="0" indent="0">
              <a:buFontTx/>
              <a:buNone/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96118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/>
          <a:srcRect t="6486"/>
          <a:stretch/>
        </p:blipFill>
        <p:spPr>
          <a:xfrm>
            <a:off x="2122467" y="1856248"/>
            <a:ext cx="5022494" cy="4518739"/>
          </a:xfrm>
          <a:prstGeom prst="rect">
            <a:avLst/>
          </a:prstGeom>
        </p:spPr>
      </p:pic>
      <p:sp>
        <p:nvSpPr>
          <p:cNvPr id="3" name="Espace réservé du contenu 2"/>
          <p:cNvSpPr txBox="1">
            <a:spLocks/>
          </p:cNvSpPr>
          <p:nvPr/>
        </p:nvSpPr>
        <p:spPr>
          <a:xfrm>
            <a:off x="593328" y="1037782"/>
            <a:ext cx="8080772" cy="114894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2000"/>
              </a:spcAft>
              <a:buFontTx/>
              <a:buBlip>
                <a:blip r:embed="rId3"/>
              </a:buBlip>
              <a:defRPr sz="2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31825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3"/>
              </a:buBlip>
              <a:defRPr sz="22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3"/>
              </a:buBlip>
              <a:defRPr sz="20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196975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3"/>
              </a:buBlip>
              <a:defRPr sz="1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492250" indent="-2952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3"/>
              </a:buBlip>
              <a:defRPr sz="1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774825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055813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344738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625725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lang="en-US" sz="18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fr-FR" sz="2800" dirty="0">
                <a:solidFill>
                  <a:srgbClr val="002060"/>
                </a:solidFill>
              </a:rPr>
              <a:t>Les </a:t>
            </a:r>
            <a:r>
              <a:rPr lang="fr-FR" sz="2800" dirty="0">
                <a:solidFill>
                  <a:srgbClr val="FF0000"/>
                </a:solidFill>
              </a:rPr>
              <a:t>3 enseignements de spécialité </a:t>
            </a:r>
            <a:r>
              <a:rPr lang="fr-FR" sz="2800" dirty="0">
                <a:solidFill>
                  <a:srgbClr val="002060"/>
                </a:solidFill>
              </a:rPr>
              <a:t>sont à choisir parmi les 12 enseignements suivants : </a:t>
            </a:r>
          </a:p>
          <a:p>
            <a:pPr marL="0" indent="0">
              <a:buFontTx/>
              <a:buNone/>
            </a:pPr>
            <a:endParaRPr lang="fr-FR" sz="2800" dirty="0"/>
          </a:p>
          <a:p>
            <a:pPr marL="0" indent="0">
              <a:buFontTx/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33800" y="6374988"/>
            <a:ext cx="4940300" cy="215900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5093607" y="4669971"/>
            <a:ext cx="1546678" cy="892630"/>
          </a:xfrm>
          <a:prstGeom prst="ellipse">
            <a:avLst/>
          </a:prstGeom>
          <a:noFill/>
          <a:ln>
            <a:solidFill>
              <a:srgbClr val="FDA02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400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>
          <a:xfrm>
            <a:off x="713071" y="2322081"/>
            <a:ext cx="8080772" cy="16977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2000"/>
              </a:spcAft>
              <a:buFontTx/>
              <a:buBlip>
                <a:blip r:embed="rId2"/>
              </a:buBlip>
              <a:defRPr sz="2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31825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22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20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196975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1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492250" indent="-2952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1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774825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055813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344738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625725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fr-FR" sz="2800" dirty="0">
                <a:solidFill>
                  <a:srgbClr val="FF0000"/>
                </a:solidFill>
              </a:rPr>
              <a:t>1 spécialité = 4 heures </a:t>
            </a:r>
            <a:r>
              <a:rPr lang="fr-FR" sz="2800" dirty="0">
                <a:solidFill>
                  <a:schemeClr val="tx1"/>
                </a:solidFill>
              </a:rPr>
              <a:t>de cours par semaine</a:t>
            </a:r>
          </a:p>
          <a:p>
            <a:pPr marL="0" indent="0">
              <a:buFontTx/>
              <a:buNone/>
            </a:pPr>
            <a:r>
              <a:rPr lang="fr-FR" dirty="0">
                <a:solidFill>
                  <a:schemeClr val="tx1"/>
                </a:solidFill>
              </a:rPr>
              <a:t>(soit 12 heures d’enseignement de spécialité au total)</a:t>
            </a:r>
          </a:p>
          <a:p>
            <a:pPr marL="0" indent="0">
              <a:buFontTx/>
              <a:buNone/>
            </a:pPr>
            <a:endParaRPr lang="fr-FR" sz="2800" dirty="0"/>
          </a:p>
          <a:p>
            <a:pPr marL="0" indent="0">
              <a:buFontTx/>
              <a:buNone/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87611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>
          <a:xfrm>
            <a:off x="593327" y="1886652"/>
            <a:ext cx="8191443" cy="326229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2000"/>
              </a:spcAft>
              <a:buFontTx/>
              <a:buBlip>
                <a:blip r:embed="rId2"/>
              </a:buBlip>
              <a:defRPr sz="2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31825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22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20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196975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1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492250" indent="-2952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1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774825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055813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344738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625725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fr-FR" sz="2800" dirty="0">
                <a:solidFill>
                  <a:schemeClr val="tx1"/>
                </a:solidFill>
              </a:rPr>
              <a:t>En </a:t>
            </a:r>
            <a:r>
              <a:rPr lang="fr-FR" sz="2800" dirty="0">
                <a:solidFill>
                  <a:srgbClr val="FF0000"/>
                </a:solidFill>
              </a:rPr>
              <a:t>Terminale</a:t>
            </a:r>
            <a:r>
              <a:rPr lang="fr-FR" sz="2800" dirty="0">
                <a:solidFill>
                  <a:schemeClr val="tx1"/>
                </a:solidFill>
              </a:rPr>
              <a:t>, vous ne garderez que</a:t>
            </a:r>
          </a:p>
          <a:p>
            <a:pPr marL="0" indent="0" algn="ctr">
              <a:buFontTx/>
              <a:buNone/>
            </a:pPr>
            <a:r>
              <a:rPr lang="fr-FR" sz="2800" dirty="0">
                <a:solidFill>
                  <a:schemeClr val="tx1"/>
                </a:solidFill>
              </a:rPr>
              <a:t> </a:t>
            </a:r>
            <a:r>
              <a:rPr lang="fr-FR" sz="3300" dirty="0">
                <a:solidFill>
                  <a:srgbClr val="FF0000"/>
                </a:solidFill>
              </a:rPr>
              <a:t>2 enseignements de spécialité </a:t>
            </a:r>
          </a:p>
          <a:p>
            <a:pPr marL="0" indent="0" algn="ctr">
              <a:buFontTx/>
              <a:buNone/>
            </a:pPr>
            <a:r>
              <a:rPr lang="fr-FR" sz="2800" dirty="0">
                <a:solidFill>
                  <a:schemeClr val="tx1"/>
                </a:solidFill>
              </a:rPr>
              <a:t>parmi les 3 enseignements que vous avez suivi en Première</a:t>
            </a:r>
          </a:p>
          <a:p>
            <a:pPr marL="0" indent="0" algn="ctr">
              <a:buFontTx/>
              <a:buNone/>
            </a:pPr>
            <a:endParaRPr lang="fr-FR" sz="2800" dirty="0"/>
          </a:p>
          <a:p>
            <a:pPr marL="0" indent="0" algn="ctr">
              <a:buFontTx/>
              <a:buNone/>
            </a:pPr>
            <a:r>
              <a:rPr lang="fr-FR" sz="3300" dirty="0">
                <a:solidFill>
                  <a:srgbClr val="FF0000"/>
                </a:solidFill>
              </a:rPr>
              <a:t>1 spécialité = 6 heures </a:t>
            </a:r>
            <a:r>
              <a:rPr lang="fr-FR" sz="3300" dirty="0">
                <a:solidFill>
                  <a:schemeClr val="tx1"/>
                </a:solidFill>
              </a:rPr>
              <a:t>de cours par semaine</a:t>
            </a:r>
          </a:p>
          <a:p>
            <a:pPr marL="0" indent="0">
              <a:buFontTx/>
              <a:buNone/>
            </a:pPr>
            <a:endParaRPr lang="fr-FR" sz="2800" dirty="0"/>
          </a:p>
          <a:p>
            <a:pPr marL="0" indent="0">
              <a:buFontTx/>
              <a:buNone/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51980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2. </a:t>
            </a:r>
            <a:r>
              <a:rPr lang="fr-FR" sz="4400" dirty="0"/>
              <a:t>Pourquoi choisir la spécialité SES ?</a:t>
            </a:r>
          </a:p>
        </p:txBody>
      </p:sp>
    </p:spTree>
    <p:extLst>
      <p:ext uri="{BB962C8B-B14F-4D97-AF65-F5344CB8AC3E}">
        <p14:creationId xmlns="" xmlns:p14="http://schemas.microsoft.com/office/powerpoint/2010/main" val="82102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 txBox="1">
            <a:spLocks/>
          </p:cNvSpPr>
          <p:nvPr/>
        </p:nvSpPr>
        <p:spPr>
          <a:xfrm>
            <a:off x="593327" y="1886652"/>
            <a:ext cx="8191443" cy="326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2000"/>
              </a:spcAft>
              <a:buFontTx/>
              <a:buBlip>
                <a:blip r:embed="rId2"/>
              </a:buBlip>
              <a:defRPr sz="2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31825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22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20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196975" indent="-2825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1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492250" indent="-295275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Tx/>
              <a:buBlip>
                <a:blip r:embed="rId2"/>
              </a:buBlip>
              <a:defRPr sz="1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774825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055813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344738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625725" indent="-288925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18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>
              <a:buFont typeface="Courier New" pitchFamily="49" charset="0"/>
              <a:buChar char="o"/>
            </a:pPr>
            <a:endParaRPr lang="fr-FR" sz="2800" dirty="0"/>
          </a:p>
          <a:p>
            <a:pPr marL="0" indent="0">
              <a:buFontTx/>
              <a:buNone/>
            </a:pPr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593326" y="1668937"/>
            <a:ext cx="81914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Approfondir la maîtrise des concepts et problématiques de 3 disciplines :</a:t>
            </a:r>
          </a:p>
          <a:p>
            <a:endParaRPr lang="fr-FR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fr-FR" sz="2400" b="1" dirty="0">
                <a:solidFill>
                  <a:srgbClr val="00B050"/>
                </a:solidFill>
              </a:rPr>
              <a:t>S</a:t>
            </a:r>
            <a:r>
              <a:rPr lang="fr-FR" sz="2400" b="1" dirty="0" smtClean="0">
                <a:solidFill>
                  <a:srgbClr val="00B050"/>
                </a:solidFill>
              </a:rPr>
              <a:t>cience </a:t>
            </a:r>
            <a:r>
              <a:rPr lang="fr-FR" sz="2400" b="1" dirty="0">
                <a:solidFill>
                  <a:srgbClr val="00B050"/>
                </a:solidFill>
              </a:rPr>
              <a:t>économique</a:t>
            </a:r>
          </a:p>
          <a:p>
            <a:pPr marL="342900" indent="-342900">
              <a:buFont typeface="Wingdings" pitchFamily="2" charset="2"/>
              <a:buChar char="v"/>
            </a:pPr>
            <a:endParaRPr lang="fr-FR" sz="2400" b="1" dirty="0">
              <a:solidFill>
                <a:srgbClr val="00B050"/>
              </a:solidFill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fr-FR" sz="2400" b="1" dirty="0" smtClean="0">
                <a:solidFill>
                  <a:srgbClr val="00B050"/>
                </a:solidFill>
              </a:rPr>
              <a:t>Sociologie </a:t>
            </a:r>
            <a:endParaRPr lang="fr-FR" sz="2400" b="1" dirty="0">
              <a:solidFill>
                <a:srgbClr val="00B050"/>
              </a:solidFill>
            </a:endParaRPr>
          </a:p>
          <a:p>
            <a:endParaRPr lang="fr-FR" sz="2400" b="1" dirty="0">
              <a:solidFill>
                <a:srgbClr val="00B050"/>
              </a:solidFill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fr-FR" sz="2400" b="1" dirty="0">
                <a:solidFill>
                  <a:srgbClr val="00B050"/>
                </a:solidFill>
              </a:rPr>
              <a:t>S</a:t>
            </a:r>
            <a:r>
              <a:rPr lang="fr-FR" sz="2400" b="1" dirty="0" smtClean="0">
                <a:solidFill>
                  <a:srgbClr val="00B050"/>
                </a:solidFill>
              </a:rPr>
              <a:t>cience </a:t>
            </a:r>
            <a:r>
              <a:rPr lang="fr-FR" sz="2400" b="1" dirty="0">
                <a:solidFill>
                  <a:srgbClr val="00B050"/>
                </a:solidFill>
              </a:rPr>
              <a:t>politique</a:t>
            </a:r>
          </a:p>
        </p:txBody>
      </p:sp>
    </p:spTree>
    <p:extLst>
      <p:ext uri="{BB962C8B-B14F-4D97-AF65-F5344CB8AC3E}">
        <p14:creationId xmlns="" xmlns:p14="http://schemas.microsoft.com/office/powerpoint/2010/main" val="332878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168</TotalTime>
  <Words>1300</Words>
  <Application>Microsoft Office PowerPoint</Application>
  <PresentationFormat>Affichage à l'écran (4:3)</PresentationFormat>
  <Paragraphs>459</Paragraphs>
  <Slides>22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Débit</vt:lpstr>
      <vt:lpstr>La spécialité S.E.S</vt:lpstr>
      <vt:lpstr>1. Organisation des classes de Première et Terminale</vt:lpstr>
      <vt:lpstr>Diapositive 3</vt:lpstr>
      <vt:lpstr>Diapositive 4</vt:lpstr>
      <vt:lpstr>Diapositive 5</vt:lpstr>
      <vt:lpstr>Diapositive 6</vt:lpstr>
      <vt:lpstr>Diapositive 7</vt:lpstr>
      <vt:lpstr>2. Pourquoi choisir la spécialité SES ?</vt:lpstr>
      <vt:lpstr>Diapositive 9</vt:lpstr>
      <vt:lpstr>Diapositive 10</vt:lpstr>
      <vt:lpstr>Diapositive 11</vt:lpstr>
      <vt:lpstr>Diapositive 12</vt:lpstr>
      <vt:lpstr>Diapositive 13</vt:lpstr>
      <vt:lpstr>3. Quelles combinaisons de spécialités ?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spécialité S.E.S</dc:title>
  <dc:creator>Emmanuelle Garnier</dc:creator>
  <cp:lastModifiedBy>marotta</cp:lastModifiedBy>
  <cp:revision>26</cp:revision>
  <dcterms:created xsi:type="dcterms:W3CDTF">2018-12-06T13:57:47Z</dcterms:created>
  <dcterms:modified xsi:type="dcterms:W3CDTF">2019-02-02T12:38:08Z</dcterms:modified>
</cp:coreProperties>
</file>